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  <p:sldMasterId id="2147483673" r:id="rId3"/>
    <p:sldMasterId id="2147483682" r:id="rId4"/>
    <p:sldMasterId id="2147483685" r:id="rId5"/>
  </p:sldMasterIdLst>
  <p:notesMasterIdLst>
    <p:notesMasterId r:id="rId55"/>
  </p:notesMasterIdLst>
  <p:sldIdLst>
    <p:sldId id="954" r:id="rId6"/>
    <p:sldId id="934" r:id="rId7"/>
    <p:sldId id="959" r:id="rId8"/>
    <p:sldId id="955" r:id="rId9"/>
    <p:sldId id="956" r:id="rId10"/>
    <p:sldId id="957" r:id="rId11"/>
    <p:sldId id="958" r:id="rId12"/>
    <p:sldId id="960" r:id="rId13"/>
    <p:sldId id="962" r:id="rId14"/>
    <p:sldId id="965" r:id="rId15"/>
    <p:sldId id="971" r:id="rId16"/>
    <p:sldId id="963" r:id="rId17"/>
    <p:sldId id="961" r:id="rId18"/>
    <p:sldId id="967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966" r:id="rId28"/>
    <p:sldId id="964" r:id="rId29"/>
    <p:sldId id="968" r:id="rId30"/>
    <p:sldId id="972" r:id="rId31"/>
    <p:sldId id="974" r:id="rId32"/>
    <p:sldId id="969" r:id="rId33"/>
    <p:sldId id="975" r:id="rId34"/>
    <p:sldId id="281" r:id="rId35"/>
    <p:sldId id="973" r:id="rId36"/>
    <p:sldId id="978" r:id="rId37"/>
    <p:sldId id="256" r:id="rId38"/>
    <p:sldId id="273" r:id="rId39"/>
    <p:sldId id="275" r:id="rId40"/>
    <p:sldId id="276" r:id="rId41"/>
    <p:sldId id="280" r:id="rId42"/>
    <p:sldId id="274" r:id="rId43"/>
    <p:sldId id="272" r:id="rId44"/>
    <p:sldId id="976" r:id="rId45"/>
    <p:sldId id="322" r:id="rId46"/>
    <p:sldId id="330" r:id="rId47"/>
    <p:sldId id="331" r:id="rId48"/>
    <p:sldId id="332" r:id="rId49"/>
    <p:sldId id="333" r:id="rId50"/>
    <p:sldId id="977" r:id="rId51"/>
    <p:sldId id="979" r:id="rId52"/>
    <p:sldId id="970" r:id="rId53"/>
    <p:sldId id="980" r:id="rId54"/>
  </p:sldIdLst>
  <p:sldSz cx="12192000" cy="6858000"/>
  <p:notesSz cx="6858000" cy="9144000"/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4280"/>
    <a:srgbClr val="C1C1C1"/>
    <a:srgbClr val="D6721D"/>
    <a:srgbClr val="2313B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18"/>
    <p:restoredTop sz="95226" autoAdjust="0"/>
  </p:normalViewPr>
  <p:slideViewPr>
    <p:cSldViewPr snapToGrid="0" snapToObjects="1">
      <p:cViewPr varScale="1">
        <p:scale>
          <a:sx n="72" d="100"/>
          <a:sy n="72" d="100"/>
        </p:scale>
        <p:origin x="8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image" Target="../media/image89.jfif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93.jpg"/><Relationship Id="rId1" Type="http://schemas.openxmlformats.org/officeDocument/2006/relationships/image" Target="../media/image89.jfif"/><Relationship Id="rId5" Type="http://schemas.openxmlformats.org/officeDocument/2006/relationships/image" Target="../media/image91.jpg"/><Relationship Id="rId4" Type="http://schemas.openxmlformats.org/officeDocument/2006/relationships/image" Target="../media/image9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43F45C-92E2-41B8-98C1-AA090F843EB7}" type="doc">
      <dgm:prSet loTypeId="urn:microsoft.com/office/officeart/2005/8/layout/gear1" loCatId="relationship" qsTypeId="urn:microsoft.com/office/officeart/2005/8/quickstyle/simple1" qsCatId="simple" csTypeId="urn:microsoft.com/office/officeart/2005/8/colors/accent1_4" csCatId="accent1" phldr="1"/>
      <dgm:spPr/>
    </dgm:pt>
    <dgm:pt modelId="{8EA67453-0441-4CEE-BC4A-E74293081DBD}">
      <dgm:prSet phldrT="[Szöveg]"/>
      <dgm:spPr/>
      <dgm:t>
        <a:bodyPr/>
        <a:lstStyle/>
        <a:p>
          <a:r>
            <a:rPr lang="hu-HU" dirty="0"/>
            <a:t>DG TAXUD</a:t>
          </a:r>
        </a:p>
      </dgm:t>
    </dgm:pt>
    <dgm:pt modelId="{F2E81FD2-3A9F-4070-B8F0-B3EA2E9B049C}" type="parTrans" cxnId="{ECE256D7-72B2-4FF9-99E3-2D4E49C6E44B}">
      <dgm:prSet/>
      <dgm:spPr/>
      <dgm:t>
        <a:bodyPr/>
        <a:lstStyle/>
        <a:p>
          <a:endParaRPr lang="hu-HU"/>
        </a:p>
      </dgm:t>
    </dgm:pt>
    <dgm:pt modelId="{709ACD26-C476-493B-95FD-2BBC3E83A5BB}" type="sibTrans" cxnId="{ECE256D7-72B2-4FF9-99E3-2D4E49C6E44B}">
      <dgm:prSet/>
      <dgm:spPr/>
      <dgm:t>
        <a:bodyPr/>
        <a:lstStyle/>
        <a:p>
          <a:endParaRPr lang="hu-HU"/>
        </a:p>
      </dgm:t>
    </dgm:pt>
    <dgm:pt modelId="{C075F021-1118-483D-80BF-4DCF399EE9E2}">
      <dgm:prSet phldrT="[Szöveg]"/>
      <dgm:spPr/>
      <dgm:t>
        <a:bodyPr/>
        <a:lstStyle/>
        <a:p>
          <a:r>
            <a:rPr lang="hu-HU" dirty="0"/>
            <a:t>CELBET</a:t>
          </a:r>
        </a:p>
      </dgm:t>
    </dgm:pt>
    <dgm:pt modelId="{8B918CA4-63F5-4287-9654-7CBF94364FDF}" type="parTrans" cxnId="{83498D8A-4FAA-4DE9-B162-28734DF82893}">
      <dgm:prSet/>
      <dgm:spPr/>
      <dgm:t>
        <a:bodyPr/>
        <a:lstStyle/>
        <a:p>
          <a:endParaRPr lang="hu-HU"/>
        </a:p>
      </dgm:t>
    </dgm:pt>
    <dgm:pt modelId="{72C4CF8A-27DE-4B70-BF4B-48D291AE7C6C}" type="sibTrans" cxnId="{83498D8A-4FAA-4DE9-B162-28734DF82893}">
      <dgm:prSet/>
      <dgm:spPr/>
      <dgm:t>
        <a:bodyPr/>
        <a:lstStyle/>
        <a:p>
          <a:endParaRPr lang="hu-HU"/>
        </a:p>
      </dgm:t>
    </dgm:pt>
    <dgm:pt modelId="{937DCBC2-6C97-4D61-8679-82586D98B0C8}">
      <dgm:prSet phldrT="[Szöveg]"/>
      <dgm:spPr/>
      <dgm:t>
        <a:bodyPr/>
        <a:lstStyle/>
        <a:p>
          <a:r>
            <a:rPr lang="hu-HU" dirty="0"/>
            <a:t>PEN-CP/CBRA</a:t>
          </a:r>
        </a:p>
      </dgm:t>
    </dgm:pt>
    <dgm:pt modelId="{2345D3C8-5447-4764-BFC2-C0C61A6456E8}" type="parTrans" cxnId="{D5F05155-B377-4A5B-899C-AE45AD3A23A8}">
      <dgm:prSet/>
      <dgm:spPr/>
      <dgm:t>
        <a:bodyPr/>
        <a:lstStyle/>
        <a:p>
          <a:endParaRPr lang="hu-HU"/>
        </a:p>
      </dgm:t>
    </dgm:pt>
    <dgm:pt modelId="{0124B3E2-B1AF-44A9-9178-AB2A3E451EB2}" type="sibTrans" cxnId="{D5F05155-B377-4A5B-899C-AE45AD3A23A8}">
      <dgm:prSet/>
      <dgm:spPr/>
      <dgm:t>
        <a:bodyPr/>
        <a:lstStyle/>
        <a:p>
          <a:endParaRPr lang="hu-HU"/>
        </a:p>
      </dgm:t>
    </dgm:pt>
    <dgm:pt modelId="{541CFA2A-21C6-4772-9423-42A74AFD7DAA}" type="pres">
      <dgm:prSet presAssocID="{7A43F45C-92E2-41B8-98C1-AA090F843EB7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F2FC014-B2E2-4B02-83D8-2F82CF5A2A4F}" type="pres">
      <dgm:prSet presAssocID="{8EA67453-0441-4CEE-BC4A-E74293081DBD}" presName="gear1" presStyleLbl="node1" presStyleIdx="0" presStyleCnt="3">
        <dgm:presLayoutVars>
          <dgm:chMax val="1"/>
          <dgm:bulletEnabled val="1"/>
        </dgm:presLayoutVars>
      </dgm:prSet>
      <dgm:spPr/>
    </dgm:pt>
    <dgm:pt modelId="{8E812DB5-10B8-4FD0-9595-A43075651E2C}" type="pres">
      <dgm:prSet presAssocID="{8EA67453-0441-4CEE-BC4A-E74293081DBD}" presName="gear1srcNode" presStyleLbl="node1" presStyleIdx="0" presStyleCnt="3"/>
      <dgm:spPr/>
    </dgm:pt>
    <dgm:pt modelId="{EAD3EF71-9BC4-4AD9-9602-950FCF35CA89}" type="pres">
      <dgm:prSet presAssocID="{8EA67453-0441-4CEE-BC4A-E74293081DBD}" presName="gear1dstNode" presStyleLbl="node1" presStyleIdx="0" presStyleCnt="3"/>
      <dgm:spPr/>
    </dgm:pt>
    <dgm:pt modelId="{3C10611C-A09D-4BB3-BB8E-162CEFC3DD0E}" type="pres">
      <dgm:prSet presAssocID="{C075F021-1118-483D-80BF-4DCF399EE9E2}" presName="gear2" presStyleLbl="node1" presStyleIdx="1" presStyleCnt="3">
        <dgm:presLayoutVars>
          <dgm:chMax val="1"/>
          <dgm:bulletEnabled val="1"/>
        </dgm:presLayoutVars>
      </dgm:prSet>
      <dgm:spPr/>
    </dgm:pt>
    <dgm:pt modelId="{4F331972-1CAF-41D0-9253-01A30572F86B}" type="pres">
      <dgm:prSet presAssocID="{C075F021-1118-483D-80BF-4DCF399EE9E2}" presName="gear2srcNode" presStyleLbl="node1" presStyleIdx="1" presStyleCnt="3"/>
      <dgm:spPr/>
    </dgm:pt>
    <dgm:pt modelId="{4C73C064-9DFF-4528-B570-CE8ECAA596C5}" type="pres">
      <dgm:prSet presAssocID="{C075F021-1118-483D-80BF-4DCF399EE9E2}" presName="gear2dstNode" presStyleLbl="node1" presStyleIdx="1" presStyleCnt="3"/>
      <dgm:spPr/>
    </dgm:pt>
    <dgm:pt modelId="{1E7D5E6A-E737-4088-932A-B85FF3ECCE92}" type="pres">
      <dgm:prSet presAssocID="{937DCBC2-6C97-4D61-8679-82586D98B0C8}" presName="gear3" presStyleLbl="node1" presStyleIdx="2" presStyleCnt="3"/>
      <dgm:spPr/>
    </dgm:pt>
    <dgm:pt modelId="{B8981EAE-E33B-43DE-99E7-8C110B6FBC4B}" type="pres">
      <dgm:prSet presAssocID="{937DCBC2-6C97-4D61-8679-82586D98B0C8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8B54E6B8-E799-4539-92F2-66947FFC3633}" type="pres">
      <dgm:prSet presAssocID="{937DCBC2-6C97-4D61-8679-82586D98B0C8}" presName="gear3srcNode" presStyleLbl="node1" presStyleIdx="2" presStyleCnt="3"/>
      <dgm:spPr/>
    </dgm:pt>
    <dgm:pt modelId="{568C1BA2-25DF-42A5-8967-B01DD5EF9A81}" type="pres">
      <dgm:prSet presAssocID="{937DCBC2-6C97-4D61-8679-82586D98B0C8}" presName="gear3dstNode" presStyleLbl="node1" presStyleIdx="2" presStyleCnt="3"/>
      <dgm:spPr/>
    </dgm:pt>
    <dgm:pt modelId="{6A3BBB2F-700E-4753-AC08-FD9A1964F36E}" type="pres">
      <dgm:prSet presAssocID="{709ACD26-C476-493B-95FD-2BBC3E83A5BB}" presName="connector1" presStyleLbl="sibTrans2D1" presStyleIdx="0" presStyleCnt="3"/>
      <dgm:spPr/>
    </dgm:pt>
    <dgm:pt modelId="{8F66F80E-80AD-4395-88FD-A0011B5141A9}" type="pres">
      <dgm:prSet presAssocID="{72C4CF8A-27DE-4B70-BF4B-48D291AE7C6C}" presName="connector2" presStyleLbl="sibTrans2D1" presStyleIdx="1" presStyleCnt="3"/>
      <dgm:spPr/>
    </dgm:pt>
    <dgm:pt modelId="{69294510-5505-491D-B5C9-FCD1E2D2B603}" type="pres">
      <dgm:prSet presAssocID="{0124B3E2-B1AF-44A9-9178-AB2A3E451EB2}" presName="connector3" presStyleLbl="sibTrans2D1" presStyleIdx="2" presStyleCnt="3"/>
      <dgm:spPr/>
    </dgm:pt>
  </dgm:ptLst>
  <dgm:cxnLst>
    <dgm:cxn modelId="{04AE421F-9C07-40D2-8A68-0925F135476B}" type="presOf" srcId="{937DCBC2-6C97-4D61-8679-82586D98B0C8}" destId="{8B54E6B8-E799-4539-92F2-66947FFC3633}" srcOrd="2" destOrd="0" presId="urn:microsoft.com/office/officeart/2005/8/layout/gear1"/>
    <dgm:cxn modelId="{E08AC324-E2B7-4E2B-9A23-1E1CA187AC0B}" type="presOf" srcId="{937DCBC2-6C97-4D61-8679-82586D98B0C8}" destId="{B8981EAE-E33B-43DE-99E7-8C110B6FBC4B}" srcOrd="1" destOrd="0" presId="urn:microsoft.com/office/officeart/2005/8/layout/gear1"/>
    <dgm:cxn modelId="{4134AB28-A380-4E9C-AD0B-DCC729945ECF}" type="presOf" srcId="{8EA67453-0441-4CEE-BC4A-E74293081DBD}" destId="{8E812DB5-10B8-4FD0-9595-A43075651E2C}" srcOrd="1" destOrd="0" presId="urn:microsoft.com/office/officeart/2005/8/layout/gear1"/>
    <dgm:cxn modelId="{F411B944-A6B1-4A92-8B4A-3B6DEC3ED776}" type="presOf" srcId="{0124B3E2-B1AF-44A9-9178-AB2A3E451EB2}" destId="{69294510-5505-491D-B5C9-FCD1E2D2B603}" srcOrd="0" destOrd="0" presId="urn:microsoft.com/office/officeart/2005/8/layout/gear1"/>
    <dgm:cxn modelId="{B17E4053-D960-4652-9953-A679F6FE5DE4}" type="presOf" srcId="{C075F021-1118-483D-80BF-4DCF399EE9E2}" destId="{4F331972-1CAF-41D0-9253-01A30572F86B}" srcOrd="1" destOrd="0" presId="urn:microsoft.com/office/officeart/2005/8/layout/gear1"/>
    <dgm:cxn modelId="{D5F05155-B377-4A5B-899C-AE45AD3A23A8}" srcId="{7A43F45C-92E2-41B8-98C1-AA090F843EB7}" destId="{937DCBC2-6C97-4D61-8679-82586D98B0C8}" srcOrd="2" destOrd="0" parTransId="{2345D3C8-5447-4764-BFC2-C0C61A6456E8}" sibTransId="{0124B3E2-B1AF-44A9-9178-AB2A3E451EB2}"/>
    <dgm:cxn modelId="{6771C378-4E9B-4254-81D4-5D3FB4153DE1}" type="presOf" srcId="{72C4CF8A-27DE-4B70-BF4B-48D291AE7C6C}" destId="{8F66F80E-80AD-4395-88FD-A0011B5141A9}" srcOrd="0" destOrd="0" presId="urn:microsoft.com/office/officeart/2005/8/layout/gear1"/>
    <dgm:cxn modelId="{C605387B-3752-46A5-9B22-AA58B0B8AB3B}" type="presOf" srcId="{709ACD26-C476-493B-95FD-2BBC3E83A5BB}" destId="{6A3BBB2F-700E-4753-AC08-FD9A1964F36E}" srcOrd="0" destOrd="0" presId="urn:microsoft.com/office/officeart/2005/8/layout/gear1"/>
    <dgm:cxn modelId="{83498D8A-4FAA-4DE9-B162-28734DF82893}" srcId="{7A43F45C-92E2-41B8-98C1-AA090F843EB7}" destId="{C075F021-1118-483D-80BF-4DCF399EE9E2}" srcOrd="1" destOrd="0" parTransId="{8B918CA4-63F5-4287-9654-7CBF94364FDF}" sibTransId="{72C4CF8A-27DE-4B70-BF4B-48D291AE7C6C}"/>
    <dgm:cxn modelId="{3AC77090-C650-46DB-9471-B941636404BC}" type="presOf" srcId="{8EA67453-0441-4CEE-BC4A-E74293081DBD}" destId="{1F2FC014-B2E2-4B02-83D8-2F82CF5A2A4F}" srcOrd="0" destOrd="0" presId="urn:microsoft.com/office/officeart/2005/8/layout/gear1"/>
    <dgm:cxn modelId="{9D53189A-4514-4E4A-B060-53E2CADFAF0C}" type="presOf" srcId="{C075F021-1118-483D-80BF-4DCF399EE9E2}" destId="{4C73C064-9DFF-4528-B570-CE8ECAA596C5}" srcOrd="2" destOrd="0" presId="urn:microsoft.com/office/officeart/2005/8/layout/gear1"/>
    <dgm:cxn modelId="{44C6DEA3-FD9F-47DD-93C7-4844170A1C9A}" type="presOf" srcId="{937DCBC2-6C97-4D61-8679-82586D98B0C8}" destId="{1E7D5E6A-E737-4088-932A-B85FF3ECCE92}" srcOrd="0" destOrd="0" presId="urn:microsoft.com/office/officeart/2005/8/layout/gear1"/>
    <dgm:cxn modelId="{BADC53B4-5FEE-47DB-AE81-58F727B7B63F}" type="presOf" srcId="{937DCBC2-6C97-4D61-8679-82586D98B0C8}" destId="{568C1BA2-25DF-42A5-8967-B01DD5EF9A81}" srcOrd="3" destOrd="0" presId="urn:microsoft.com/office/officeart/2005/8/layout/gear1"/>
    <dgm:cxn modelId="{ECE256D7-72B2-4FF9-99E3-2D4E49C6E44B}" srcId="{7A43F45C-92E2-41B8-98C1-AA090F843EB7}" destId="{8EA67453-0441-4CEE-BC4A-E74293081DBD}" srcOrd="0" destOrd="0" parTransId="{F2E81FD2-3A9F-4070-B8F0-B3EA2E9B049C}" sibTransId="{709ACD26-C476-493B-95FD-2BBC3E83A5BB}"/>
    <dgm:cxn modelId="{5CC5DFE0-4F03-468B-ACFF-73C3B1D45415}" type="presOf" srcId="{C075F021-1118-483D-80BF-4DCF399EE9E2}" destId="{3C10611C-A09D-4BB3-BB8E-162CEFC3DD0E}" srcOrd="0" destOrd="0" presId="urn:microsoft.com/office/officeart/2005/8/layout/gear1"/>
    <dgm:cxn modelId="{75F884E5-19D5-43DE-A9B2-1139655E42B8}" type="presOf" srcId="{7A43F45C-92E2-41B8-98C1-AA090F843EB7}" destId="{541CFA2A-21C6-4772-9423-42A74AFD7DAA}" srcOrd="0" destOrd="0" presId="urn:microsoft.com/office/officeart/2005/8/layout/gear1"/>
    <dgm:cxn modelId="{72711DEA-3478-45FE-9F2E-16CCA4289E91}" type="presOf" srcId="{8EA67453-0441-4CEE-BC4A-E74293081DBD}" destId="{EAD3EF71-9BC4-4AD9-9602-950FCF35CA89}" srcOrd="2" destOrd="0" presId="urn:microsoft.com/office/officeart/2005/8/layout/gear1"/>
    <dgm:cxn modelId="{6931F0E2-31AC-4DD3-B0C9-DF3FAC8F8B50}" type="presParOf" srcId="{541CFA2A-21C6-4772-9423-42A74AFD7DAA}" destId="{1F2FC014-B2E2-4B02-83D8-2F82CF5A2A4F}" srcOrd="0" destOrd="0" presId="urn:microsoft.com/office/officeart/2005/8/layout/gear1"/>
    <dgm:cxn modelId="{7DD6532F-D5F3-4B49-B107-EC1EAC21C8AA}" type="presParOf" srcId="{541CFA2A-21C6-4772-9423-42A74AFD7DAA}" destId="{8E812DB5-10B8-4FD0-9595-A43075651E2C}" srcOrd="1" destOrd="0" presId="urn:microsoft.com/office/officeart/2005/8/layout/gear1"/>
    <dgm:cxn modelId="{8DD52AE3-D4DA-4E53-AA6B-C1CD2956B48D}" type="presParOf" srcId="{541CFA2A-21C6-4772-9423-42A74AFD7DAA}" destId="{EAD3EF71-9BC4-4AD9-9602-950FCF35CA89}" srcOrd="2" destOrd="0" presId="urn:microsoft.com/office/officeart/2005/8/layout/gear1"/>
    <dgm:cxn modelId="{F75FB574-ECBB-49DA-A94E-3E7B918E3796}" type="presParOf" srcId="{541CFA2A-21C6-4772-9423-42A74AFD7DAA}" destId="{3C10611C-A09D-4BB3-BB8E-162CEFC3DD0E}" srcOrd="3" destOrd="0" presId="urn:microsoft.com/office/officeart/2005/8/layout/gear1"/>
    <dgm:cxn modelId="{BF745758-1124-4C74-9C65-9C3E6B8C5CA1}" type="presParOf" srcId="{541CFA2A-21C6-4772-9423-42A74AFD7DAA}" destId="{4F331972-1CAF-41D0-9253-01A30572F86B}" srcOrd="4" destOrd="0" presId="urn:microsoft.com/office/officeart/2005/8/layout/gear1"/>
    <dgm:cxn modelId="{6C53BE71-EC27-470B-936B-812153357E59}" type="presParOf" srcId="{541CFA2A-21C6-4772-9423-42A74AFD7DAA}" destId="{4C73C064-9DFF-4528-B570-CE8ECAA596C5}" srcOrd="5" destOrd="0" presId="urn:microsoft.com/office/officeart/2005/8/layout/gear1"/>
    <dgm:cxn modelId="{4F0F1D3C-9F38-40A9-824A-470E7E7EC032}" type="presParOf" srcId="{541CFA2A-21C6-4772-9423-42A74AFD7DAA}" destId="{1E7D5E6A-E737-4088-932A-B85FF3ECCE92}" srcOrd="6" destOrd="0" presId="urn:microsoft.com/office/officeart/2005/8/layout/gear1"/>
    <dgm:cxn modelId="{E4D7214C-DF9A-4085-AA0C-B0086A89575C}" type="presParOf" srcId="{541CFA2A-21C6-4772-9423-42A74AFD7DAA}" destId="{B8981EAE-E33B-43DE-99E7-8C110B6FBC4B}" srcOrd="7" destOrd="0" presId="urn:microsoft.com/office/officeart/2005/8/layout/gear1"/>
    <dgm:cxn modelId="{C2F6C704-559E-4DED-839F-CE90763FB674}" type="presParOf" srcId="{541CFA2A-21C6-4772-9423-42A74AFD7DAA}" destId="{8B54E6B8-E799-4539-92F2-66947FFC3633}" srcOrd="8" destOrd="0" presId="urn:microsoft.com/office/officeart/2005/8/layout/gear1"/>
    <dgm:cxn modelId="{19FA32CC-259B-4E43-A4BF-030DC71D3439}" type="presParOf" srcId="{541CFA2A-21C6-4772-9423-42A74AFD7DAA}" destId="{568C1BA2-25DF-42A5-8967-B01DD5EF9A81}" srcOrd="9" destOrd="0" presId="urn:microsoft.com/office/officeart/2005/8/layout/gear1"/>
    <dgm:cxn modelId="{26F23DE6-8506-4D20-A21E-F94909EC2FE4}" type="presParOf" srcId="{541CFA2A-21C6-4772-9423-42A74AFD7DAA}" destId="{6A3BBB2F-700E-4753-AC08-FD9A1964F36E}" srcOrd="10" destOrd="0" presId="urn:microsoft.com/office/officeart/2005/8/layout/gear1"/>
    <dgm:cxn modelId="{1F715F62-380F-4053-9D7E-7256E4DDB27E}" type="presParOf" srcId="{541CFA2A-21C6-4772-9423-42A74AFD7DAA}" destId="{8F66F80E-80AD-4395-88FD-A0011B5141A9}" srcOrd="11" destOrd="0" presId="urn:microsoft.com/office/officeart/2005/8/layout/gear1"/>
    <dgm:cxn modelId="{2760FCEE-1669-4FBC-AF3E-710D92EBA698}" type="presParOf" srcId="{541CFA2A-21C6-4772-9423-42A74AFD7DAA}" destId="{69294510-5505-491D-B5C9-FCD1E2D2B603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577CB5-817F-4A99-BE36-C1D54B1DD19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695104-AFAC-4CE6-B151-C85114D36410}">
      <dgm:prSet custT="1"/>
      <dgm:spPr/>
      <dgm:t>
        <a:bodyPr/>
        <a:lstStyle/>
        <a:p>
          <a:r>
            <a:rPr lang="en-US" sz="1800" dirty="0"/>
            <a:t>A modern view of current problems in the field of train customs control</a:t>
          </a:r>
        </a:p>
      </dgm:t>
    </dgm:pt>
    <dgm:pt modelId="{650F7911-6928-4296-9C78-04980E02EA94}" type="parTrans" cxnId="{3DFF4825-0A6A-4449-82F5-6A2AB1A42413}">
      <dgm:prSet/>
      <dgm:spPr/>
      <dgm:t>
        <a:bodyPr/>
        <a:lstStyle/>
        <a:p>
          <a:endParaRPr lang="en-US"/>
        </a:p>
      </dgm:t>
    </dgm:pt>
    <dgm:pt modelId="{034C395F-12CE-4047-A774-B4AA65BE0825}" type="sibTrans" cxnId="{3DFF4825-0A6A-4449-82F5-6A2AB1A42413}">
      <dgm:prSet/>
      <dgm:spPr/>
      <dgm:t>
        <a:bodyPr/>
        <a:lstStyle/>
        <a:p>
          <a:endParaRPr lang="en-US"/>
        </a:p>
      </dgm:t>
    </dgm:pt>
    <dgm:pt modelId="{05582C9E-CA73-4F64-A37A-18B92329E5DD}">
      <dgm:prSet custT="1"/>
      <dgm:spPr/>
      <dgm:t>
        <a:bodyPr/>
        <a:lstStyle/>
        <a:p>
          <a:r>
            <a:rPr lang="en-US" sz="1800" dirty="0"/>
            <a:t>Improvement of knowledge and experience</a:t>
          </a:r>
        </a:p>
      </dgm:t>
    </dgm:pt>
    <dgm:pt modelId="{4D4566E1-854A-41D7-9FF4-F555E2D0E881}" type="parTrans" cxnId="{E1646F84-DF27-4F2E-A91D-1871477F0087}">
      <dgm:prSet/>
      <dgm:spPr/>
      <dgm:t>
        <a:bodyPr/>
        <a:lstStyle/>
        <a:p>
          <a:endParaRPr lang="en-US"/>
        </a:p>
      </dgm:t>
    </dgm:pt>
    <dgm:pt modelId="{EF20DE44-605A-4333-8D84-CBDFC7AAD654}" type="sibTrans" cxnId="{E1646F84-DF27-4F2E-A91D-1871477F0087}">
      <dgm:prSet/>
      <dgm:spPr/>
      <dgm:t>
        <a:bodyPr/>
        <a:lstStyle/>
        <a:p>
          <a:endParaRPr lang="en-US"/>
        </a:p>
      </dgm:t>
    </dgm:pt>
    <dgm:pt modelId="{CDD52F9B-40BF-4C39-A008-8EAC122CF423}">
      <dgm:prSet custT="1"/>
      <dgm:spPr/>
      <dgm:t>
        <a:bodyPr/>
        <a:lstStyle/>
        <a:p>
          <a:r>
            <a:rPr lang="en-US" sz="1600" dirty="0"/>
            <a:t>Management of knowledge that cannot be reflected in technical manuals and that is constantly changing</a:t>
          </a:r>
        </a:p>
      </dgm:t>
    </dgm:pt>
    <dgm:pt modelId="{3527103B-A455-42A3-A7F0-02F115398F8A}" type="parTrans" cxnId="{1C178B56-BAA8-43C4-B0A3-360F3B40CC2C}">
      <dgm:prSet/>
      <dgm:spPr/>
      <dgm:t>
        <a:bodyPr/>
        <a:lstStyle/>
        <a:p>
          <a:endParaRPr lang="en-US"/>
        </a:p>
      </dgm:t>
    </dgm:pt>
    <dgm:pt modelId="{7C37671F-E34C-4190-84FB-C8A595F14A39}" type="sibTrans" cxnId="{1C178B56-BAA8-43C4-B0A3-360F3B40CC2C}">
      <dgm:prSet/>
      <dgm:spPr/>
      <dgm:t>
        <a:bodyPr/>
        <a:lstStyle/>
        <a:p>
          <a:endParaRPr lang="en-US"/>
        </a:p>
      </dgm:t>
    </dgm:pt>
    <dgm:pt modelId="{F090F52A-9291-4F99-A27C-6A751A2237F5}" type="pres">
      <dgm:prSet presAssocID="{FB577CB5-817F-4A99-BE36-C1D54B1DD19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475AC9E-B468-4259-80F6-A0F32F8A1184}" type="pres">
      <dgm:prSet presAssocID="{5F695104-AFAC-4CE6-B151-C85114D36410}" presName="hierRoot1" presStyleCnt="0"/>
      <dgm:spPr/>
    </dgm:pt>
    <dgm:pt modelId="{C772E0EB-6C55-4F98-BE62-19F81EE939B6}" type="pres">
      <dgm:prSet presAssocID="{5F695104-AFAC-4CE6-B151-C85114D36410}" presName="composite" presStyleCnt="0"/>
      <dgm:spPr/>
    </dgm:pt>
    <dgm:pt modelId="{B5ACF98B-853A-41DC-9BC9-7EE52CD72B1E}" type="pres">
      <dgm:prSet presAssocID="{5F695104-AFAC-4CE6-B151-C85114D36410}" presName="background" presStyleLbl="node0" presStyleIdx="0" presStyleCnt="3"/>
      <dgm:spPr>
        <a:solidFill>
          <a:srgbClr val="002060"/>
        </a:solidFill>
      </dgm:spPr>
    </dgm:pt>
    <dgm:pt modelId="{F11372DB-D248-4C3A-A026-7094C707FBA8}" type="pres">
      <dgm:prSet presAssocID="{5F695104-AFAC-4CE6-B151-C85114D36410}" presName="text" presStyleLbl="fgAcc0" presStyleIdx="0" presStyleCnt="3">
        <dgm:presLayoutVars>
          <dgm:chPref val="3"/>
        </dgm:presLayoutVars>
      </dgm:prSet>
      <dgm:spPr/>
    </dgm:pt>
    <dgm:pt modelId="{0EF2FB01-575A-46FE-AC0A-F88C5DC5B31C}" type="pres">
      <dgm:prSet presAssocID="{5F695104-AFAC-4CE6-B151-C85114D36410}" presName="hierChild2" presStyleCnt="0"/>
      <dgm:spPr/>
    </dgm:pt>
    <dgm:pt modelId="{96DBB800-833E-4A67-8759-BBCC030925FA}" type="pres">
      <dgm:prSet presAssocID="{05582C9E-CA73-4F64-A37A-18B92329E5DD}" presName="hierRoot1" presStyleCnt="0"/>
      <dgm:spPr/>
    </dgm:pt>
    <dgm:pt modelId="{5E8D3005-11F9-4A41-9FAC-B463B63C211E}" type="pres">
      <dgm:prSet presAssocID="{05582C9E-CA73-4F64-A37A-18B92329E5DD}" presName="composite" presStyleCnt="0"/>
      <dgm:spPr/>
    </dgm:pt>
    <dgm:pt modelId="{AC81A5B0-139B-40B3-9C48-64BA21DF87DE}" type="pres">
      <dgm:prSet presAssocID="{05582C9E-CA73-4F64-A37A-18B92329E5DD}" presName="background" presStyleLbl="node0" presStyleIdx="1" presStyleCnt="3"/>
      <dgm:spPr>
        <a:solidFill>
          <a:srgbClr val="002060"/>
        </a:solidFill>
      </dgm:spPr>
    </dgm:pt>
    <dgm:pt modelId="{0228D134-E14D-4259-8038-88D0F99B6B3C}" type="pres">
      <dgm:prSet presAssocID="{05582C9E-CA73-4F64-A37A-18B92329E5DD}" presName="text" presStyleLbl="fgAcc0" presStyleIdx="1" presStyleCnt="3">
        <dgm:presLayoutVars>
          <dgm:chPref val="3"/>
        </dgm:presLayoutVars>
      </dgm:prSet>
      <dgm:spPr/>
    </dgm:pt>
    <dgm:pt modelId="{46057EAD-45DD-4DF0-838C-95468AFE820D}" type="pres">
      <dgm:prSet presAssocID="{05582C9E-CA73-4F64-A37A-18B92329E5DD}" presName="hierChild2" presStyleCnt="0"/>
      <dgm:spPr/>
    </dgm:pt>
    <dgm:pt modelId="{4101F4F1-46A7-46FE-986E-37ABA93C7828}" type="pres">
      <dgm:prSet presAssocID="{CDD52F9B-40BF-4C39-A008-8EAC122CF423}" presName="hierRoot1" presStyleCnt="0"/>
      <dgm:spPr/>
    </dgm:pt>
    <dgm:pt modelId="{A5D871DA-D48E-47B2-BE5B-8927CE1B2CC0}" type="pres">
      <dgm:prSet presAssocID="{CDD52F9B-40BF-4C39-A008-8EAC122CF423}" presName="composite" presStyleCnt="0"/>
      <dgm:spPr/>
    </dgm:pt>
    <dgm:pt modelId="{96260FFC-2ABC-46D9-A0A9-3EF0E9A83B9E}" type="pres">
      <dgm:prSet presAssocID="{CDD52F9B-40BF-4C39-A008-8EAC122CF423}" presName="background" presStyleLbl="node0" presStyleIdx="2" presStyleCnt="3"/>
      <dgm:spPr>
        <a:solidFill>
          <a:srgbClr val="002060"/>
        </a:solidFill>
      </dgm:spPr>
    </dgm:pt>
    <dgm:pt modelId="{E06654EF-C2D3-4BAC-91CC-0E8511B8569E}" type="pres">
      <dgm:prSet presAssocID="{CDD52F9B-40BF-4C39-A008-8EAC122CF423}" presName="text" presStyleLbl="fgAcc0" presStyleIdx="2" presStyleCnt="3">
        <dgm:presLayoutVars>
          <dgm:chPref val="3"/>
        </dgm:presLayoutVars>
      </dgm:prSet>
      <dgm:spPr/>
    </dgm:pt>
    <dgm:pt modelId="{CADE92D9-C7E5-4E37-A126-934413CB3931}" type="pres">
      <dgm:prSet presAssocID="{CDD52F9B-40BF-4C39-A008-8EAC122CF423}" presName="hierChild2" presStyleCnt="0"/>
      <dgm:spPr/>
    </dgm:pt>
  </dgm:ptLst>
  <dgm:cxnLst>
    <dgm:cxn modelId="{3DFF4825-0A6A-4449-82F5-6A2AB1A42413}" srcId="{FB577CB5-817F-4A99-BE36-C1D54B1DD198}" destId="{5F695104-AFAC-4CE6-B151-C85114D36410}" srcOrd="0" destOrd="0" parTransId="{650F7911-6928-4296-9C78-04980E02EA94}" sibTransId="{034C395F-12CE-4047-A774-B4AA65BE0825}"/>
    <dgm:cxn modelId="{86737F2F-955D-4B24-B6BC-2CAC298461BA}" type="presOf" srcId="{5F695104-AFAC-4CE6-B151-C85114D36410}" destId="{F11372DB-D248-4C3A-A026-7094C707FBA8}" srcOrd="0" destOrd="0" presId="urn:microsoft.com/office/officeart/2005/8/layout/hierarchy1"/>
    <dgm:cxn modelId="{50859B65-7E50-40F4-9EBF-C1BBD2DB9F77}" type="presOf" srcId="{05582C9E-CA73-4F64-A37A-18B92329E5DD}" destId="{0228D134-E14D-4259-8038-88D0F99B6B3C}" srcOrd="0" destOrd="0" presId="urn:microsoft.com/office/officeart/2005/8/layout/hierarchy1"/>
    <dgm:cxn modelId="{1C178B56-BAA8-43C4-B0A3-360F3B40CC2C}" srcId="{FB577CB5-817F-4A99-BE36-C1D54B1DD198}" destId="{CDD52F9B-40BF-4C39-A008-8EAC122CF423}" srcOrd="2" destOrd="0" parTransId="{3527103B-A455-42A3-A7F0-02F115398F8A}" sibTransId="{7C37671F-E34C-4190-84FB-C8A595F14A39}"/>
    <dgm:cxn modelId="{E1646F84-DF27-4F2E-A91D-1871477F0087}" srcId="{FB577CB5-817F-4A99-BE36-C1D54B1DD198}" destId="{05582C9E-CA73-4F64-A37A-18B92329E5DD}" srcOrd="1" destOrd="0" parTransId="{4D4566E1-854A-41D7-9FF4-F555E2D0E881}" sibTransId="{EF20DE44-605A-4333-8D84-CBDFC7AAD654}"/>
    <dgm:cxn modelId="{AA58C1A5-DF6B-419C-8A2D-4A97CF5C013D}" type="presOf" srcId="{FB577CB5-817F-4A99-BE36-C1D54B1DD198}" destId="{F090F52A-9291-4F99-A27C-6A751A2237F5}" srcOrd="0" destOrd="0" presId="urn:microsoft.com/office/officeart/2005/8/layout/hierarchy1"/>
    <dgm:cxn modelId="{FF6E0CBB-3026-4B24-9AAC-2BEA86A32CC4}" type="presOf" srcId="{CDD52F9B-40BF-4C39-A008-8EAC122CF423}" destId="{E06654EF-C2D3-4BAC-91CC-0E8511B8569E}" srcOrd="0" destOrd="0" presId="urn:microsoft.com/office/officeart/2005/8/layout/hierarchy1"/>
    <dgm:cxn modelId="{03D5CEF1-B0DA-448C-9013-F254A3312588}" type="presParOf" srcId="{F090F52A-9291-4F99-A27C-6A751A2237F5}" destId="{8475AC9E-B468-4259-80F6-A0F32F8A1184}" srcOrd="0" destOrd="0" presId="urn:microsoft.com/office/officeart/2005/8/layout/hierarchy1"/>
    <dgm:cxn modelId="{0C0F5A5F-AB29-44F2-A955-D0EF0DDC60FB}" type="presParOf" srcId="{8475AC9E-B468-4259-80F6-A0F32F8A1184}" destId="{C772E0EB-6C55-4F98-BE62-19F81EE939B6}" srcOrd="0" destOrd="0" presId="urn:microsoft.com/office/officeart/2005/8/layout/hierarchy1"/>
    <dgm:cxn modelId="{D76B8923-B4D3-48A9-A966-DEFB8F1651CC}" type="presParOf" srcId="{C772E0EB-6C55-4F98-BE62-19F81EE939B6}" destId="{B5ACF98B-853A-41DC-9BC9-7EE52CD72B1E}" srcOrd="0" destOrd="0" presId="urn:microsoft.com/office/officeart/2005/8/layout/hierarchy1"/>
    <dgm:cxn modelId="{A23EFB25-E97D-4035-9929-8C3307B92B51}" type="presParOf" srcId="{C772E0EB-6C55-4F98-BE62-19F81EE939B6}" destId="{F11372DB-D248-4C3A-A026-7094C707FBA8}" srcOrd="1" destOrd="0" presId="urn:microsoft.com/office/officeart/2005/8/layout/hierarchy1"/>
    <dgm:cxn modelId="{37FA1F7F-1562-4392-856D-3ABC323088E5}" type="presParOf" srcId="{8475AC9E-B468-4259-80F6-A0F32F8A1184}" destId="{0EF2FB01-575A-46FE-AC0A-F88C5DC5B31C}" srcOrd="1" destOrd="0" presId="urn:microsoft.com/office/officeart/2005/8/layout/hierarchy1"/>
    <dgm:cxn modelId="{7FD41860-F9EF-47BD-863E-D75C4F392E2D}" type="presParOf" srcId="{F090F52A-9291-4F99-A27C-6A751A2237F5}" destId="{96DBB800-833E-4A67-8759-BBCC030925FA}" srcOrd="1" destOrd="0" presId="urn:microsoft.com/office/officeart/2005/8/layout/hierarchy1"/>
    <dgm:cxn modelId="{8B4FDC79-BE5C-4A53-ADD3-86DA8AFEB8EC}" type="presParOf" srcId="{96DBB800-833E-4A67-8759-BBCC030925FA}" destId="{5E8D3005-11F9-4A41-9FAC-B463B63C211E}" srcOrd="0" destOrd="0" presId="urn:microsoft.com/office/officeart/2005/8/layout/hierarchy1"/>
    <dgm:cxn modelId="{9BFA558B-1F4C-40BE-942D-EC31B4B7FFA7}" type="presParOf" srcId="{5E8D3005-11F9-4A41-9FAC-B463B63C211E}" destId="{AC81A5B0-139B-40B3-9C48-64BA21DF87DE}" srcOrd="0" destOrd="0" presId="urn:microsoft.com/office/officeart/2005/8/layout/hierarchy1"/>
    <dgm:cxn modelId="{9FED61F6-E03D-465C-A1B7-4C8508E6DFC1}" type="presParOf" srcId="{5E8D3005-11F9-4A41-9FAC-B463B63C211E}" destId="{0228D134-E14D-4259-8038-88D0F99B6B3C}" srcOrd="1" destOrd="0" presId="urn:microsoft.com/office/officeart/2005/8/layout/hierarchy1"/>
    <dgm:cxn modelId="{7E02AEB7-0A20-4A68-9F6E-1E220FDE67F0}" type="presParOf" srcId="{96DBB800-833E-4A67-8759-BBCC030925FA}" destId="{46057EAD-45DD-4DF0-838C-95468AFE820D}" srcOrd="1" destOrd="0" presId="urn:microsoft.com/office/officeart/2005/8/layout/hierarchy1"/>
    <dgm:cxn modelId="{4F252321-2784-4465-BF34-ED2A595F3A70}" type="presParOf" srcId="{F090F52A-9291-4F99-A27C-6A751A2237F5}" destId="{4101F4F1-46A7-46FE-986E-37ABA93C7828}" srcOrd="2" destOrd="0" presId="urn:microsoft.com/office/officeart/2005/8/layout/hierarchy1"/>
    <dgm:cxn modelId="{161BE181-7E4C-4859-B47B-1DEB6A165F50}" type="presParOf" srcId="{4101F4F1-46A7-46FE-986E-37ABA93C7828}" destId="{A5D871DA-D48E-47B2-BE5B-8927CE1B2CC0}" srcOrd="0" destOrd="0" presId="urn:microsoft.com/office/officeart/2005/8/layout/hierarchy1"/>
    <dgm:cxn modelId="{4BB797C9-D24B-422A-97BD-52DD6226163C}" type="presParOf" srcId="{A5D871DA-D48E-47B2-BE5B-8927CE1B2CC0}" destId="{96260FFC-2ABC-46D9-A0A9-3EF0E9A83B9E}" srcOrd="0" destOrd="0" presId="urn:microsoft.com/office/officeart/2005/8/layout/hierarchy1"/>
    <dgm:cxn modelId="{F7A5BB6F-F5A8-4649-AACD-5DA9548FA3C8}" type="presParOf" srcId="{A5D871DA-D48E-47B2-BE5B-8927CE1B2CC0}" destId="{E06654EF-C2D3-4BAC-91CC-0E8511B8569E}" srcOrd="1" destOrd="0" presId="urn:microsoft.com/office/officeart/2005/8/layout/hierarchy1"/>
    <dgm:cxn modelId="{3C58569A-8E32-456B-8A54-BB5AF80254CC}" type="presParOf" srcId="{4101F4F1-46A7-46FE-986E-37ABA93C7828}" destId="{CADE92D9-C7E5-4E37-A126-934413CB393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D40A3B-5A38-461D-B7FA-6E0942057A1E}" type="doc">
      <dgm:prSet loTypeId="urn:microsoft.com/office/officeart/2009/layout/CircleArrow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lv-LV"/>
        </a:p>
      </dgm:t>
    </dgm:pt>
    <dgm:pt modelId="{EABCBF00-2310-4C79-9CE6-6EEEBD8BA760}">
      <dgm:prSet phldrT="[Text]"/>
      <dgm:spPr/>
      <dgm:t>
        <a:bodyPr/>
        <a:lstStyle/>
        <a:p>
          <a:r>
            <a:rPr lang="lv-LV" b="1" dirty="0">
              <a:latin typeface="Times New Roman" panose="02020603050405020304" pitchFamily="18" charset="0"/>
              <a:cs typeface="Times New Roman" panose="02020603050405020304" pitchFamily="18" charset="0"/>
            </a:rPr>
            <a:t>National </a:t>
          </a:r>
          <a:r>
            <a:rPr lang="lv-LV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Trainings</a:t>
          </a:r>
          <a:endParaRPr lang="lv-LV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91B0B7-C5EA-4AA4-8045-FB92C1D97DF6}" type="parTrans" cxnId="{B41C5818-B68E-4126-AB76-898C4081EB1C}">
      <dgm:prSet/>
      <dgm:spPr/>
      <dgm:t>
        <a:bodyPr/>
        <a:lstStyle/>
        <a:p>
          <a:endParaRPr lang="lv-LV"/>
        </a:p>
      </dgm:t>
    </dgm:pt>
    <dgm:pt modelId="{C93CBADD-29B2-4399-9360-EB3729D43999}" type="sibTrans" cxnId="{B41C5818-B68E-4126-AB76-898C4081EB1C}">
      <dgm:prSet/>
      <dgm:spPr/>
      <dgm:t>
        <a:bodyPr/>
        <a:lstStyle/>
        <a:p>
          <a:endParaRPr lang="lv-LV"/>
        </a:p>
      </dgm:t>
    </dgm:pt>
    <dgm:pt modelId="{65933848-DA46-4153-8ED6-9C4734196A7F}">
      <dgm:prSet phldrT="[Text]"/>
      <dgm:spPr/>
      <dgm:t>
        <a:bodyPr/>
        <a:lstStyle/>
        <a:p>
          <a:r>
            <a:rPr lang="lv-LV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International</a:t>
          </a:r>
          <a:r>
            <a:rPr lang="lv-LV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lv-LV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Trainings</a:t>
          </a:r>
          <a:endParaRPr lang="lv-LV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DA9631-F251-4E6B-B369-141E5A83FF39}" type="parTrans" cxnId="{768FC5F4-469B-4BD3-85E0-B37F90BD02A2}">
      <dgm:prSet/>
      <dgm:spPr/>
      <dgm:t>
        <a:bodyPr/>
        <a:lstStyle/>
        <a:p>
          <a:endParaRPr lang="lv-LV"/>
        </a:p>
      </dgm:t>
    </dgm:pt>
    <dgm:pt modelId="{E50C2CA4-460B-48F1-A3E9-E180509DD751}" type="sibTrans" cxnId="{768FC5F4-469B-4BD3-85E0-B37F90BD02A2}">
      <dgm:prSet/>
      <dgm:spPr/>
      <dgm:t>
        <a:bodyPr/>
        <a:lstStyle/>
        <a:p>
          <a:endParaRPr lang="lv-LV"/>
        </a:p>
      </dgm:t>
    </dgm:pt>
    <dgm:pt modelId="{E2EAD2C5-CE86-46FD-B45E-6E0AA203FFCD}">
      <dgm:prSet phldrT="[Text]"/>
      <dgm:spPr/>
      <dgm:t>
        <a:bodyPr/>
        <a:lstStyle/>
        <a:p>
          <a:r>
            <a:rPr lang="lv-LV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Center</a:t>
          </a:r>
          <a:r>
            <a:rPr lang="lv-LV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lv-LV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of</a:t>
          </a:r>
          <a:r>
            <a:rPr lang="lv-LV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lv-LV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Expertise</a:t>
          </a:r>
          <a:endParaRPr lang="lv-LV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82D843-0853-489B-9D33-11093A2D8000}" type="parTrans" cxnId="{97B93E6E-FD51-4296-9EF4-1D6F8F6FB7CE}">
      <dgm:prSet/>
      <dgm:spPr/>
      <dgm:t>
        <a:bodyPr/>
        <a:lstStyle/>
        <a:p>
          <a:endParaRPr lang="lv-LV"/>
        </a:p>
      </dgm:t>
    </dgm:pt>
    <dgm:pt modelId="{232ACDB0-76F2-4947-9BBF-D03CECC6523C}" type="sibTrans" cxnId="{97B93E6E-FD51-4296-9EF4-1D6F8F6FB7CE}">
      <dgm:prSet/>
      <dgm:spPr/>
      <dgm:t>
        <a:bodyPr/>
        <a:lstStyle/>
        <a:p>
          <a:endParaRPr lang="lv-LV"/>
        </a:p>
      </dgm:t>
    </dgm:pt>
    <dgm:pt modelId="{EB2229CB-0282-42F4-8C4D-DF75EDA3B584}" type="pres">
      <dgm:prSet presAssocID="{66D40A3B-5A38-461D-B7FA-6E0942057A1E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31CCBEC-4838-40E9-8742-719C59694DFB}" type="pres">
      <dgm:prSet presAssocID="{EABCBF00-2310-4C79-9CE6-6EEEBD8BA760}" presName="Accent1" presStyleCnt="0"/>
      <dgm:spPr/>
    </dgm:pt>
    <dgm:pt modelId="{1669F7FD-D867-433D-8DE7-299FC6B1BC31}" type="pres">
      <dgm:prSet presAssocID="{EABCBF00-2310-4C79-9CE6-6EEEBD8BA760}" presName="Accent" presStyleLbl="node1" presStyleIdx="0" presStyleCnt="3"/>
      <dgm:spPr>
        <a:solidFill>
          <a:srgbClr val="002060"/>
        </a:solidFill>
      </dgm:spPr>
    </dgm:pt>
    <dgm:pt modelId="{34C1F0BC-2EA2-41BB-9203-4784A92E6D03}" type="pres">
      <dgm:prSet presAssocID="{EABCBF00-2310-4C79-9CE6-6EEEBD8BA760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613F15DC-11C1-48E3-B78C-FF26597B084D}" type="pres">
      <dgm:prSet presAssocID="{65933848-DA46-4153-8ED6-9C4734196A7F}" presName="Accent2" presStyleCnt="0"/>
      <dgm:spPr/>
    </dgm:pt>
    <dgm:pt modelId="{231D7C1A-62E5-4C3B-90B1-58EE75576C46}" type="pres">
      <dgm:prSet presAssocID="{65933848-DA46-4153-8ED6-9C4734196A7F}" presName="Accent" presStyleLbl="node1" presStyleIdx="1" presStyleCnt="3"/>
      <dgm:spPr>
        <a:solidFill>
          <a:srgbClr val="002060"/>
        </a:solidFill>
      </dgm:spPr>
    </dgm:pt>
    <dgm:pt modelId="{22AE5A03-1602-42BF-B160-09DFE86AD5D5}" type="pres">
      <dgm:prSet presAssocID="{65933848-DA46-4153-8ED6-9C4734196A7F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509800F1-6A64-450B-B727-D2EC767A8276}" type="pres">
      <dgm:prSet presAssocID="{E2EAD2C5-CE86-46FD-B45E-6E0AA203FFCD}" presName="Accent3" presStyleCnt="0"/>
      <dgm:spPr/>
    </dgm:pt>
    <dgm:pt modelId="{C1D69D22-4873-4D8D-A1EE-7E4BF331F8F0}" type="pres">
      <dgm:prSet presAssocID="{E2EAD2C5-CE86-46FD-B45E-6E0AA203FFCD}" presName="Accent" presStyleLbl="node1" presStyleIdx="2" presStyleCnt="3"/>
      <dgm:spPr>
        <a:solidFill>
          <a:srgbClr val="002060"/>
        </a:solidFill>
      </dgm:spPr>
    </dgm:pt>
    <dgm:pt modelId="{2AF506E6-8B1E-4F99-B40A-018AE86DB85B}" type="pres">
      <dgm:prSet presAssocID="{E2EAD2C5-CE86-46FD-B45E-6E0AA203FFCD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B41C5818-B68E-4126-AB76-898C4081EB1C}" srcId="{66D40A3B-5A38-461D-B7FA-6E0942057A1E}" destId="{EABCBF00-2310-4C79-9CE6-6EEEBD8BA760}" srcOrd="0" destOrd="0" parTransId="{8E91B0B7-C5EA-4AA4-8045-FB92C1D97DF6}" sibTransId="{C93CBADD-29B2-4399-9360-EB3729D43999}"/>
    <dgm:cxn modelId="{EB4BFD4C-3461-4E26-B517-608A64EB432A}" type="presOf" srcId="{E2EAD2C5-CE86-46FD-B45E-6E0AA203FFCD}" destId="{2AF506E6-8B1E-4F99-B40A-018AE86DB85B}" srcOrd="0" destOrd="0" presId="urn:microsoft.com/office/officeart/2009/layout/CircleArrowProcess"/>
    <dgm:cxn modelId="{97B93E6E-FD51-4296-9EF4-1D6F8F6FB7CE}" srcId="{66D40A3B-5A38-461D-B7FA-6E0942057A1E}" destId="{E2EAD2C5-CE86-46FD-B45E-6E0AA203FFCD}" srcOrd="2" destOrd="0" parTransId="{B882D843-0853-489B-9D33-11093A2D8000}" sibTransId="{232ACDB0-76F2-4947-9BBF-D03CECC6523C}"/>
    <dgm:cxn modelId="{BA1CDD8C-B8A4-4AD7-9C8A-A8F452087EC5}" type="presOf" srcId="{EABCBF00-2310-4C79-9CE6-6EEEBD8BA760}" destId="{34C1F0BC-2EA2-41BB-9203-4784A92E6D03}" srcOrd="0" destOrd="0" presId="urn:microsoft.com/office/officeart/2009/layout/CircleArrowProcess"/>
    <dgm:cxn modelId="{860208C6-3499-4D16-853A-EC56CAC90D10}" type="presOf" srcId="{65933848-DA46-4153-8ED6-9C4734196A7F}" destId="{22AE5A03-1602-42BF-B160-09DFE86AD5D5}" srcOrd="0" destOrd="0" presId="urn:microsoft.com/office/officeart/2009/layout/CircleArrowProcess"/>
    <dgm:cxn modelId="{768FC5F4-469B-4BD3-85E0-B37F90BD02A2}" srcId="{66D40A3B-5A38-461D-B7FA-6E0942057A1E}" destId="{65933848-DA46-4153-8ED6-9C4734196A7F}" srcOrd="1" destOrd="0" parTransId="{CADA9631-F251-4E6B-B369-141E5A83FF39}" sibTransId="{E50C2CA4-460B-48F1-A3E9-E180509DD751}"/>
    <dgm:cxn modelId="{5C0E87FF-9B23-418D-BB79-0B38B522AAD2}" type="presOf" srcId="{66D40A3B-5A38-461D-B7FA-6E0942057A1E}" destId="{EB2229CB-0282-42F4-8C4D-DF75EDA3B584}" srcOrd="0" destOrd="0" presId="urn:microsoft.com/office/officeart/2009/layout/CircleArrowProcess"/>
    <dgm:cxn modelId="{5CA298A0-AA44-42CA-8950-56EA93D1B0C3}" type="presParOf" srcId="{EB2229CB-0282-42F4-8C4D-DF75EDA3B584}" destId="{F31CCBEC-4838-40E9-8742-719C59694DFB}" srcOrd="0" destOrd="0" presId="urn:microsoft.com/office/officeart/2009/layout/CircleArrowProcess"/>
    <dgm:cxn modelId="{80A972FF-B2B5-45A1-9E58-D076320D6E56}" type="presParOf" srcId="{F31CCBEC-4838-40E9-8742-719C59694DFB}" destId="{1669F7FD-D867-433D-8DE7-299FC6B1BC31}" srcOrd="0" destOrd="0" presId="urn:microsoft.com/office/officeart/2009/layout/CircleArrowProcess"/>
    <dgm:cxn modelId="{56C6F0A4-41A0-40FF-BAE3-06DF9035837A}" type="presParOf" srcId="{EB2229CB-0282-42F4-8C4D-DF75EDA3B584}" destId="{34C1F0BC-2EA2-41BB-9203-4784A92E6D03}" srcOrd="1" destOrd="0" presId="urn:microsoft.com/office/officeart/2009/layout/CircleArrowProcess"/>
    <dgm:cxn modelId="{7CCAF84E-BCE9-4AC8-8490-53BCF1C7268F}" type="presParOf" srcId="{EB2229CB-0282-42F4-8C4D-DF75EDA3B584}" destId="{613F15DC-11C1-48E3-B78C-FF26597B084D}" srcOrd="2" destOrd="0" presId="urn:microsoft.com/office/officeart/2009/layout/CircleArrowProcess"/>
    <dgm:cxn modelId="{368368C1-EC53-4434-9F84-C781C772E2DE}" type="presParOf" srcId="{613F15DC-11C1-48E3-B78C-FF26597B084D}" destId="{231D7C1A-62E5-4C3B-90B1-58EE75576C46}" srcOrd="0" destOrd="0" presId="urn:microsoft.com/office/officeart/2009/layout/CircleArrowProcess"/>
    <dgm:cxn modelId="{9C2EE99F-6981-4BF4-8746-D36431874ED7}" type="presParOf" srcId="{EB2229CB-0282-42F4-8C4D-DF75EDA3B584}" destId="{22AE5A03-1602-42BF-B160-09DFE86AD5D5}" srcOrd="3" destOrd="0" presId="urn:microsoft.com/office/officeart/2009/layout/CircleArrowProcess"/>
    <dgm:cxn modelId="{716EF4E5-CFD7-4218-849A-812E48F370CB}" type="presParOf" srcId="{EB2229CB-0282-42F4-8C4D-DF75EDA3B584}" destId="{509800F1-6A64-450B-B727-D2EC767A8276}" srcOrd="4" destOrd="0" presId="urn:microsoft.com/office/officeart/2009/layout/CircleArrowProcess"/>
    <dgm:cxn modelId="{53043CE3-6D8F-4E17-BEEB-D64C496845E6}" type="presParOf" srcId="{509800F1-6A64-450B-B727-D2EC767A8276}" destId="{C1D69D22-4873-4D8D-A1EE-7E4BF331F8F0}" srcOrd="0" destOrd="0" presId="urn:microsoft.com/office/officeart/2009/layout/CircleArrowProcess"/>
    <dgm:cxn modelId="{C7CDA922-1F7F-4800-864A-0DF514CFCD16}" type="presParOf" srcId="{EB2229CB-0282-42F4-8C4D-DF75EDA3B584}" destId="{2AF506E6-8B1E-4F99-B40A-018AE86DB85B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A42A9F-C909-4331-BAFC-9E03D33928D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77D689CC-C7E4-4FF8-B55C-DF774B575DEE}">
      <dgm:prSet phldrT="[Text]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br>
            <a:rPr lang="lv-LV" dirty="0"/>
          </a:br>
          <a:endParaRPr lang="lv-LV" dirty="0"/>
        </a:p>
      </dgm:t>
    </dgm:pt>
    <dgm:pt modelId="{8D050C8E-EE79-43CF-8FD5-FD43C520FA9C}" type="parTrans" cxnId="{FDBFEAAC-2A09-499C-B46D-F732D005C408}">
      <dgm:prSet/>
      <dgm:spPr/>
      <dgm:t>
        <a:bodyPr/>
        <a:lstStyle/>
        <a:p>
          <a:endParaRPr lang="lv-LV"/>
        </a:p>
      </dgm:t>
    </dgm:pt>
    <dgm:pt modelId="{01997FE6-1276-4EAB-A863-DCDE20F4C60A}" type="sibTrans" cxnId="{FDBFEAAC-2A09-499C-B46D-F732D005C408}">
      <dgm:prSet/>
      <dgm:spPr/>
      <dgm:t>
        <a:bodyPr/>
        <a:lstStyle/>
        <a:p>
          <a:endParaRPr lang="lv-LV"/>
        </a:p>
      </dgm:t>
    </dgm:pt>
    <dgm:pt modelId="{CC0F3331-93F5-4EDE-BB39-51F75D12947E}">
      <dgm:prSet phldrT="[Text]"/>
      <dgm:spPr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br>
            <a:rPr lang="lv-LV" dirty="0"/>
          </a:br>
          <a:endParaRPr lang="lv-LV" dirty="0"/>
        </a:p>
      </dgm:t>
    </dgm:pt>
    <dgm:pt modelId="{235158F6-C2DB-420C-836C-7CD1D672B79D}" type="parTrans" cxnId="{8F210E33-5EB2-4DDD-BAD5-015C783D42A8}">
      <dgm:prSet/>
      <dgm:spPr/>
      <dgm:t>
        <a:bodyPr/>
        <a:lstStyle/>
        <a:p>
          <a:endParaRPr lang="lv-LV"/>
        </a:p>
      </dgm:t>
    </dgm:pt>
    <dgm:pt modelId="{937A14E6-904E-4D83-A1D3-383A2A2EBE54}" type="sibTrans" cxnId="{8F210E33-5EB2-4DDD-BAD5-015C783D42A8}">
      <dgm:prSet/>
      <dgm:spPr/>
      <dgm:t>
        <a:bodyPr/>
        <a:lstStyle/>
        <a:p>
          <a:endParaRPr lang="lv-LV"/>
        </a:p>
      </dgm:t>
    </dgm:pt>
    <dgm:pt modelId="{D53A4C33-41E1-426C-9911-7E35DDA59656}">
      <dgm:prSet phldrT="[Text]"/>
      <dgm:spPr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lv-LV" dirty="0"/>
        </a:p>
      </dgm:t>
    </dgm:pt>
    <dgm:pt modelId="{96D09C89-F527-4A94-A61F-CDE729157234}" type="parTrans" cxnId="{D7087F47-F0E7-412A-B72F-072D3DAF05BA}">
      <dgm:prSet/>
      <dgm:spPr/>
      <dgm:t>
        <a:bodyPr/>
        <a:lstStyle/>
        <a:p>
          <a:endParaRPr lang="lv-LV"/>
        </a:p>
      </dgm:t>
    </dgm:pt>
    <dgm:pt modelId="{09BC6290-E459-46D3-96CD-59C9794E919B}" type="sibTrans" cxnId="{D7087F47-F0E7-412A-B72F-072D3DAF05BA}">
      <dgm:prSet/>
      <dgm:spPr/>
      <dgm:t>
        <a:bodyPr/>
        <a:lstStyle/>
        <a:p>
          <a:endParaRPr lang="lv-LV"/>
        </a:p>
      </dgm:t>
    </dgm:pt>
    <dgm:pt modelId="{3E9185FC-7B15-4D80-8BE5-FBF00FA1992D}">
      <dgm:prSet phldrT="[Text]"/>
      <dgm:spPr>
        <a:blipFill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lv-LV" dirty="0"/>
        </a:p>
      </dgm:t>
    </dgm:pt>
    <dgm:pt modelId="{1C0D8570-169A-41A3-BB7B-758082E58FAD}" type="parTrans" cxnId="{357B3A99-A786-4927-AF73-35DF0254C3C4}">
      <dgm:prSet/>
      <dgm:spPr/>
      <dgm:t>
        <a:bodyPr/>
        <a:lstStyle/>
        <a:p>
          <a:endParaRPr lang="lv-LV"/>
        </a:p>
      </dgm:t>
    </dgm:pt>
    <dgm:pt modelId="{128D2C61-DE13-44CB-BB07-F2302AF356D5}" type="sibTrans" cxnId="{357B3A99-A786-4927-AF73-35DF0254C3C4}">
      <dgm:prSet/>
      <dgm:spPr/>
      <dgm:t>
        <a:bodyPr/>
        <a:lstStyle/>
        <a:p>
          <a:endParaRPr lang="lv-LV"/>
        </a:p>
      </dgm:t>
    </dgm:pt>
    <dgm:pt modelId="{EF2A408B-4871-4DE4-B026-6EB2D3A56980}">
      <dgm:prSet phldrT="[Text]"/>
      <dgm:spPr>
        <a:blipFill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br>
            <a:rPr lang="lv-LV" dirty="0"/>
          </a:br>
          <a:endParaRPr lang="lv-LV" dirty="0"/>
        </a:p>
      </dgm:t>
    </dgm:pt>
    <dgm:pt modelId="{E98EB9DE-5BBF-4AF6-AE10-399C4E7CE55F}" type="sibTrans" cxnId="{40915277-636E-4187-A43B-612084FE47D2}">
      <dgm:prSet/>
      <dgm:spPr/>
      <dgm:t>
        <a:bodyPr/>
        <a:lstStyle/>
        <a:p>
          <a:endParaRPr lang="lv-LV"/>
        </a:p>
      </dgm:t>
    </dgm:pt>
    <dgm:pt modelId="{D6C3BD77-1D58-43C0-82EA-F552740E0374}" type="parTrans" cxnId="{40915277-636E-4187-A43B-612084FE47D2}">
      <dgm:prSet/>
      <dgm:spPr/>
      <dgm:t>
        <a:bodyPr/>
        <a:lstStyle/>
        <a:p>
          <a:endParaRPr lang="lv-LV"/>
        </a:p>
      </dgm:t>
    </dgm:pt>
    <dgm:pt modelId="{7EE7FF8E-9160-40E2-8370-B9FC40C80856}" type="pres">
      <dgm:prSet presAssocID="{1DA42A9F-C909-4331-BAFC-9E03D33928DD}" presName="CompostProcess" presStyleCnt="0">
        <dgm:presLayoutVars>
          <dgm:dir/>
          <dgm:resizeHandles val="exact"/>
        </dgm:presLayoutVars>
      </dgm:prSet>
      <dgm:spPr/>
    </dgm:pt>
    <dgm:pt modelId="{66634F4E-3EF6-42E9-A8E2-6A3D766B1F14}" type="pres">
      <dgm:prSet presAssocID="{1DA42A9F-C909-4331-BAFC-9E03D33928DD}" presName="arrow" presStyleLbl="bgShp" presStyleIdx="0" presStyleCnt="1"/>
      <dgm:spPr/>
    </dgm:pt>
    <dgm:pt modelId="{63AD1A50-1555-44C4-96A0-4C7A0BFE369F}" type="pres">
      <dgm:prSet presAssocID="{1DA42A9F-C909-4331-BAFC-9E03D33928DD}" presName="linearProcess" presStyleCnt="0"/>
      <dgm:spPr/>
    </dgm:pt>
    <dgm:pt modelId="{DAC441FB-FFA0-4ED1-9F4B-DEEDDBB6F1D9}" type="pres">
      <dgm:prSet presAssocID="{77D689CC-C7E4-4FF8-B55C-DF774B575DEE}" presName="textNode" presStyleLbl="node1" presStyleIdx="0" presStyleCnt="5" custLinFactNeighborX="61174" custLinFactNeighborY="0">
        <dgm:presLayoutVars>
          <dgm:bulletEnabled val="1"/>
        </dgm:presLayoutVars>
      </dgm:prSet>
      <dgm:spPr/>
    </dgm:pt>
    <dgm:pt modelId="{DBF54B33-3021-48A5-81DA-EBF16F509A72}" type="pres">
      <dgm:prSet presAssocID="{01997FE6-1276-4EAB-A863-DCDE20F4C60A}" presName="sibTrans" presStyleCnt="0"/>
      <dgm:spPr/>
    </dgm:pt>
    <dgm:pt modelId="{C176E879-F57A-4779-A86B-138D80D29F24}" type="pres">
      <dgm:prSet presAssocID="{EF2A408B-4871-4DE4-B026-6EB2D3A56980}" presName="textNode" presStyleLbl="node1" presStyleIdx="1" presStyleCnt="5">
        <dgm:presLayoutVars>
          <dgm:bulletEnabled val="1"/>
        </dgm:presLayoutVars>
      </dgm:prSet>
      <dgm:spPr/>
    </dgm:pt>
    <dgm:pt modelId="{3E31999C-221B-4857-9175-BD7D876C6389}" type="pres">
      <dgm:prSet presAssocID="{E98EB9DE-5BBF-4AF6-AE10-399C4E7CE55F}" presName="sibTrans" presStyleCnt="0"/>
      <dgm:spPr/>
    </dgm:pt>
    <dgm:pt modelId="{7611A2B6-2BB0-4E84-B742-8942B69E753D}" type="pres">
      <dgm:prSet presAssocID="{CC0F3331-93F5-4EDE-BB39-51F75D12947E}" presName="textNode" presStyleLbl="node1" presStyleIdx="2" presStyleCnt="5">
        <dgm:presLayoutVars>
          <dgm:bulletEnabled val="1"/>
        </dgm:presLayoutVars>
      </dgm:prSet>
      <dgm:spPr/>
    </dgm:pt>
    <dgm:pt modelId="{72D0CB8E-232B-4BBA-B430-1DB2867BD1F2}" type="pres">
      <dgm:prSet presAssocID="{937A14E6-904E-4D83-A1D3-383A2A2EBE54}" presName="sibTrans" presStyleCnt="0"/>
      <dgm:spPr/>
    </dgm:pt>
    <dgm:pt modelId="{C26582F7-BAF8-4002-B59B-66D6390E885E}" type="pres">
      <dgm:prSet presAssocID="{3E9185FC-7B15-4D80-8BE5-FBF00FA1992D}" presName="textNode" presStyleLbl="node1" presStyleIdx="3" presStyleCnt="5">
        <dgm:presLayoutVars>
          <dgm:bulletEnabled val="1"/>
        </dgm:presLayoutVars>
      </dgm:prSet>
      <dgm:spPr/>
    </dgm:pt>
    <dgm:pt modelId="{9E911486-C3BB-4464-9474-6D5FDA5AB7E6}" type="pres">
      <dgm:prSet presAssocID="{128D2C61-DE13-44CB-BB07-F2302AF356D5}" presName="sibTrans" presStyleCnt="0"/>
      <dgm:spPr/>
    </dgm:pt>
    <dgm:pt modelId="{311F9664-AD7E-43F3-9FED-D0C3414C3BB1}" type="pres">
      <dgm:prSet presAssocID="{D53A4C33-41E1-426C-9911-7E35DDA59656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2535B413-550C-45E9-96C7-1CFFDEF811F4}" type="presOf" srcId="{CC0F3331-93F5-4EDE-BB39-51F75D12947E}" destId="{7611A2B6-2BB0-4E84-B742-8942B69E753D}" srcOrd="0" destOrd="0" presId="urn:microsoft.com/office/officeart/2005/8/layout/hProcess9"/>
    <dgm:cxn modelId="{E61A401E-F345-44C4-B865-8D485D8431C2}" type="presOf" srcId="{3E9185FC-7B15-4D80-8BE5-FBF00FA1992D}" destId="{C26582F7-BAF8-4002-B59B-66D6390E885E}" srcOrd="0" destOrd="0" presId="urn:microsoft.com/office/officeart/2005/8/layout/hProcess9"/>
    <dgm:cxn modelId="{8F210E33-5EB2-4DDD-BAD5-015C783D42A8}" srcId="{1DA42A9F-C909-4331-BAFC-9E03D33928DD}" destId="{CC0F3331-93F5-4EDE-BB39-51F75D12947E}" srcOrd="2" destOrd="0" parTransId="{235158F6-C2DB-420C-836C-7CD1D672B79D}" sibTransId="{937A14E6-904E-4D83-A1D3-383A2A2EBE54}"/>
    <dgm:cxn modelId="{A8E8283F-9EBC-4661-B3EC-E6C3F0ACEFC8}" type="presOf" srcId="{1DA42A9F-C909-4331-BAFC-9E03D33928DD}" destId="{7EE7FF8E-9160-40E2-8370-B9FC40C80856}" srcOrd="0" destOrd="0" presId="urn:microsoft.com/office/officeart/2005/8/layout/hProcess9"/>
    <dgm:cxn modelId="{D7087F47-F0E7-412A-B72F-072D3DAF05BA}" srcId="{1DA42A9F-C909-4331-BAFC-9E03D33928DD}" destId="{D53A4C33-41E1-426C-9911-7E35DDA59656}" srcOrd="4" destOrd="0" parTransId="{96D09C89-F527-4A94-A61F-CDE729157234}" sibTransId="{09BC6290-E459-46D3-96CD-59C9794E919B}"/>
    <dgm:cxn modelId="{2D443F4B-9057-46E1-9543-01A62ABC2873}" type="presOf" srcId="{D53A4C33-41E1-426C-9911-7E35DDA59656}" destId="{311F9664-AD7E-43F3-9FED-D0C3414C3BB1}" srcOrd="0" destOrd="0" presId="urn:microsoft.com/office/officeart/2005/8/layout/hProcess9"/>
    <dgm:cxn modelId="{8D3F3E6C-F67E-4739-B699-9C007B26E29E}" type="presOf" srcId="{EF2A408B-4871-4DE4-B026-6EB2D3A56980}" destId="{C176E879-F57A-4779-A86B-138D80D29F24}" srcOrd="0" destOrd="0" presId="urn:microsoft.com/office/officeart/2005/8/layout/hProcess9"/>
    <dgm:cxn modelId="{40915277-636E-4187-A43B-612084FE47D2}" srcId="{1DA42A9F-C909-4331-BAFC-9E03D33928DD}" destId="{EF2A408B-4871-4DE4-B026-6EB2D3A56980}" srcOrd="1" destOrd="0" parTransId="{D6C3BD77-1D58-43C0-82EA-F552740E0374}" sibTransId="{E98EB9DE-5BBF-4AF6-AE10-399C4E7CE55F}"/>
    <dgm:cxn modelId="{0B772978-56D0-4AD7-A0BD-D1C436B9DEBD}" type="presOf" srcId="{77D689CC-C7E4-4FF8-B55C-DF774B575DEE}" destId="{DAC441FB-FFA0-4ED1-9F4B-DEEDDBB6F1D9}" srcOrd="0" destOrd="0" presId="urn:microsoft.com/office/officeart/2005/8/layout/hProcess9"/>
    <dgm:cxn modelId="{357B3A99-A786-4927-AF73-35DF0254C3C4}" srcId="{1DA42A9F-C909-4331-BAFC-9E03D33928DD}" destId="{3E9185FC-7B15-4D80-8BE5-FBF00FA1992D}" srcOrd="3" destOrd="0" parTransId="{1C0D8570-169A-41A3-BB7B-758082E58FAD}" sibTransId="{128D2C61-DE13-44CB-BB07-F2302AF356D5}"/>
    <dgm:cxn modelId="{FDBFEAAC-2A09-499C-B46D-F732D005C408}" srcId="{1DA42A9F-C909-4331-BAFC-9E03D33928DD}" destId="{77D689CC-C7E4-4FF8-B55C-DF774B575DEE}" srcOrd="0" destOrd="0" parTransId="{8D050C8E-EE79-43CF-8FD5-FD43C520FA9C}" sibTransId="{01997FE6-1276-4EAB-A863-DCDE20F4C60A}"/>
    <dgm:cxn modelId="{64AFE5B1-0D17-4E5F-ACB1-E99AC11C4344}" type="presParOf" srcId="{7EE7FF8E-9160-40E2-8370-B9FC40C80856}" destId="{66634F4E-3EF6-42E9-A8E2-6A3D766B1F14}" srcOrd="0" destOrd="0" presId="urn:microsoft.com/office/officeart/2005/8/layout/hProcess9"/>
    <dgm:cxn modelId="{EDFFD0F9-5D58-402E-A741-E13E09B6173D}" type="presParOf" srcId="{7EE7FF8E-9160-40E2-8370-B9FC40C80856}" destId="{63AD1A50-1555-44C4-96A0-4C7A0BFE369F}" srcOrd="1" destOrd="0" presId="urn:microsoft.com/office/officeart/2005/8/layout/hProcess9"/>
    <dgm:cxn modelId="{F4EAF519-E0C5-4644-B721-44A1D74C0BA0}" type="presParOf" srcId="{63AD1A50-1555-44C4-96A0-4C7A0BFE369F}" destId="{DAC441FB-FFA0-4ED1-9F4B-DEEDDBB6F1D9}" srcOrd="0" destOrd="0" presId="urn:microsoft.com/office/officeart/2005/8/layout/hProcess9"/>
    <dgm:cxn modelId="{060B6A83-8506-494B-9083-E027D578E0EE}" type="presParOf" srcId="{63AD1A50-1555-44C4-96A0-4C7A0BFE369F}" destId="{DBF54B33-3021-48A5-81DA-EBF16F509A72}" srcOrd="1" destOrd="0" presId="urn:microsoft.com/office/officeart/2005/8/layout/hProcess9"/>
    <dgm:cxn modelId="{FE62C757-39A1-421B-92C2-829A69CF31E8}" type="presParOf" srcId="{63AD1A50-1555-44C4-96A0-4C7A0BFE369F}" destId="{C176E879-F57A-4779-A86B-138D80D29F24}" srcOrd="2" destOrd="0" presId="urn:microsoft.com/office/officeart/2005/8/layout/hProcess9"/>
    <dgm:cxn modelId="{ED87BF55-6DB8-4016-A6C8-E99453411EFA}" type="presParOf" srcId="{63AD1A50-1555-44C4-96A0-4C7A0BFE369F}" destId="{3E31999C-221B-4857-9175-BD7D876C6389}" srcOrd="3" destOrd="0" presId="urn:microsoft.com/office/officeart/2005/8/layout/hProcess9"/>
    <dgm:cxn modelId="{03ACC966-7F08-4F22-959E-EC789137D486}" type="presParOf" srcId="{63AD1A50-1555-44C4-96A0-4C7A0BFE369F}" destId="{7611A2B6-2BB0-4E84-B742-8942B69E753D}" srcOrd="4" destOrd="0" presId="urn:microsoft.com/office/officeart/2005/8/layout/hProcess9"/>
    <dgm:cxn modelId="{4227268D-A4F0-4ED3-B65C-EFF71CD970BC}" type="presParOf" srcId="{63AD1A50-1555-44C4-96A0-4C7A0BFE369F}" destId="{72D0CB8E-232B-4BBA-B430-1DB2867BD1F2}" srcOrd="5" destOrd="0" presId="urn:microsoft.com/office/officeart/2005/8/layout/hProcess9"/>
    <dgm:cxn modelId="{C38802F6-B22A-48C6-92F7-6787D1134907}" type="presParOf" srcId="{63AD1A50-1555-44C4-96A0-4C7A0BFE369F}" destId="{C26582F7-BAF8-4002-B59B-66D6390E885E}" srcOrd="6" destOrd="0" presId="urn:microsoft.com/office/officeart/2005/8/layout/hProcess9"/>
    <dgm:cxn modelId="{349FAEC3-10B5-49A0-AA08-E357E49227D7}" type="presParOf" srcId="{63AD1A50-1555-44C4-96A0-4C7A0BFE369F}" destId="{9E911486-C3BB-4464-9474-6D5FDA5AB7E6}" srcOrd="7" destOrd="0" presId="urn:microsoft.com/office/officeart/2005/8/layout/hProcess9"/>
    <dgm:cxn modelId="{98366669-8EAD-4E7D-BB88-967B67FB8A50}" type="presParOf" srcId="{63AD1A50-1555-44C4-96A0-4C7A0BFE369F}" destId="{311F9664-AD7E-43F3-9FED-D0C3414C3BB1}" srcOrd="8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2FC014-B2E2-4B02-83D8-2F82CF5A2A4F}">
      <dsp:nvSpPr>
        <dsp:cNvPr id="0" name=""/>
        <dsp:cNvSpPr/>
      </dsp:nvSpPr>
      <dsp:spPr>
        <a:xfrm>
          <a:off x="3793066" y="2438400"/>
          <a:ext cx="2980266" cy="2980266"/>
        </a:xfrm>
        <a:prstGeom prst="gear9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DG TAXUD</a:t>
          </a:r>
        </a:p>
      </dsp:txBody>
      <dsp:txXfrm>
        <a:off x="4392232" y="3136513"/>
        <a:ext cx="1781934" cy="1531918"/>
      </dsp:txXfrm>
    </dsp:sp>
    <dsp:sp modelId="{3C10611C-A09D-4BB3-BB8E-162CEFC3DD0E}">
      <dsp:nvSpPr>
        <dsp:cNvPr id="0" name=""/>
        <dsp:cNvSpPr/>
      </dsp:nvSpPr>
      <dsp:spPr>
        <a:xfrm>
          <a:off x="2059093" y="1733973"/>
          <a:ext cx="2167466" cy="2167466"/>
        </a:xfrm>
        <a:prstGeom prst="gear6">
          <a:avLst/>
        </a:prstGeom>
        <a:solidFill>
          <a:schemeClr val="accent1">
            <a:shade val="50000"/>
            <a:hueOff val="-168811"/>
            <a:satOff val="-34903"/>
            <a:lumOff val="335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CELBET</a:t>
          </a:r>
        </a:p>
      </dsp:txBody>
      <dsp:txXfrm>
        <a:off x="2604759" y="2282937"/>
        <a:ext cx="1076134" cy="1069538"/>
      </dsp:txXfrm>
    </dsp:sp>
    <dsp:sp modelId="{1E7D5E6A-E737-4088-932A-B85FF3ECCE92}">
      <dsp:nvSpPr>
        <dsp:cNvPr id="0" name=""/>
        <dsp:cNvSpPr/>
      </dsp:nvSpPr>
      <dsp:spPr>
        <a:xfrm rot="20700000">
          <a:off x="3273095" y="238642"/>
          <a:ext cx="2123675" cy="2123675"/>
        </a:xfrm>
        <a:prstGeom prst="gear6">
          <a:avLst/>
        </a:prstGeom>
        <a:solidFill>
          <a:schemeClr val="accent1">
            <a:shade val="50000"/>
            <a:hueOff val="-168811"/>
            <a:satOff val="-34903"/>
            <a:lumOff val="335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PEN-CP/CBRA</a:t>
          </a:r>
        </a:p>
      </dsp:txBody>
      <dsp:txXfrm rot="-20700000">
        <a:off x="3738879" y="704426"/>
        <a:ext cx="1192106" cy="1192106"/>
      </dsp:txXfrm>
    </dsp:sp>
    <dsp:sp modelId="{6A3BBB2F-700E-4753-AC08-FD9A1964F36E}">
      <dsp:nvSpPr>
        <dsp:cNvPr id="0" name=""/>
        <dsp:cNvSpPr/>
      </dsp:nvSpPr>
      <dsp:spPr>
        <a:xfrm>
          <a:off x="3577577" y="1980864"/>
          <a:ext cx="3814741" cy="3814741"/>
        </a:xfrm>
        <a:prstGeom prst="circularArrow">
          <a:avLst>
            <a:gd name="adj1" fmla="val 4688"/>
            <a:gd name="adj2" fmla="val 299029"/>
            <a:gd name="adj3" fmla="val 2539295"/>
            <a:gd name="adj4" fmla="val 15812321"/>
            <a:gd name="adj5" fmla="val 5469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66F80E-80AD-4395-88FD-A0011B5141A9}">
      <dsp:nvSpPr>
        <dsp:cNvPr id="0" name=""/>
        <dsp:cNvSpPr/>
      </dsp:nvSpPr>
      <dsp:spPr>
        <a:xfrm>
          <a:off x="1675238" y="1249140"/>
          <a:ext cx="2771648" cy="277164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shade val="90000"/>
            <a:hueOff val="-170311"/>
            <a:satOff val="-32977"/>
            <a:lumOff val="291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294510-5505-491D-B5C9-FCD1E2D2B603}">
      <dsp:nvSpPr>
        <dsp:cNvPr id="0" name=""/>
        <dsp:cNvSpPr/>
      </dsp:nvSpPr>
      <dsp:spPr>
        <a:xfrm>
          <a:off x="2781867" y="-231776"/>
          <a:ext cx="2988394" cy="298839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shade val="90000"/>
            <a:hueOff val="-170311"/>
            <a:satOff val="-32977"/>
            <a:lumOff val="291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ACF98B-853A-41DC-9BC9-7EE52CD72B1E}">
      <dsp:nvSpPr>
        <dsp:cNvPr id="0" name=""/>
        <dsp:cNvSpPr/>
      </dsp:nvSpPr>
      <dsp:spPr>
        <a:xfrm>
          <a:off x="0" y="534614"/>
          <a:ext cx="1996708" cy="1267909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1372DB-D248-4C3A-A026-7094C707FBA8}">
      <dsp:nvSpPr>
        <dsp:cNvPr id="0" name=""/>
        <dsp:cNvSpPr/>
      </dsp:nvSpPr>
      <dsp:spPr>
        <a:xfrm>
          <a:off x="221856" y="745377"/>
          <a:ext cx="1996708" cy="12679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 modern view of current problems in the field of train customs control</a:t>
          </a:r>
        </a:p>
      </dsp:txBody>
      <dsp:txXfrm>
        <a:off x="258992" y="782513"/>
        <a:ext cx="1922436" cy="1193637"/>
      </dsp:txXfrm>
    </dsp:sp>
    <dsp:sp modelId="{AC81A5B0-139B-40B3-9C48-64BA21DF87DE}">
      <dsp:nvSpPr>
        <dsp:cNvPr id="0" name=""/>
        <dsp:cNvSpPr/>
      </dsp:nvSpPr>
      <dsp:spPr>
        <a:xfrm>
          <a:off x="2440421" y="534614"/>
          <a:ext cx="1996708" cy="1267909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28D134-E14D-4259-8038-88D0F99B6B3C}">
      <dsp:nvSpPr>
        <dsp:cNvPr id="0" name=""/>
        <dsp:cNvSpPr/>
      </dsp:nvSpPr>
      <dsp:spPr>
        <a:xfrm>
          <a:off x="2662277" y="745377"/>
          <a:ext cx="1996708" cy="12679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Improvement of knowledge and experience</a:t>
          </a:r>
        </a:p>
      </dsp:txBody>
      <dsp:txXfrm>
        <a:off x="2699413" y="782513"/>
        <a:ext cx="1922436" cy="1193637"/>
      </dsp:txXfrm>
    </dsp:sp>
    <dsp:sp modelId="{96260FFC-2ABC-46D9-A0A9-3EF0E9A83B9E}">
      <dsp:nvSpPr>
        <dsp:cNvPr id="0" name=""/>
        <dsp:cNvSpPr/>
      </dsp:nvSpPr>
      <dsp:spPr>
        <a:xfrm>
          <a:off x="4880842" y="534614"/>
          <a:ext cx="1996708" cy="1267909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6654EF-C2D3-4BAC-91CC-0E8511B8569E}">
      <dsp:nvSpPr>
        <dsp:cNvPr id="0" name=""/>
        <dsp:cNvSpPr/>
      </dsp:nvSpPr>
      <dsp:spPr>
        <a:xfrm>
          <a:off x="5102699" y="745377"/>
          <a:ext cx="1996708" cy="12679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Management of knowledge that cannot be reflected in technical manuals and that is constantly changing</a:t>
          </a:r>
        </a:p>
      </dsp:txBody>
      <dsp:txXfrm>
        <a:off x="5139835" y="782513"/>
        <a:ext cx="1922436" cy="11936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69F7FD-D867-433D-8DE7-299FC6B1BC31}">
      <dsp:nvSpPr>
        <dsp:cNvPr id="0" name=""/>
        <dsp:cNvSpPr/>
      </dsp:nvSpPr>
      <dsp:spPr>
        <a:xfrm>
          <a:off x="2008556" y="0"/>
          <a:ext cx="2608149" cy="260854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C1F0BC-2EA2-41BB-9203-4784A92E6D03}">
      <dsp:nvSpPr>
        <dsp:cNvPr id="0" name=""/>
        <dsp:cNvSpPr/>
      </dsp:nvSpPr>
      <dsp:spPr>
        <a:xfrm>
          <a:off x="2585043" y="941764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National </a:t>
          </a:r>
          <a:r>
            <a:rPr lang="lv-LV" sz="19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Trainings</a:t>
          </a:r>
          <a:endParaRPr lang="lv-LV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85043" y="941764"/>
        <a:ext cx="1449298" cy="724475"/>
      </dsp:txXfrm>
    </dsp:sp>
    <dsp:sp modelId="{231D7C1A-62E5-4C3B-90B1-58EE75576C46}">
      <dsp:nvSpPr>
        <dsp:cNvPr id="0" name=""/>
        <dsp:cNvSpPr/>
      </dsp:nvSpPr>
      <dsp:spPr>
        <a:xfrm>
          <a:off x="1284152" y="1498803"/>
          <a:ext cx="2608149" cy="260854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AE5A03-1602-42BF-B160-09DFE86AD5D5}">
      <dsp:nvSpPr>
        <dsp:cNvPr id="0" name=""/>
        <dsp:cNvSpPr/>
      </dsp:nvSpPr>
      <dsp:spPr>
        <a:xfrm>
          <a:off x="1863578" y="2449237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9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International</a:t>
          </a:r>
          <a:r>
            <a:rPr lang="lv-LV" sz="1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lv-LV" sz="19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Trainings</a:t>
          </a:r>
          <a:endParaRPr lang="lv-LV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63578" y="2449237"/>
        <a:ext cx="1449298" cy="724475"/>
      </dsp:txXfrm>
    </dsp:sp>
    <dsp:sp modelId="{C1D69D22-4873-4D8D-A1EE-7E4BF331F8F0}">
      <dsp:nvSpPr>
        <dsp:cNvPr id="0" name=""/>
        <dsp:cNvSpPr/>
      </dsp:nvSpPr>
      <dsp:spPr>
        <a:xfrm>
          <a:off x="2194188" y="3176964"/>
          <a:ext cx="2240804" cy="224170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F506E6-8B1E-4F99-B40A-018AE86DB85B}">
      <dsp:nvSpPr>
        <dsp:cNvPr id="0" name=""/>
        <dsp:cNvSpPr/>
      </dsp:nvSpPr>
      <dsp:spPr>
        <a:xfrm>
          <a:off x="2588472" y="3958878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9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Center</a:t>
          </a:r>
          <a:r>
            <a:rPr lang="lv-LV" sz="1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lv-LV" sz="19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of</a:t>
          </a:r>
          <a:r>
            <a:rPr lang="lv-LV" sz="1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lv-LV" sz="19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Expertise</a:t>
          </a:r>
          <a:endParaRPr lang="lv-LV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88472" y="3958878"/>
        <a:ext cx="1449298" cy="7244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634F4E-3EF6-42E9-A8E2-6A3D766B1F14}">
      <dsp:nvSpPr>
        <dsp:cNvPr id="0" name=""/>
        <dsp:cNvSpPr/>
      </dsp:nvSpPr>
      <dsp:spPr>
        <a:xfrm>
          <a:off x="869372" y="0"/>
          <a:ext cx="9852890" cy="488603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C441FB-FFA0-4ED1-9F4B-DEEDDBB6F1D9}">
      <dsp:nvSpPr>
        <dsp:cNvPr id="0" name=""/>
        <dsp:cNvSpPr/>
      </dsp:nvSpPr>
      <dsp:spPr>
        <a:xfrm>
          <a:off x="211834" y="1465811"/>
          <a:ext cx="2044384" cy="1954415"/>
        </a:xfrm>
        <a:prstGeom prst="roundRect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lv-LV" sz="5200" kern="1200" dirty="0"/>
          </a:br>
          <a:endParaRPr lang="lv-LV" sz="5200" kern="1200" dirty="0"/>
        </a:p>
      </dsp:txBody>
      <dsp:txXfrm>
        <a:off x="307241" y="1561218"/>
        <a:ext cx="1853570" cy="1763601"/>
      </dsp:txXfrm>
    </dsp:sp>
    <dsp:sp modelId="{C176E879-F57A-4779-A86B-138D80D29F24}">
      <dsp:nvSpPr>
        <dsp:cNvPr id="0" name=""/>
        <dsp:cNvSpPr/>
      </dsp:nvSpPr>
      <dsp:spPr>
        <a:xfrm>
          <a:off x="2388510" y="1465811"/>
          <a:ext cx="2044384" cy="1954415"/>
        </a:xfrm>
        <a:prstGeom prst="roundRect">
          <a:avLst/>
        </a:prstGeo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lv-LV" sz="5200" kern="1200" dirty="0"/>
          </a:br>
          <a:endParaRPr lang="lv-LV" sz="5200" kern="1200" dirty="0"/>
        </a:p>
      </dsp:txBody>
      <dsp:txXfrm>
        <a:off x="2483917" y="1561218"/>
        <a:ext cx="1853570" cy="1763601"/>
      </dsp:txXfrm>
    </dsp:sp>
    <dsp:sp modelId="{7611A2B6-2BB0-4E84-B742-8942B69E753D}">
      <dsp:nvSpPr>
        <dsp:cNvPr id="0" name=""/>
        <dsp:cNvSpPr/>
      </dsp:nvSpPr>
      <dsp:spPr>
        <a:xfrm>
          <a:off x="4773625" y="1465811"/>
          <a:ext cx="2044384" cy="1954415"/>
        </a:xfrm>
        <a:prstGeom prst="roundRect">
          <a:avLst/>
        </a:prstGeom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lv-LV" sz="5200" kern="1200" dirty="0"/>
          </a:br>
          <a:endParaRPr lang="lv-LV" sz="5200" kern="1200" dirty="0"/>
        </a:p>
      </dsp:txBody>
      <dsp:txXfrm>
        <a:off x="4869032" y="1561218"/>
        <a:ext cx="1853570" cy="1763601"/>
      </dsp:txXfrm>
    </dsp:sp>
    <dsp:sp modelId="{C26582F7-BAF8-4002-B59B-66D6390E885E}">
      <dsp:nvSpPr>
        <dsp:cNvPr id="0" name=""/>
        <dsp:cNvSpPr/>
      </dsp:nvSpPr>
      <dsp:spPr>
        <a:xfrm>
          <a:off x="7158740" y="1465811"/>
          <a:ext cx="2044384" cy="1954415"/>
        </a:xfrm>
        <a:prstGeom prst="roundRect">
          <a:avLst/>
        </a:prstGeom>
        <a:blipFill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5200" kern="1200" dirty="0"/>
        </a:p>
      </dsp:txBody>
      <dsp:txXfrm>
        <a:off x="7254147" y="1561218"/>
        <a:ext cx="1853570" cy="1763601"/>
      </dsp:txXfrm>
    </dsp:sp>
    <dsp:sp modelId="{311F9664-AD7E-43F3-9FED-D0C3414C3BB1}">
      <dsp:nvSpPr>
        <dsp:cNvPr id="0" name=""/>
        <dsp:cNvSpPr/>
      </dsp:nvSpPr>
      <dsp:spPr>
        <a:xfrm>
          <a:off x="9543855" y="1465811"/>
          <a:ext cx="2044384" cy="1954415"/>
        </a:xfrm>
        <a:prstGeom prst="roundRect">
          <a:avLst/>
        </a:prstGeom>
        <a:blipFill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5200" kern="1200" dirty="0"/>
        </a:p>
      </dsp:txBody>
      <dsp:txXfrm>
        <a:off x="9639262" y="1561218"/>
        <a:ext cx="1853570" cy="17636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7EA04A-C7F1-4F4A-9920-920AD6429D46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E0BFC-325D-FF41-A9C0-1E541136D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1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Bilat contacts in April:</a:t>
            </a:r>
          </a:p>
          <a:p>
            <a:r>
              <a:rPr lang="de-DE" dirty="0"/>
              <a:t>P1 bank transfers &amp; outlook for P2 reporting</a:t>
            </a:r>
          </a:p>
          <a:p>
            <a:r>
              <a:rPr lang="de-DE" dirty="0"/>
              <a:t>EU18+ invitatitions...</a:t>
            </a:r>
          </a:p>
          <a:p>
            <a:r>
              <a:rPr lang="de-DE" dirty="0"/>
              <a:t>Security Handbook team...</a:t>
            </a:r>
          </a:p>
          <a:p>
            <a:r>
              <a:rPr lang="de-DE" dirty="0"/>
              <a:t>Horizon Europe new calls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E0BFC-325D-FF41-A9C0-1E541136D1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9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Bilat contacts in April:</a:t>
            </a:r>
          </a:p>
          <a:p>
            <a:r>
              <a:rPr lang="de-DE" dirty="0"/>
              <a:t>P1 bank transfers &amp; outlook for P2 reporting</a:t>
            </a:r>
          </a:p>
          <a:p>
            <a:r>
              <a:rPr lang="de-DE" dirty="0"/>
              <a:t>EU18+ invitatitions...</a:t>
            </a:r>
          </a:p>
          <a:p>
            <a:r>
              <a:rPr lang="de-DE" dirty="0"/>
              <a:t>Security Handbook team...</a:t>
            </a:r>
          </a:p>
          <a:p>
            <a:r>
              <a:rPr lang="de-DE" dirty="0"/>
              <a:t>Horizon Europe new calls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E0BFC-325D-FF41-A9C0-1E541136D1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46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Bilat contacts in April:</a:t>
            </a:r>
          </a:p>
          <a:p>
            <a:r>
              <a:rPr lang="de-DE" dirty="0"/>
              <a:t>P1 bank transfers &amp; outlook for P2 reporting</a:t>
            </a:r>
          </a:p>
          <a:p>
            <a:r>
              <a:rPr lang="de-DE" dirty="0"/>
              <a:t>EU18+ invitatitions...</a:t>
            </a:r>
          </a:p>
          <a:p>
            <a:r>
              <a:rPr lang="de-DE" dirty="0"/>
              <a:t>Security Handbook team...</a:t>
            </a:r>
          </a:p>
          <a:p>
            <a:r>
              <a:rPr lang="de-DE" dirty="0"/>
              <a:t>Horizon Europe new calls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E0BFC-325D-FF41-A9C0-1E541136D1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6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Bilat contacts in April:</a:t>
            </a:r>
          </a:p>
          <a:p>
            <a:r>
              <a:rPr lang="de-DE" dirty="0"/>
              <a:t>P1 bank transfers &amp; outlook for P2 reporting</a:t>
            </a:r>
          </a:p>
          <a:p>
            <a:r>
              <a:rPr lang="de-DE" dirty="0"/>
              <a:t>EU18+ invitatitions...</a:t>
            </a:r>
          </a:p>
          <a:p>
            <a:r>
              <a:rPr lang="de-DE" dirty="0"/>
              <a:t>Security Handbook team...</a:t>
            </a:r>
          </a:p>
          <a:p>
            <a:r>
              <a:rPr lang="de-DE" dirty="0"/>
              <a:t>Horizon Europe new calls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E0BFC-325D-FF41-A9C0-1E541136D1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17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Bilat contacts in April:</a:t>
            </a:r>
          </a:p>
          <a:p>
            <a:r>
              <a:rPr lang="de-DE" dirty="0"/>
              <a:t>P1 bank transfers &amp; outlook for P2 reporting</a:t>
            </a:r>
          </a:p>
          <a:p>
            <a:r>
              <a:rPr lang="de-DE" dirty="0"/>
              <a:t>EU18+ invitatitions...</a:t>
            </a:r>
          </a:p>
          <a:p>
            <a:r>
              <a:rPr lang="de-DE" dirty="0"/>
              <a:t>Security Handbook team...</a:t>
            </a:r>
          </a:p>
          <a:p>
            <a:r>
              <a:rPr lang="de-DE" dirty="0"/>
              <a:t>Horizon Europe new calls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E0BFC-325D-FF41-A9C0-1E541136D1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2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5cb631455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5cb631455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5cb631455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5cb631455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cb6314552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5cb6314552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5cb631455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5cb631455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5cb631455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5cb631455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5cb6314552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5cb6314552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Bilat contacts in April:</a:t>
            </a:r>
          </a:p>
          <a:p>
            <a:r>
              <a:rPr lang="de-DE" dirty="0"/>
              <a:t>P1 bank transfers &amp; outlook for P2 reporting</a:t>
            </a:r>
          </a:p>
          <a:p>
            <a:r>
              <a:rPr lang="de-DE" dirty="0"/>
              <a:t>EU18+ invitatitions...</a:t>
            </a:r>
          </a:p>
          <a:p>
            <a:r>
              <a:rPr lang="de-DE" dirty="0"/>
              <a:t>Security Handbook team...</a:t>
            </a:r>
          </a:p>
          <a:p>
            <a:r>
              <a:rPr lang="de-DE" dirty="0"/>
              <a:t>Horizon Europe new calls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E0BFC-325D-FF41-A9C0-1E541136D1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325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5cb631455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5cb631455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5cb6314552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5cb6314552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Bilat contacts in April:</a:t>
            </a:r>
          </a:p>
          <a:p>
            <a:r>
              <a:rPr lang="de-DE" dirty="0"/>
              <a:t>P1 bank transfers &amp; outlook for P2 reporting</a:t>
            </a:r>
          </a:p>
          <a:p>
            <a:r>
              <a:rPr lang="de-DE" dirty="0"/>
              <a:t>EU18+ invitatitions...</a:t>
            </a:r>
          </a:p>
          <a:p>
            <a:r>
              <a:rPr lang="de-DE" dirty="0"/>
              <a:t>Security Handbook team...</a:t>
            </a:r>
          </a:p>
          <a:p>
            <a:r>
              <a:rPr lang="de-DE" dirty="0"/>
              <a:t>Horizon Europe new calls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E0BFC-325D-FF41-A9C0-1E541136D1D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571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Bilat contacts in April:</a:t>
            </a:r>
          </a:p>
          <a:p>
            <a:r>
              <a:rPr lang="de-DE" dirty="0"/>
              <a:t>P1 bank transfers &amp; outlook for P2 reporting</a:t>
            </a:r>
          </a:p>
          <a:p>
            <a:r>
              <a:rPr lang="de-DE" dirty="0"/>
              <a:t>EU18+ invitatitions...</a:t>
            </a:r>
          </a:p>
          <a:p>
            <a:r>
              <a:rPr lang="de-DE" dirty="0"/>
              <a:t>Security Handbook team...</a:t>
            </a:r>
          </a:p>
          <a:p>
            <a:r>
              <a:rPr lang="de-DE" dirty="0"/>
              <a:t>Horizon Europe new calls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E0BFC-325D-FF41-A9C0-1E541136D1D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780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Bilat contacts in April:</a:t>
            </a:r>
          </a:p>
          <a:p>
            <a:r>
              <a:rPr lang="de-DE" dirty="0"/>
              <a:t>P1 bank transfers &amp; outlook for P2 reporting</a:t>
            </a:r>
          </a:p>
          <a:p>
            <a:r>
              <a:rPr lang="de-DE" dirty="0"/>
              <a:t>EU18+ invitatitions...</a:t>
            </a:r>
          </a:p>
          <a:p>
            <a:r>
              <a:rPr lang="de-DE" dirty="0"/>
              <a:t>Security Handbook team...</a:t>
            </a:r>
          </a:p>
          <a:p>
            <a:r>
              <a:rPr lang="de-DE" dirty="0"/>
              <a:t>Horizon Europe new calls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E0BFC-325D-FF41-A9C0-1E541136D1D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017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Bilat contacts in April:</a:t>
            </a:r>
          </a:p>
          <a:p>
            <a:r>
              <a:rPr lang="de-DE" dirty="0"/>
              <a:t>P1 bank transfers &amp; outlook for P2 reporting</a:t>
            </a:r>
          </a:p>
          <a:p>
            <a:r>
              <a:rPr lang="de-DE" dirty="0"/>
              <a:t>EU18+ invitatitions...</a:t>
            </a:r>
          </a:p>
          <a:p>
            <a:r>
              <a:rPr lang="de-DE" dirty="0"/>
              <a:t>Security Handbook team...</a:t>
            </a:r>
          </a:p>
          <a:p>
            <a:r>
              <a:rPr lang="de-DE" dirty="0"/>
              <a:t>Horizon Europe new calls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E0BFC-325D-FF41-A9C0-1E541136D1D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2298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Bilat contacts in April:</a:t>
            </a:r>
          </a:p>
          <a:p>
            <a:r>
              <a:rPr lang="de-DE" dirty="0"/>
              <a:t>P1 bank transfers &amp; outlook for P2 reporting</a:t>
            </a:r>
          </a:p>
          <a:p>
            <a:r>
              <a:rPr lang="de-DE" dirty="0"/>
              <a:t>EU18+ invitatitions...</a:t>
            </a:r>
          </a:p>
          <a:p>
            <a:r>
              <a:rPr lang="de-DE" dirty="0"/>
              <a:t>Security Handbook team...</a:t>
            </a:r>
          </a:p>
          <a:p>
            <a:r>
              <a:rPr lang="de-DE" dirty="0"/>
              <a:t>Horizon Europe new calls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E0BFC-325D-FF41-A9C0-1E541136D1D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783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Bilat contacts in April:</a:t>
            </a:r>
          </a:p>
          <a:p>
            <a:r>
              <a:rPr lang="de-DE" dirty="0"/>
              <a:t>P1 bank transfers &amp; outlook for P2 reporting</a:t>
            </a:r>
          </a:p>
          <a:p>
            <a:r>
              <a:rPr lang="de-DE" dirty="0"/>
              <a:t>EU18+ invitatitions...</a:t>
            </a:r>
          </a:p>
          <a:p>
            <a:r>
              <a:rPr lang="de-DE" dirty="0"/>
              <a:t>Security Handbook team...</a:t>
            </a:r>
          </a:p>
          <a:p>
            <a:r>
              <a:rPr lang="de-DE" dirty="0"/>
              <a:t>Horizon Europe new calls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E0BFC-325D-FF41-A9C0-1E541136D1D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415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Bilat contacts in April:</a:t>
            </a:r>
          </a:p>
          <a:p>
            <a:r>
              <a:rPr lang="de-DE" dirty="0"/>
              <a:t>P1 bank transfers &amp; outlook for P2 reporting</a:t>
            </a:r>
          </a:p>
          <a:p>
            <a:r>
              <a:rPr lang="de-DE" dirty="0"/>
              <a:t>EU18+ invitatitions...</a:t>
            </a:r>
          </a:p>
          <a:p>
            <a:r>
              <a:rPr lang="de-DE" dirty="0"/>
              <a:t>Security Handbook team...</a:t>
            </a:r>
          </a:p>
          <a:p>
            <a:r>
              <a:rPr lang="de-DE" dirty="0"/>
              <a:t>Horizon Europe new calls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E0BFC-325D-FF41-A9C0-1E541136D1D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661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Bilat contacts in April:</a:t>
            </a:r>
          </a:p>
          <a:p>
            <a:r>
              <a:rPr lang="de-DE" dirty="0"/>
              <a:t>P1 bank transfers &amp; outlook for P2 reporting</a:t>
            </a:r>
          </a:p>
          <a:p>
            <a:r>
              <a:rPr lang="de-DE" dirty="0"/>
              <a:t>EU18+ invitatitions...</a:t>
            </a:r>
          </a:p>
          <a:p>
            <a:r>
              <a:rPr lang="de-DE" dirty="0"/>
              <a:t>Security Handbook team...</a:t>
            </a:r>
          </a:p>
          <a:p>
            <a:r>
              <a:rPr lang="de-DE" dirty="0"/>
              <a:t>Horizon Europe new calls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DE0BFC-325D-FF41-A9C0-1E541136D1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152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Bilat contacts in April:</a:t>
            </a:r>
          </a:p>
          <a:p>
            <a:r>
              <a:rPr lang="de-DE" dirty="0"/>
              <a:t>P1 bank transfers &amp; outlook for P2 reporting</a:t>
            </a:r>
          </a:p>
          <a:p>
            <a:r>
              <a:rPr lang="de-DE" dirty="0"/>
              <a:t>EU18+ invitatitions...</a:t>
            </a:r>
          </a:p>
          <a:p>
            <a:r>
              <a:rPr lang="de-DE" dirty="0"/>
              <a:t>Security Handbook team...</a:t>
            </a:r>
          </a:p>
          <a:p>
            <a:r>
              <a:rPr lang="de-DE" dirty="0"/>
              <a:t>Horizon Europe new calls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E0BFC-325D-FF41-A9C0-1E541136D1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127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Bilat contacts in April:</a:t>
            </a:r>
          </a:p>
          <a:p>
            <a:r>
              <a:rPr lang="de-DE" dirty="0"/>
              <a:t>P1 bank transfers &amp; outlook for P2 reporting</a:t>
            </a:r>
          </a:p>
          <a:p>
            <a:r>
              <a:rPr lang="de-DE" dirty="0"/>
              <a:t>EU18+ invitatitions...</a:t>
            </a:r>
          </a:p>
          <a:p>
            <a:r>
              <a:rPr lang="de-DE" dirty="0"/>
              <a:t>Security Handbook team...</a:t>
            </a:r>
          </a:p>
          <a:p>
            <a:r>
              <a:rPr lang="de-DE" dirty="0"/>
              <a:t>Horizon Europe new calls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DE0BFC-325D-FF41-A9C0-1E541136D1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1687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endParaRPr lang="lv-LV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1200" b="1" dirty="0">
              <a:solidFill>
                <a:schemeClr val="accent6"/>
              </a:solidFill>
            </a:endParaRP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EA7CB-6419-486A-BD94-E7082E3CDA1E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7841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Bilat contacts in April:</a:t>
            </a:r>
          </a:p>
          <a:p>
            <a:r>
              <a:rPr lang="de-DE" dirty="0"/>
              <a:t>P1 bank transfers &amp; outlook for P2 reporting</a:t>
            </a:r>
          </a:p>
          <a:p>
            <a:r>
              <a:rPr lang="de-DE" dirty="0"/>
              <a:t>EU18+ invitatitions...</a:t>
            </a:r>
          </a:p>
          <a:p>
            <a:r>
              <a:rPr lang="de-DE" dirty="0"/>
              <a:t>Security Handbook team...</a:t>
            </a:r>
          </a:p>
          <a:p>
            <a:r>
              <a:rPr lang="de-DE" dirty="0"/>
              <a:t>Horizon Europe new calls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DE0BFC-325D-FF41-A9C0-1E541136D1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2914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33ACE0-F326-402A-8DE7-1CAB16B88782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415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9669A8-9FA3-8642-B118-6F7183AECC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7021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9669A8-9FA3-8642-B118-6F7183AECC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7515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9669A8-9FA3-8642-B118-6F7183AECC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088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9669A8-9FA3-8642-B118-6F7183AECC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8592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33ACE0-F326-402A-8DE7-1CAB16B88782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5797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Bilat contacts in April:</a:t>
            </a:r>
          </a:p>
          <a:p>
            <a:r>
              <a:rPr lang="de-DE" dirty="0"/>
              <a:t>P1 bank transfers &amp; outlook for P2 reporting</a:t>
            </a:r>
          </a:p>
          <a:p>
            <a:r>
              <a:rPr lang="de-DE" dirty="0"/>
              <a:t>EU18+ invitatitions...</a:t>
            </a:r>
          </a:p>
          <a:p>
            <a:r>
              <a:rPr lang="de-DE" dirty="0"/>
              <a:t>Security Handbook team...</a:t>
            </a:r>
          </a:p>
          <a:p>
            <a:r>
              <a:rPr lang="de-DE" dirty="0"/>
              <a:t>Horizon Europe new calls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DE0BFC-325D-FF41-A9C0-1E541136D1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75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Bilat contacts in April:</a:t>
            </a:r>
          </a:p>
          <a:p>
            <a:r>
              <a:rPr lang="de-DE" dirty="0"/>
              <a:t>P1 bank transfers &amp; outlook for P2 reporting</a:t>
            </a:r>
          </a:p>
          <a:p>
            <a:r>
              <a:rPr lang="de-DE" dirty="0"/>
              <a:t>EU18+ invitatitions...</a:t>
            </a:r>
          </a:p>
          <a:p>
            <a:r>
              <a:rPr lang="de-DE" dirty="0"/>
              <a:t>Security Handbook team...</a:t>
            </a:r>
          </a:p>
          <a:p>
            <a:r>
              <a:rPr lang="de-DE" dirty="0"/>
              <a:t>Horizon Europe new calls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E0BFC-325D-FF41-A9C0-1E541136D1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121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Bilat contacts in April:</a:t>
            </a:r>
          </a:p>
          <a:p>
            <a:r>
              <a:rPr lang="de-DE" dirty="0"/>
              <a:t>P1 bank transfers &amp; outlook for P2 reporting</a:t>
            </a:r>
          </a:p>
          <a:p>
            <a:r>
              <a:rPr lang="de-DE" dirty="0"/>
              <a:t>EU18+ invitatitions...</a:t>
            </a:r>
          </a:p>
          <a:p>
            <a:r>
              <a:rPr lang="de-DE" dirty="0"/>
              <a:t>Security Handbook team...</a:t>
            </a:r>
          </a:p>
          <a:p>
            <a:r>
              <a:rPr lang="de-DE" dirty="0"/>
              <a:t>Horizon Europe new calls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E0BFC-325D-FF41-A9C0-1E541136D1D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122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Bilat contacts in April:</a:t>
            </a:r>
          </a:p>
          <a:p>
            <a:r>
              <a:rPr lang="de-DE" dirty="0"/>
              <a:t>P1 bank transfers &amp; outlook for P2 reporting</a:t>
            </a:r>
          </a:p>
          <a:p>
            <a:r>
              <a:rPr lang="de-DE" dirty="0"/>
              <a:t>EU18+ invitatitions...</a:t>
            </a:r>
          </a:p>
          <a:p>
            <a:r>
              <a:rPr lang="de-DE" dirty="0"/>
              <a:t>Security Handbook team...</a:t>
            </a:r>
          </a:p>
          <a:p>
            <a:r>
              <a:rPr lang="de-DE" dirty="0"/>
              <a:t>Horizon Europe new calls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DE0BFC-325D-FF41-A9C0-1E541136D1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118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Bilat contacts in April:</a:t>
            </a:r>
          </a:p>
          <a:p>
            <a:r>
              <a:rPr lang="de-DE" dirty="0"/>
              <a:t>P1 bank transfers &amp; outlook for P2 reporting</a:t>
            </a:r>
          </a:p>
          <a:p>
            <a:r>
              <a:rPr lang="de-DE" dirty="0"/>
              <a:t>EU18+ invitatitions...</a:t>
            </a:r>
          </a:p>
          <a:p>
            <a:r>
              <a:rPr lang="de-DE" dirty="0"/>
              <a:t>Security Handbook team...</a:t>
            </a:r>
          </a:p>
          <a:p>
            <a:r>
              <a:rPr lang="de-DE" dirty="0"/>
              <a:t>Horizon Europe new calls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E0BFC-325D-FF41-A9C0-1E541136D1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77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Bilat contacts in April:</a:t>
            </a:r>
          </a:p>
          <a:p>
            <a:r>
              <a:rPr lang="de-DE" dirty="0"/>
              <a:t>P1 bank transfers &amp; outlook for P2 reporting</a:t>
            </a:r>
          </a:p>
          <a:p>
            <a:r>
              <a:rPr lang="de-DE" dirty="0"/>
              <a:t>EU18+ invitatitions...</a:t>
            </a:r>
          </a:p>
          <a:p>
            <a:r>
              <a:rPr lang="de-DE" dirty="0"/>
              <a:t>Security Handbook team...</a:t>
            </a:r>
          </a:p>
          <a:p>
            <a:r>
              <a:rPr lang="de-DE" dirty="0"/>
              <a:t>Horizon Europe new calls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E0BFC-325D-FF41-A9C0-1E541136D1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03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Bilat contacts in April:</a:t>
            </a:r>
          </a:p>
          <a:p>
            <a:r>
              <a:rPr lang="de-DE" dirty="0"/>
              <a:t>P1 bank transfers &amp; outlook for P2 reporting</a:t>
            </a:r>
          </a:p>
          <a:p>
            <a:r>
              <a:rPr lang="de-DE" dirty="0"/>
              <a:t>EU18+ invitatitions...</a:t>
            </a:r>
          </a:p>
          <a:p>
            <a:r>
              <a:rPr lang="de-DE" dirty="0"/>
              <a:t>Security Handbook team...</a:t>
            </a:r>
          </a:p>
          <a:p>
            <a:r>
              <a:rPr lang="de-DE" dirty="0"/>
              <a:t>Horizon Europe new calls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E0BFC-325D-FF41-A9C0-1E541136D1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38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Bilat contacts in April:</a:t>
            </a:r>
          </a:p>
          <a:p>
            <a:r>
              <a:rPr lang="de-DE" dirty="0"/>
              <a:t>P1 bank transfers &amp; outlook for P2 reporting</a:t>
            </a:r>
          </a:p>
          <a:p>
            <a:r>
              <a:rPr lang="de-DE" dirty="0"/>
              <a:t>EU18+ invitatitions...</a:t>
            </a:r>
          </a:p>
          <a:p>
            <a:r>
              <a:rPr lang="de-DE" dirty="0"/>
              <a:t>Security Handbook team...</a:t>
            </a:r>
          </a:p>
          <a:p>
            <a:r>
              <a:rPr lang="de-DE" dirty="0"/>
              <a:t>Horizon Europe new calls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E0BFC-325D-FF41-A9C0-1E541136D1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22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Bilat contacts in April:</a:t>
            </a:r>
          </a:p>
          <a:p>
            <a:r>
              <a:rPr lang="de-DE" dirty="0"/>
              <a:t>P1 bank transfers &amp; outlook for P2 reporting</a:t>
            </a:r>
          </a:p>
          <a:p>
            <a:r>
              <a:rPr lang="de-DE" dirty="0"/>
              <a:t>EU18+ invitatitions...</a:t>
            </a:r>
          </a:p>
          <a:p>
            <a:r>
              <a:rPr lang="de-DE" dirty="0"/>
              <a:t>Security Handbook team...</a:t>
            </a:r>
          </a:p>
          <a:p>
            <a:r>
              <a:rPr lang="de-DE" dirty="0"/>
              <a:t>Horizon Europe new calls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E0BFC-325D-FF41-A9C0-1E541136D1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46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mailto:saavutettavuus@tulli.fi" TargetMode="External"/><Relationship Id="rId2" Type="http://schemas.openxmlformats.org/officeDocument/2006/relationships/hyperlink" Target="https://www.eoppiva.fi/kurssit/saavutettavat-asiakirjat-verkossa/#/lessons/zpnW1nvh4pO_hxuGo7kGivZ3bqw2Sl2V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BB7DECD-D855-9D43-B114-0F1756DB74EE}"/>
              </a:ext>
            </a:extLst>
          </p:cNvPr>
          <p:cNvSpPr/>
          <p:nvPr userDrawn="1"/>
        </p:nvSpPr>
        <p:spPr>
          <a:xfrm>
            <a:off x="263769" y="365125"/>
            <a:ext cx="8440616" cy="6365459"/>
          </a:xfrm>
          <a:prstGeom prst="rect">
            <a:avLst/>
          </a:prstGeom>
          <a:solidFill>
            <a:srgbClr val="1142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6721D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314809-9A35-E04D-8F48-913A3B090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5524" y="5828057"/>
            <a:ext cx="664818" cy="66481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DCF9B9F-24BD-A842-8F90-7474B5F0F309}"/>
              </a:ext>
            </a:extLst>
          </p:cNvPr>
          <p:cNvSpPr txBox="1">
            <a:spLocks/>
          </p:cNvSpPr>
          <p:nvPr userDrawn="1"/>
        </p:nvSpPr>
        <p:spPr>
          <a:xfrm>
            <a:off x="3673230" y="5828057"/>
            <a:ext cx="3594105" cy="8137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 dirty="0">
                <a:solidFill>
                  <a:srgbClr val="C1C1C1"/>
                </a:solidFill>
                <a:ea typeface="Calibri" charset="0"/>
                <a:cs typeface="Calibri" charset="0"/>
              </a:rPr>
              <a:t>A project funded by the European Union’s Horizon 2020 research and innovation programme under the Grant Agreement No 786773.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C381AA64-8F8B-D748-97DB-D8C65AA7A57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722438"/>
            <a:ext cx="7282142" cy="1435100"/>
          </a:xfrm>
        </p:spPr>
        <p:txBody>
          <a:bodyPr>
            <a:normAutofit/>
          </a:bodyPr>
          <a:lstStyle>
            <a:lvl1pPr marL="0" indent="0">
              <a:buNone/>
              <a:defRPr sz="440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23">
            <a:extLst>
              <a:ext uri="{FF2B5EF4-FFF2-40B4-BE49-F238E27FC236}">
                <a16:creationId xmlns:a16="http://schemas.microsoft.com/office/drawing/2014/main" id="{B8AF5816-F27F-8542-A7EF-575E0B35D9B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38199" y="3332901"/>
            <a:ext cx="7282142" cy="14351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Presenter, Organisation, Place and Date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DC7928-8D61-6E4C-A48D-7D7D01B34239}"/>
              </a:ext>
            </a:extLst>
          </p:cNvPr>
          <p:cNvPicPr/>
          <p:nvPr userDrawn="1"/>
        </p:nvPicPr>
        <p:blipFill rotWithShape="1">
          <a:blip r:embed="rId3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199" y="5611795"/>
            <a:ext cx="2250988" cy="881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89233E-E4AD-B54E-A7C2-0AD3C407C4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7478" y="365125"/>
            <a:ext cx="3077308" cy="29056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646CE-7B7F-7549-B10D-12A93EA18E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23"/>
          <a:stretch/>
        </p:blipFill>
        <p:spPr>
          <a:xfrm>
            <a:off x="8827477" y="3332901"/>
            <a:ext cx="3077309" cy="339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28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F8FDA-12EF-1943-9F0B-9B03AA27C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F08937E-EDC0-7D4B-8B1C-B05B3DF16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8983" y="63363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C1C1C1"/>
                </a:solidFill>
              </a:defRPr>
            </a:lvl1pPr>
          </a:lstStyle>
          <a:p>
            <a:fld id="{F65CFEF7-862C-E444-B91B-EAC90BFEE5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55F848EB-3608-534C-8412-B01F375BB085}"/>
              </a:ext>
            </a:extLst>
          </p:cNvPr>
          <p:cNvSpPr/>
          <p:nvPr userDrawn="1"/>
        </p:nvSpPr>
        <p:spPr>
          <a:xfrm>
            <a:off x="751114" y="6248132"/>
            <a:ext cx="10319657" cy="544554"/>
          </a:xfrm>
          <a:custGeom>
            <a:avLst/>
            <a:gdLst>
              <a:gd name="connsiteX0" fmla="*/ 0 w 10319657"/>
              <a:gd name="connsiteY0" fmla="*/ 228868 h 544554"/>
              <a:gd name="connsiteX1" fmla="*/ 1719943 w 10319657"/>
              <a:gd name="connsiteY1" fmla="*/ 468354 h 544554"/>
              <a:gd name="connsiteX2" fmla="*/ 6509657 w 10319657"/>
              <a:gd name="connsiteY2" fmla="*/ 268 h 544554"/>
              <a:gd name="connsiteX3" fmla="*/ 10319657 w 10319657"/>
              <a:gd name="connsiteY3" fmla="*/ 544554 h 544554"/>
              <a:gd name="connsiteX4" fmla="*/ 10319657 w 10319657"/>
              <a:gd name="connsiteY4" fmla="*/ 544554 h 5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9657" h="544554">
                <a:moveTo>
                  <a:pt x="0" y="228868"/>
                </a:moveTo>
                <a:cubicBezTo>
                  <a:pt x="317500" y="367661"/>
                  <a:pt x="635000" y="506454"/>
                  <a:pt x="1719943" y="468354"/>
                </a:cubicBezTo>
                <a:cubicBezTo>
                  <a:pt x="2804886" y="430254"/>
                  <a:pt x="5076371" y="-12432"/>
                  <a:pt x="6509657" y="268"/>
                </a:cubicBezTo>
                <a:cubicBezTo>
                  <a:pt x="7942943" y="12968"/>
                  <a:pt x="10319657" y="544554"/>
                  <a:pt x="10319657" y="544554"/>
                </a:cubicBezTo>
                <a:lnTo>
                  <a:pt x="10319657" y="544554"/>
                </a:lnTo>
              </a:path>
            </a:pathLst>
          </a:custGeom>
          <a:noFill/>
          <a:ln w="28575">
            <a:solidFill>
              <a:srgbClr val="C1C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F3495A3-C73C-5048-9E30-650F2298EB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grayscl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974" y="5273736"/>
            <a:ext cx="1709057" cy="12530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06F188-3A68-3849-90E2-E9C02A8A39C3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978869" y="6306015"/>
            <a:ext cx="1126036" cy="4407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512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20A7C-5B9B-F147-835A-A4D23A987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A0A33-720E-ED40-B0AD-77D7CC223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BA6F27-61E1-0647-BECC-0A51A2CED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ECBA03F-98A9-8141-B834-D9327728B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8983" y="63363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C1C1C1"/>
                </a:solidFill>
              </a:defRPr>
            </a:lvl1pPr>
          </a:lstStyle>
          <a:p>
            <a:fld id="{F65CFEF7-862C-E444-B91B-EAC90BFEE52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DE62653-B70D-4C4C-80DD-7E3ECA0B4FBB}"/>
              </a:ext>
            </a:extLst>
          </p:cNvPr>
          <p:cNvPicPr/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lum bright="3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49" t="21638" r="3930" b="35083"/>
          <a:stretch/>
        </p:blipFill>
        <p:spPr bwMode="auto">
          <a:xfrm>
            <a:off x="11137827" y="6431636"/>
            <a:ext cx="919495" cy="348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Freeform 17">
            <a:extLst>
              <a:ext uri="{FF2B5EF4-FFF2-40B4-BE49-F238E27FC236}">
                <a16:creationId xmlns:a16="http://schemas.microsoft.com/office/drawing/2014/main" id="{31F86037-F4C0-4943-B861-3FE53D01E6BD}"/>
              </a:ext>
            </a:extLst>
          </p:cNvPr>
          <p:cNvSpPr/>
          <p:nvPr userDrawn="1"/>
        </p:nvSpPr>
        <p:spPr>
          <a:xfrm>
            <a:off x="751114" y="6248132"/>
            <a:ext cx="10319657" cy="544554"/>
          </a:xfrm>
          <a:custGeom>
            <a:avLst/>
            <a:gdLst>
              <a:gd name="connsiteX0" fmla="*/ 0 w 10319657"/>
              <a:gd name="connsiteY0" fmla="*/ 228868 h 544554"/>
              <a:gd name="connsiteX1" fmla="*/ 1719943 w 10319657"/>
              <a:gd name="connsiteY1" fmla="*/ 468354 h 544554"/>
              <a:gd name="connsiteX2" fmla="*/ 6509657 w 10319657"/>
              <a:gd name="connsiteY2" fmla="*/ 268 h 544554"/>
              <a:gd name="connsiteX3" fmla="*/ 10319657 w 10319657"/>
              <a:gd name="connsiteY3" fmla="*/ 544554 h 544554"/>
              <a:gd name="connsiteX4" fmla="*/ 10319657 w 10319657"/>
              <a:gd name="connsiteY4" fmla="*/ 544554 h 5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9657" h="544554">
                <a:moveTo>
                  <a:pt x="0" y="228868"/>
                </a:moveTo>
                <a:cubicBezTo>
                  <a:pt x="317500" y="367661"/>
                  <a:pt x="635000" y="506454"/>
                  <a:pt x="1719943" y="468354"/>
                </a:cubicBezTo>
                <a:cubicBezTo>
                  <a:pt x="2804886" y="430254"/>
                  <a:pt x="5076371" y="-12432"/>
                  <a:pt x="6509657" y="268"/>
                </a:cubicBezTo>
                <a:cubicBezTo>
                  <a:pt x="7942943" y="12968"/>
                  <a:pt x="10319657" y="544554"/>
                  <a:pt x="10319657" y="544554"/>
                </a:cubicBezTo>
                <a:lnTo>
                  <a:pt x="10319657" y="544554"/>
                </a:lnTo>
              </a:path>
            </a:pathLst>
          </a:custGeom>
          <a:noFill/>
          <a:ln w="28575">
            <a:solidFill>
              <a:srgbClr val="C1C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D9B3D3F-84CF-8044-879D-314EDBF1ED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grayscl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974" y="5273736"/>
            <a:ext cx="1709057" cy="12530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878E85-DF1F-C749-AECF-48B31B0760E1}"/>
              </a:ext>
            </a:extLst>
          </p:cNvPr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978869" y="6306015"/>
            <a:ext cx="1126036" cy="4407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6986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D5FBF-CAF8-9E49-B30D-4C1A148CF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52D54D-CC43-B84D-B944-2A671B7174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6E9747-2089-824B-B618-802459066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451D16C-2D37-9540-986C-6373B684C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8983" y="63363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C1C1C1"/>
                </a:solidFill>
              </a:defRPr>
            </a:lvl1pPr>
          </a:lstStyle>
          <a:p>
            <a:fld id="{F65CFEF7-862C-E444-B91B-EAC90BFEE5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B4E53781-3B59-C146-85CD-1B750A8F1D6A}"/>
              </a:ext>
            </a:extLst>
          </p:cNvPr>
          <p:cNvSpPr/>
          <p:nvPr userDrawn="1"/>
        </p:nvSpPr>
        <p:spPr>
          <a:xfrm>
            <a:off x="751114" y="6248132"/>
            <a:ext cx="10319657" cy="544554"/>
          </a:xfrm>
          <a:custGeom>
            <a:avLst/>
            <a:gdLst>
              <a:gd name="connsiteX0" fmla="*/ 0 w 10319657"/>
              <a:gd name="connsiteY0" fmla="*/ 228868 h 544554"/>
              <a:gd name="connsiteX1" fmla="*/ 1719943 w 10319657"/>
              <a:gd name="connsiteY1" fmla="*/ 468354 h 544554"/>
              <a:gd name="connsiteX2" fmla="*/ 6509657 w 10319657"/>
              <a:gd name="connsiteY2" fmla="*/ 268 h 544554"/>
              <a:gd name="connsiteX3" fmla="*/ 10319657 w 10319657"/>
              <a:gd name="connsiteY3" fmla="*/ 544554 h 544554"/>
              <a:gd name="connsiteX4" fmla="*/ 10319657 w 10319657"/>
              <a:gd name="connsiteY4" fmla="*/ 544554 h 5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9657" h="544554">
                <a:moveTo>
                  <a:pt x="0" y="228868"/>
                </a:moveTo>
                <a:cubicBezTo>
                  <a:pt x="317500" y="367661"/>
                  <a:pt x="635000" y="506454"/>
                  <a:pt x="1719943" y="468354"/>
                </a:cubicBezTo>
                <a:cubicBezTo>
                  <a:pt x="2804886" y="430254"/>
                  <a:pt x="5076371" y="-12432"/>
                  <a:pt x="6509657" y="268"/>
                </a:cubicBezTo>
                <a:cubicBezTo>
                  <a:pt x="7942943" y="12968"/>
                  <a:pt x="10319657" y="544554"/>
                  <a:pt x="10319657" y="544554"/>
                </a:cubicBezTo>
                <a:lnTo>
                  <a:pt x="10319657" y="544554"/>
                </a:lnTo>
              </a:path>
            </a:pathLst>
          </a:custGeom>
          <a:noFill/>
          <a:ln w="28575">
            <a:solidFill>
              <a:srgbClr val="C1C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868155-BF76-EB42-AF92-BAE16A84BD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grayscl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974" y="5273736"/>
            <a:ext cx="1709057" cy="12530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4E7E3D0-4430-DB46-B64C-C92717296410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978869" y="6306015"/>
            <a:ext cx="1126036" cy="4407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63863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29365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 kuvalla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42A113A3-92C7-2044-9A4C-F0768157F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Title 26">
            <a:extLst>
              <a:ext uri="{FF2B5EF4-FFF2-40B4-BE49-F238E27FC236}">
                <a16:creationId xmlns:a16="http://schemas.microsoft.com/office/drawing/2014/main" id="{D8B594A1-BDE5-4A98-BF40-FAB8BDB3BE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722" y="2566851"/>
            <a:ext cx="4678742" cy="1923043"/>
          </a:xfrm>
        </p:spPr>
        <p:txBody>
          <a:bodyPr lIns="0" tIns="0" rIns="0" bIns="0" anchor="b" anchorCtr="0">
            <a:normAutofit/>
          </a:bodyPr>
          <a:lstStyle>
            <a:lvl1pPr>
              <a:lnSpc>
                <a:spcPts val="4500"/>
              </a:lnSpc>
              <a:defRPr sz="4600" b="1" i="0">
                <a:solidFill>
                  <a:schemeClr val="bg1"/>
                </a:solidFill>
                <a:latin typeface="PT Sans" panose="020B0503020203020204" pitchFamily="34" charset="77"/>
              </a:defRPr>
            </a:lvl1pPr>
          </a:lstStyle>
          <a:p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tulee</a:t>
            </a:r>
            <a:r>
              <a:rPr lang="en-US" dirty="0"/>
              <a:t> </a:t>
            </a:r>
            <a:r>
              <a:rPr lang="en-US" dirty="0" err="1"/>
              <a:t>esityksen</a:t>
            </a:r>
            <a:r>
              <a:rPr lang="en-US" dirty="0"/>
              <a:t> </a:t>
            </a:r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kolmelle</a:t>
            </a:r>
            <a:r>
              <a:rPr lang="en-US" dirty="0"/>
              <a:t> </a:t>
            </a:r>
            <a:r>
              <a:rPr lang="en-US" dirty="0" err="1"/>
              <a:t>riville</a:t>
            </a:r>
            <a:endParaRPr lang="fi-FI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B99E7B33-5B7E-4AB0-8872-5BFD2DD97D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722" y="4666706"/>
            <a:ext cx="5855229" cy="11176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Etunimi</a:t>
            </a:r>
            <a:r>
              <a:rPr lang="en-US" dirty="0"/>
              <a:t> </a:t>
            </a:r>
            <a:r>
              <a:rPr lang="en-US" dirty="0" err="1"/>
              <a:t>Sukunimi</a:t>
            </a:r>
            <a:endParaRPr lang="fi-FI" dirty="0"/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435B472-DA61-3D42-BAA9-D1A43D3A964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798BCA5-1DDE-412D-8AE3-6946F800CA77}" type="datetime1">
              <a:rPr lang="fi-FI" smtClean="0"/>
              <a:pPr/>
              <a:t>25.10.2023</a:t>
            </a:fld>
            <a:endParaRPr lang="fi-FI" dirty="0"/>
          </a:p>
        </p:txBody>
      </p:sp>
      <p:sp>
        <p:nvSpPr>
          <p:cNvPr id="9" name="Alatunnisteen paikkamerkki 8" hidden="1">
            <a:extLst>
              <a:ext uri="{FF2B5EF4-FFF2-40B4-BE49-F238E27FC236}">
                <a16:creationId xmlns:a16="http://schemas.microsoft.com/office/drawing/2014/main" id="{2580E253-10A8-2941-A88A-A992D40D81A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fi-FI" sz="1100" dirty="0"/>
          </a:p>
        </p:txBody>
      </p:sp>
      <p:sp>
        <p:nvSpPr>
          <p:cNvPr id="10" name="Dian numeron paikkamerkki 9" hidden="1">
            <a:extLst>
              <a:ext uri="{FF2B5EF4-FFF2-40B4-BE49-F238E27FC236}">
                <a16:creationId xmlns:a16="http://schemas.microsoft.com/office/drawing/2014/main" id="{7EF4AE5E-30AD-3B4C-9A72-00212143C7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1E5E2A5-BD2B-40EF-9250-D7A9537C0924}" type="slidenum">
              <a:rPr lang="fi-FI" smtClean="0"/>
              <a:pPr/>
              <a:t>‹#›</a:t>
            </a:fld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3384738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kuvalla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8BBA4C79-8DC0-7E44-A3F5-514EA690C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26">
            <a:extLst>
              <a:ext uri="{FF2B5EF4-FFF2-40B4-BE49-F238E27FC236}">
                <a16:creationId xmlns:a16="http://schemas.microsoft.com/office/drawing/2014/main" id="{94E57854-E297-48F9-A2A3-4891C1E475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722" y="2566851"/>
            <a:ext cx="4678742" cy="1923043"/>
          </a:xfrm>
        </p:spPr>
        <p:txBody>
          <a:bodyPr lIns="0" tIns="0" rIns="0" bIns="0" anchor="b" anchorCtr="0">
            <a:normAutofit/>
          </a:bodyPr>
          <a:lstStyle>
            <a:lvl1pPr>
              <a:lnSpc>
                <a:spcPts val="4500"/>
              </a:lnSpc>
              <a:defRPr sz="4600" b="1" i="0">
                <a:solidFill>
                  <a:schemeClr val="bg1"/>
                </a:solidFill>
                <a:latin typeface="PT Sans" panose="020B0503020203020204" pitchFamily="34" charset="77"/>
              </a:defRPr>
            </a:lvl1pPr>
          </a:lstStyle>
          <a:p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tulee</a:t>
            </a:r>
            <a:r>
              <a:rPr lang="en-US" dirty="0"/>
              <a:t> </a:t>
            </a:r>
            <a:r>
              <a:rPr lang="en-US" dirty="0" err="1"/>
              <a:t>esityksen</a:t>
            </a:r>
            <a:r>
              <a:rPr lang="en-US" dirty="0"/>
              <a:t> </a:t>
            </a:r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kolmelle</a:t>
            </a:r>
            <a:r>
              <a:rPr lang="en-US" dirty="0"/>
              <a:t> </a:t>
            </a:r>
            <a:r>
              <a:rPr lang="en-US" dirty="0" err="1"/>
              <a:t>riville</a:t>
            </a:r>
            <a:endParaRPr lang="fi-FI" dirty="0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BA1FCDDC-5133-FA42-8D38-791F7C8351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722" y="4666706"/>
            <a:ext cx="5855229" cy="11176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Etunimi</a:t>
            </a:r>
            <a:r>
              <a:rPr lang="en-US" dirty="0"/>
              <a:t> </a:t>
            </a:r>
            <a:r>
              <a:rPr lang="en-US" dirty="0" err="1"/>
              <a:t>Sukunimi</a:t>
            </a:r>
            <a:endParaRPr lang="fi-FI" dirty="0"/>
          </a:p>
        </p:txBody>
      </p:sp>
      <p:sp>
        <p:nvSpPr>
          <p:cNvPr id="9" name="Päivämäärän paikkamerkki 8">
            <a:extLst>
              <a:ext uri="{FF2B5EF4-FFF2-40B4-BE49-F238E27FC236}">
                <a16:creationId xmlns:a16="http://schemas.microsoft.com/office/drawing/2014/main" id="{C431D38D-646A-614D-997F-8A2284526FC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798BCA5-1DDE-412D-8AE3-6946F800CA77}" type="datetime1">
              <a:rPr lang="fi-FI" smtClean="0"/>
              <a:pPr/>
              <a:t>25.10.2023</a:t>
            </a:fld>
            <a:endParaRPr lang="fi-FI" dirty="0"/>
          </a:p>
        </p:txBody>
      </p:sp>
      <p:sp>
        <p:nvSpPr>
          <p:cNvPr id="12" name="Alatunnisteen paikkamerkki 11" hidden="1">
            <a:extLst>
              <a:ext uri="{FF2B5EF4-FFF2-40B4-BE49-F238E27FC236}">
                <a16:creationId xmlns:a16="http://schemas.microsoft.com/office/drawing/2014/main" id="{4BE1A49A-7EB2-224C-80C4-DF48EDE3665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fi-FI" sz="1100" dirty="0"/>
          </a:p>
        </p:txBody>
      </p:sp>
      <p:sp>
        <p:nvSpPr>
          <p:cNvPr id="13" name="Dian numeron paikkamerkki 12" hidden="1">
            <a:extLst>
              <a:ext uri="{FF2B5EF4-FFF2-40B4-BE49-F238E27FC236}">
                <a16:creationId xmlns:a16="http://schemas.microsoft.com/office/drawing/2014/main" id="{363F5984-AEAE-1447-8DF1-7E9DAE7CC47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1E5E2A5-BD2B-40EF-9250-D7A9537C0924}" type="slidenum">
              <a:rPr lang="fi-FI" smtClean="0"/>
              <a:pPr/>
              <a:t>‹#›</a:t>
            </a:fld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33481638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kuvalla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8BA44CC7-14AD-634E-847D-66D471C0F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26">
            <a:extLst>
              <a:ext uri="{FF2B5EF4-FFF2-40B4-BE49-F238E27FC236}">
                <a16:creationId xmlns:a16="http://schemas.microsoft.com/office/drawing/2014/main" id="{A315216D-3AB4-47BB-8BD5-C71E526164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722" y="2566851"/>
            <a:ext cx="4678742" cy="1923043"/>
          </a:xfrm>
        </p:spPr>
        <p:txBody>
          <a:bodyPr lIns="0" tIns="0" rIns="0" bIns="0" anchor="b" anchorCtr="0">
            <a:normAutofit/>
          </a:bodyPr>
          <a:lstStyle>
            <a:lvl1pPr>
              <a:lnSpc>
                <a:spcPts val="4500"/>
              </a:lnSpc>
              <a:defRPr sz="4600" b="1" i="0">
                <a:solidFill>
                  <a:schemeClr val="bg1"/>
                </a:solidFill>
                <a:latin typeface="PT Sans" panose="020B0503020203020204" pitchFamily="34" charset="77"/>
              </a:defRPr>
            </a:lvl1pPr>
          </a:lstStyle>
          <a:p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tulee</a:t>
            </a:r>
            <a:r>
              <a:rPr lang="en-US" dirty="0"/>
              <a:t> </a:t>
            </a:r>
            <a:r>
              <a:rPr lang="en-US" dirty="0" err="1"/>
              <a:t>esityksen</a:t>
            </a:r>
            <a:r>
              <a:rPr lang="en-US" dirty="0"/>
              <a:t> </a:t>
            </a:r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kolmelle</a:t>
            </a:r>
            <a:r>
              <a:rPr lang="en-US" dirty="0"/>
              <a:t> </a:t>
            </a:r>
            <a:r>
              <a:rPr lang="en-US" dirty="0" err="1"/>
              <a:t>riville</a:t>
            </a:r>
            <a:endParaRPr lang="fi-FI" dirty="0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0174587D-C6D2-114C-A5DF-6B134B0CE7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722" y="4666706"/>
            <a:ext cx="5855229" cy="11176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Etunimi</a:t>
            </a:r>
            <a:r>
              <a:rPr lang="en-US" dirty="0"/>
              <a:t> </a:t>
            </a:r>
            <a:r>
              <a:rPr lang="en-US" dirty="0" err="1"/>
              <a:t>Sukunimi</a:t>
            </a:r>
            <a:endParaRPr lang="fi-FI" dirty="0"/>
          </a:p>
        </p:txBody>
      </p:sp>
      <p:sp>
        <p:nvSpPr>
          <p:cNvPr id="9" name="Päivämäärän paikkamerkki 8">
            <a:extLst>
              <a:ext uri="{FF2B5EF4-FFF2-40B4-BE49-F238E27FC236}">
                <a16:creationId xmlns:a16="http://schemas.microsoft.com/office/drawing/2014/main" id="{E9675CA7-B4F5-5D41-9C9E-27F9B457DF6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798BCA5-1DDE-412D-8AE3-6946F800CA77}" type="datetime1">
              <a:rPr lang="fi-FI" smtClean="0"/>
              <a:pPr/>
              <a:t>25.10.2023</a:t>
            </a:fld>
            <a:endParaRPr lang="fi-FI" dirty="0"/>
          </a:p>
        </p:txBody>
      </p:sp>
      <p:sp>
        <p:nvSpPr>
          <p:cNvPr id="12" name="Alatunnisteen paikkamerkki 11" hidden="1">
            <a:extLst>
              <a:ext uri="{FF2B5EF4-FFF2-40B4-BE49-F238E27FC236}">
                <a16:creationId xmlns:a16="http://schemas.microsoft.com/office/drawing/2014/main" id="{0C7DF1CC-F71B-A449-A3E5-121D5D90109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fi-FI" sz="1100" dirty="0"/>
          </a:p>
        </p:txBody>
      </p:sp>
      <p:sp>
        <p:nvSpPr>
          <p:cNvPr id="13" name="Dian numeron paikkamerkki 12" hidden="1">
            <a:extLst>
              <a:ext uri="{FF2B5EF4-FFF2-40B4-BE49-F238E27FC236}">
                <a16:creationId xmlns:a16="http://schemas.microsoft.com/office/drawing/2014/main" id="{67A54FD9-065E-E146-AEF1-D0AFF474DB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1E5E2A5-BD2B-40EF-9250-D7A9537C0924}" type="slidenum">
              <a:rPr lang="fi-FI" smtClean="0"/>
              <a:pPr/>
              <a:t>‹#›</a:t>
            </a:fld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363088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kuvalla_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49D67007-90EC-8943-974F-A36C09FE9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26">
            <a:extLst>
              <a:ext uri="{FF2B5EF4-FFF2-40B4-BE49-F238E27FC236}">
                <a16:creationId xmlns:a16="http://schemas.microsoft.com/office/drawing/2014/main" id="{2BC5DF32-FF44-4870-BF4A-FE1A2127BB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722" y="2566851"/>
            <a:ext cx="4678742" cy="1923043"/>
          </a:xfrm>
        </p:spPr>
        <p:txBody>
          <a:bodyPr lIns="0" tIns="0" rIns="0" bIns="0" anchor="b" anchorCtr="0">
            <a:normAutofit/>
          </a:bodyPr>
          <a:lstStyle>
            <a:lvl1pPr>
              <a:lnSpc>
                <a:spcPts val="4500"/>
              </a:lnSpc>
              <a:defRPr sz="4600" b="1" i="0">
                <a:solidFill>
                  <a:schemeClr val="bg1"/>
                </a:solidFill>
                <a:latin typeface="PT Sans" panose="020B0503020203020204" pitchFamily="34" charset="77"/>
              </a:defRPr>
            </a:lvl1pPr>
          </a:lstStyle>
          <a:p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tulee</a:t>
            </a:r>
            <a:r>
              <a:rPr lang="en-US" dirty="0"/>
              <a:t> </a:t>
            </a:r>
            <a:r>
              <a:rPr lang="en-US" dirty="0" err="1"/>
              <a:t>esityksen</a:t>
            </a:r>
            <a:r>
              <a:rPr lang="en-US" dirty="0"/>
              <a:t> </a:t>
            </a:r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kolmelle</a:t>
            </a:r>
            <a:r>
              <a:rPr lang="en-US" dirty="0"/>
              <a:t> </a:t>
            </a:r>
            <a:r>
              <a:rPr lang="en-US" dirty="0" err="1"/>
              <a:t>riville</a:t>
            </a:r>
            <a:endParaRPr lang="fi-FI" dirty="0"/>
          </a:p>
        </p:txBody>
      </p:sp>
      <p:sp>
        <p:nvSpPr>
          <p:cNvPr id="6" name="Text Placeholder 28">
            <a:extLst>
              <a:ext uri="{FF2B5EF4-FFF2-40B4-BE49-F238E27FC236}">
                <a16:creationId xmlns:a16="http://schemas.microsoft.com/office/drawing/2014/main" id="{DA1F6C71-8EC4-CC4D-995F-60977AF521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722" y="4666706"/>
            <a:ext cx="5855229" cy="11176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Etunimi</a:t>
            </a:r>
            <a:r>
              <a:rPr lang="en-US" dirty="0"/>
              <a:t> </a:t>
            </a:r>
            <a:r>
              <a:rPr lang="en-US" dirty="0" err="1"/>
              <a:t>Sukunimi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9B7904B-EDA4-604D-82CD-4A6F9F41F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BCA5-1DDE-412D-8AE3-6946F800CA77}" type="datetime1">
              <a:rPr lang="fi-FI" smtClean="0"/>
              <a:pPr/>
              <a:t>25.10.2023</a:t>
            </a:fld>
            <a:endParaRPr lang="fi-FI" dirty="0"/>
          </a:p>
        </p:txBody>
      </p:sp>
      <p:sp>
        <p:nvSpPr>
          <p:cNvPr id="4" name="Alatunnisteen paikkamerkki 3" hidden="1">
            <a:extLst>
              <a:ext uri="{FF2B5EF4-FFF2-40B4-BE49-F238E27FC236}">
                <a16:creationId xmlns:a16="http://schemas.microsoft.com/office/drawing/2014/main" id="{3FDF7869-A12A-704D-BC9B-F8F07CE3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sz="1100" dirty="0"/>
          </a:p>
        </p:txBody>
      </p:sp>
      <p:sp>
        <p:nvSpPr>
          <p:cNvPr id="5" name="Dian numeron paikkamerkki 4" hidden="1">
            <a:extLst>
              <a:ext uri="{FF2B5EF4-FFF2-40B4-BE49-F238E27FC236}">
                <a16:creationId xmlns:a16="http://schemas.microsoft.com/office/drawing/2014/main" id="{964CC43B-9C2E-C34F-B377-98A6636A1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5E2A5-BD2B-40EF-9250-D7A9537C0924}" type="slidenum">
              <a:rPr lang="fi-FI" smtClean="0"/>
              <a:pPr/>
              <a:t>‹#›</a:t>
            </a:fld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453584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kuvalla_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7195DD00-B89F-9F4A-9F22-644E6DAD6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26">
            <a:extLst>
              <a:ext uri="{FF2B5EF4-FFF2-40B4-BE49-F238E27FC236}">
                <a16:creationId xmlns:a16="http://schemas.microsoft.com/office/drawing/2014/main" id="{3BA1C873-704E-4495-86BA-44B13EA7C7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722" y="2566851"/>
            <a:ext cx="4678742" cy="1923043"/>
          </a:xfrm>
        </p:spPr>
        <p:txBody>
          <a:bodyPr lIns="0" tIns="0" rIns="0" bIns="0" anchor="b" anchorCtr="0">
            <a:normAutofit/>
          </a:bodyPr>
          <a:lstStyle>
            <a:lvl1pPr>
              <a:lnSpc>
                <a:spcPts val="4500"/>
              </a:lnSpc>
              <a:defRPr sz="4600" b="1" i="0">
                <a:solidFill>
                  <a:schemeClr val="bg1"/>
                </a:solidFill>
                <a:latin typeface="PT Sans" panose="020B0503020203020204" pitchFamily="34" charset="77"/>
              </a:defRPr>
            </a:lvl1pPr>
          </a:lstStyle>
          <a:p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tulee</a:t>
            </a:r>
            <a:r>
              <a:rPr lang="en-US" dirty="0"/>
              <a:t> </a:t>
            </a:r>
            <a:r>
              <a:rPr lang="en-US" dirty="0" err="1"/>
              <a:t>esityksen</a:t>
            </a:r>
            <a:r>
              <a:rPr lang="en-US" dirty="0"/>
              <a:t> </a:t>
            </a:r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kolmelle</a:t>
            </a:r>
            <a:r>
              <a:rPr lang="en-US" dirty="0"/>
              <a:t> </a:t>
            </a:r>
            <a:r>
              <a:rPr lang="en-US" dirty="0" err="1"/>
              <a:t>riville</a:t>
            </a:r>
            <a:endParaRPr lang="fi-FI" dirty="0"/>
          </a:p>
        </p:txBody>
      </p:sp>
      <p:sp>
        <p:nvSpPr>
          <p:cNvPr id="6" name="Text Placeholder 28">
            <a:extLst>
              <a:ext uri="{FF2B5EF4-FFF2-40B4-BE49-F238E27FC236}">
                <a16:creationId xmlns:a16="http://schemas.microsoft.com/office/drawing/2014/main" id="{404911FF-B09C-4342-B6BD-ADC6F43B0E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722" y="4666706"/>
            <a:ext cx="5855229" cy="11176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Etunimi</a:t>
            </a:r>
            <a:r>
              <a:rPr lang="en-US" dirty="0"/>
              <a:t> </a:t>
            </a:r>
            <a:r>
              <a:rPr lang="en-US" dirty="0" err="1"/>
              <a:t>Sukunimi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1F67E87-4C93-3843-869B-A1840F2E4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BCA5-1DDE-412D-8AE3-6946F800CA77}" type="datetime1">
              <a:rPr lang="fi-FI" smtClean="0"/>
              <a:pPr/>
              <a:t>25.10.2023</a:t>
            </a:fld>
            <a:endParaRPr lang="fi-FI" dirty="0"/>
          </a:p>
        </p:txBody>
      </p:sp>
      <p:sp>
        <p:nvSpPr>
          <p:cNvPr id="4" name="Alatunnisteen paikkamerkki 3" hidden="1">
            <a:extLst>
              <a:ext uri="{FF2B5EF4-FFF2-40B4-BE49-F238E27FC236}">
                <a16:creationId xmlns:a16="http://schemas.microsoft.com/office/drawing/2014/main" id="{02AA3084-82DD-F04F-B317-7DB98ED30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sz="1100" dirty="0"/>
          </a:p>
        </p:txBody>
      </p:sp>
      <p:sp>
        <p:nvSpPr>
          <p:cNvPr id="5" name="Dian numeron paikkamerkki 4" hidden="1">
            <a:extLst>
              <a:ext uri="{FF2B5EF4-FFF2-40B4-BE49-F238E27FC236}">
                <a16:creationId xmlns:a16="http://schemas.microsoft.com/office/drawing/2014/main" id="{874C9981-48F4-514D-A099-A5A88A63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5E2A5-BD2B-40EF-9250-D7A9537C0924}" type="slidenum">
              <a:rPr lang="fi-FI" smtClean="0"/>
              <a:pPr/>
              <a:t>‹#›</a:t>
            </a:fld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2867633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kuvalla_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724DC085-60B9-EB48-8898-1164F213C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26">
            <a:extLst>
              <a:ext uri="{FF2B5EF4-FFF2-40B4-BE49-F238E27FC236}">
                <a16:creationId xmlns:a16="http://schemas.microsoft.com/office/drawing/2014/main" id="{3BA1C873-704E-4495-86BA-44B13EA7C7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722" y="2566851"/>
            <a:ext cx="4678742" cy="1923043"/>
          </a:xfrm>
        </p:spPr>
        <p:txBody>
          <a:bodyPr lIns="0" tIns="0" rIns="0" bIns="0" anchor="b" anchorCtr="0">
            <a:normAutofit/>
          </a:bodyPr>
          <a:lstStyle>
            <a:lvl1pPr>
              <a:lnSpc>
                <a:spcPts val="4500"/>
              </a:lnSpc>
              <a:defRPr sz="4600" b="1" i="0">
                <a:solidFill>
                  <a:schemeClr val="bg1"/>
                </a:solidFill>
                <a:latin typeface="PT Sans" panose="020B0503020203020204" pitchFamily="34" charset="77"/>
              </a:defRPr>
            </a:lvl1pPr>
          </a:lstStyle>
          <a:p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tulee</a:t>
            </a:r>
            <a:r>
              <a:rPr lang="en-US" dirty="0"/>
              <a:t> </a:t>
            </a:r>
            <a:r>
              <a:rPr lang="en-US" dirty="0" err="1"/>
              <a:t>esityksen</a:t>
            </a:r>
            <a:r>
              <a:rPr lang="en-US" dirty="0"/>
              <a:t> </a:t>
            </a:r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kolmelle</a:t>
            </a:r>
            <a:r>
              <a:rPr lang="en-US" dirty="0"/>
              <a:t> </a:t>
            </a:r>
            <a:r>
              <a:rPr lang="en-US" dirty="0" err="1"/>
              <a:t>riville</a:t>
            </a:r>
            <a:endParaRPr lang="fi-FI" dirty="0"/>
          </a:p>
        </p:txBody>
      </p:sp>
      <p:sp>
        <p:nvSpPr>
          <p:cNvPr id="6" name="Text Placeholder 28">
            <a:extLst>
              <a:ext uri="{FF2B5EF4-FFF2-40B4-BE49-F238E27FC236}">
                <a16:creationId xmlns:a16="http://schemas.microsoft.com/office/drawing/2014/main" id="{404911FF-B09C-4342-B6BD-ADC6F43B0E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722" y="4666706"/>
            <a:ext cx="5855229" cy="11176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Etunimi</a:t>
            </a:r>
            <a:r>
              <a:rPr lang="en-US" dirty="0"/>
              <a:t> </a:t>
            </a:r>
            <a:r>
              <a:rPr lang="en-US" dirty="0" err="1"/>
              <a:t>Sukunimi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1F67E87-4C93-3843-869B-A1840F2E4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BCA5-1DDE-412D-8AE3-6946F800CA77}" type="datetime1">
              <a:rPr lang="fi-FI" smtClean="0"/>
              <a:pPr/>
              <a:t>25.10.2023</a:t>
            </a:fld>
            <a:endParaRPr lang="fi-FI" dirty="0"/>
          </a:p>
        </p:txBody>
      </p:sp>
      <p:sp>
        <p:nvSpPr>
          <p:cNvPr id="4" name="Alatunnisteen paikkamerkki 3" hidden="1">
            <a:extLst>
              <a:ext uri="{FF2B5EF4-FFF2-40B4-BE49-F238E27FC236}">
                <a16:creationId xmlns:a16="http://schemas.microsoft.com/office/drawing/2014/main" id="{02AA3084-82DD-F04F-B317-7DB98ED30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sz="1100" dirty="0"/>
          </a:p>
        </p:txBody>
      </p:sp>
      <p:sp>
        <p:nvSpPr>
          <p:cNvPr id="5" name="Dian numeron paikkamerkki 4" hidden="1">
            <a:extLst>
              <a:ext uri="{FF2B5EF4-FFF2-40B4-BE49-F238E27FC236}">
                <a16:creationId xmlns:a16="http://schemas.microsoft.com/office/drawing/2014/main" id="{874C9981-48F4-514D-A099-A5A88A63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5E2A5-BD2B-40EF-9250-D7A9537C0924}" type="slidenum">
              <a:rPr lang="fi-FI" smtClean="0"/>
              <a:pPr/>
              <a:t>‹#›</a:t>
            </a:fld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3091233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BB7DECD-D855-9D43-B114-0F1756DB74EE}"/>
              </a:ext>
            </a:extLst>
          </p:cNvPr>
          <p:cNvSpPr/>
          <p:nvPr userDrawn="1"/>
        </p:nvSpPr>
        <p:spPr>
          <a:xfrm>
            <a:off x="263769" y="365125"/>
            <a:ext cx="8440616" cy="6365459"/>
          </a:xfrm>
          <a:prstGeom prst="rect">
            <a:avLst/>
          </a:prstGeom>
          <a:solidFill>
            <a:srgbClr val="1142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6721D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314809-9A35-E04D-8F48-913A3B090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5524" y="5828057"/>
            <a:ext cx="664818" cy="66481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DCF9B9F-24BD-A842-8F90-7474B5F0F309}"/>
              </a:ext>
            </a:extLst>
          </p:cNvPr>
          <p:cNvSpPr txBox="1">
            <a:spLocks/>
          </p:cNvSpPr>
          <p:nvPr userDrawn="1"/>
        </p:nvSpPr>
        <p:spPr>
          <a:xfrm>
            <a:off x="3673230" y="5828057"/>
            <a:ext cx="3594105" cy="8137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 dirty="0">
                <a:solidFill>
                  <a:srgbClr val="C1C1C1"/>
                </a:solidFill>
                <a:ea typeface="Calibri" charset="0"/>
                <a:cs typeface="Calibri" charset="0"/>
              </a:rPr>
              <a:t>A project funded by the European Union’s Horizon 2020 research and innovation programme under the Grant Agreement No 786773.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C381AA64-8F8B-D748-97DB-D8C65AA7A57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722438"/>
            <a:ext cx="7282142" cy="1435100"/>
          </a:xfrm>
        </p:spPr>
        <p:txBody>
          <a:bodyPr>
            <a:normAutofit/>
          </a:bodyPr>
          <a:lstStyle>
            <a:lvl1pPr marL="0" indent="0">
              <a:buNone/>
              <a:defRPr sz="440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23">
            <a:extLst>
              <a:ext uri="{FF2B5EF4-FFF2-40B4-BE49-F238E27FC236}">
                <a16:creationId xmlns:a16="http://schemas.microsoft.com/office/drawing/2014/main" id="{B8AF5816-F27F-8542-A7EF-575E0B35D9B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38199" y="3332901"/>
            <a:ext cx="7282142" cy="14351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Presenter, Organisation, Place and Date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DC7928-8D61-6E4C-A48D-7D7D01B34239}"/>
              </a:ext>
            </a:extLst>
          </p:cNvPr>
          <p:cNvPicPr/>
          <p:nvPr userDrawn="1"/>
        </p:nvPicPr>
        <p:blipFill rotWithShape="1">
          <a:blip r:embed="rId3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199" y="5611795"/>
            <a:ext cx="2250988" cy="881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A picture containing object, indoor, table, cup&#10;&#10;Description automatically generated">
            <a:extLst>
              <a:ext uri="{FF2B5EF4-FFF2-40B4-BE49-F238E27FC236}">
                <a16:creationId xmlns:a16="http://schemas.microsoft.com/office/drawing/2014/main" id="{687E7293-FAEF-1043-8C7C-50C5DB8FF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7477" y="365125"/>
            <a:ext cx="3077309" cy="2899035"/>
          </a:xfrm>
          <a:prstGeom prst="rect">
            <a:avLst/>
          </a:prstGeom>
        </p:spPr>
      </p:pic>
      <p:pic>
        <p:nvPicPr>
          <p:cNvPr id="6" name="Picture 5" descr="A picture containing outdoor, building, road, street&#10;&#10;Description automatically generated">
            <a:extLst>
              <a:ext uri="{FF2B5EF4-FFF2-40B4-BE49-F238E27FC236}">
                <a16:creationId xmlns:a16="http://schemas.microsoft.com/office/drawing/2014/main" id="{70401891-3A41-AE4F-B160-1F73B190FC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7477" y="3332901"/>
            <a:ext cx="3077309" cy="339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19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omalla kuvalla (Lisää taustakuvaksi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1767472F-86F4-CC45-AFCC-35F2AA966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26">
            <a:extLst>
              <a:ext uri="{FF2B5EF4-FFF2-40B4-BE49-F238E27FC236}">
                <a16:creationId xmlns:a16="http://schemas.microsoft.com/office/drawing/2014/main" id="{3BA1C873-704E-4495-86BA-44B13EA7C7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722" y="2566851"/>
            <a:ext cx="4678742" cy="1923043"/>
          </a:xfrm>
        </p:spPr>
        <p:txBody>
          <a:bodyPr lIns="0" tIns="0" rIns="0" bIns="0" anchor="b" anchorCtr="0">
            <a:normAutofit/>
          </a:bodyPr>
          <a:lstStyle>
            <a:lvl1pPr>
              <a:lnSpc>
                <a:spcPts val="4500"/>
              </a:lnSpc>
              <a:defRPr sz="4600" b="1" i="0">
                <a:solidFill>
                  <a:schemeClr val="bg1"/>
                </a:solidFill>
                <a:latin typeface="PT Sans" panose="020B0503020203020204" pitchFamily="34" charset="77"/>
              </a:defRPr>
            </a:lvl1pPr>
          </a:lstStyle>
          <a:p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tulee</a:t>
            </a:r>
            <a:r>
              <a:rPr lang="en-US" dirty="0"/>
              <a:t> </a:t>
            </a:r>
            <a:r>
              <a:rPr lang="en-US" dirty="0" err="1"/>
              <a:t>esityksen</a:t>
            </a:r>
            <a:r>
              <a:rPr lang="en-US" dirty="0"/>
              <a:t> </a:t>
            </a:r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kolmelle</a:t>
            </a:r>
            <a:r>
              <a:rPr lang="en-US" dirty="0"/>
              <a:t> </a:t>
            </a:r>
            <a:r>
              <a:rPr lang="en-US" dirty="0" err="1"/>
              <a:t>riville</a:t>
            </a:r>
            <a:endParaRPr lang="fi-FI" dirty="0"/>
          </a:p>
        </p:txBody>
      </p:sp>
      <p:sp>
        <p:nvSpPr>
          <p:cNvPr id="6" name="Text Placeholder 28">
            <a:extLst>
              <a:ext uri="{FF2B5EF4-FFF2-40B4-BE49-F238E27FC236}">
                <a16:creationId xmlns:a16="http://schemas.microsoft.com/office/drawing/2014/main" id="{404911FF-B09C-4342-B6BD-ADC6F43B0E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722" y="4666706"/>
            <a:ext cx="5855229" cy="11176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Etunimi</a:t>
            </a:r>
            <a:r>
              <a:rPr lang="en-US" dirty="0"/>
              <a:t> </a:t>
            </a:r>
            <a:r>
              <a:rPr lang="en-US" dirty="0" err="1"/>
              <a:t>Sukunimi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1F67E87-4C93-3843-869B-A1840F2E4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BCA5-1DDE-412D-8AE3-6946F800CA77}" type="datetime1">
              <a:rPr lang="fi-FI" smtClean="0"/>
              <a:pPr/>
              <a:t>25.10.2023</a:t>
            </a:fld>
            <a:endParaRPr lang="fi-FI" dirty="0"/>
          </a:p>
        </p:txBody>
      </p:sp>
      <p:sp>
        <p:nvSpPr>
          <p:cNvPr id="4" name="Alatunnisteen paikkamerkki 3" hidden="1">
            <a:extLst>
              <a:ext uri="{FF2B5EF4-FFF2-40B4-BE49-F238E27FC236}">
                <a16:creationId xmlns:a16="http://schemas.microsoft.com/office/drawing/2014/main" id="{02AA3084-82DD-F04F-B317-7DB98ED30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sz="1100" dirty="0"/>
          </a:p>
        </p:txBody>
      </p:sp>
      <p:sp>
        <p:nvSpPr>
          <p:cNvPr id="5" name="Dian numeron paikkamerkki 4" hidden="1">
            <a:extLst>
              <a:ext uri="{FF2B5EF4-FFF2-40B4-BE49-F238E27FC236}">
                <a16:creationId xmlns:a16="http://schemas.microsoft.com/office/drawing/2014/main" id="{874C9981-48F4-514D-A099-A5A88A63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5E2A5-BD2B-40EF-9250-D7A9537C0924}" type="slidenum">
              <a:rPr lang="fi-FI" smtClean="0"/>
              <a:pPr/>
              <a:t>‹#›</a:t>
            </a:fld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3746293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omalla kuvalla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144934DA-573C-2B43-8323-087C9AFD6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" r="42616"/>
          <a:stretch/>
        </p:blipFill>
        <p:spPr>
          <a:xfrm>
            <a:off x="0" y="0"/>
            <a:ext cx="6876000" cy="6858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0FA432E0-262C-4949-BB48-ABBEE609A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" y="-2"/>
            <a:ext cx="6870700" cy="6858000"/>
          </a:xfrm>
          <a:prstGeom prst="rect">
            <a:avLst/>
          </a:prstGeom>
        </p:spPr>
      </p:pic>
      <p:sp>
        <p:nvSpPr>
          <p:cNvPr id="8" name="Title 26">
            <a:extLst>
              <a:ext uri="{FF2B5EF4-FFF2-40B4-BE49-F238E27FC236}">
                <a16:creationId xmlns:a16="http://schemas.microsoft.com/office/drawing/2014/main" id="{3BA1C873-704E-4495-86BA-44B13EA7C7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722" y="2566851"/>
            <a:ext cx="4678742" cy="1923043"/>
          </a:xfrm>
        </p:spPr>
        <p:txBody>
          <a:bodyPr lIns="0" tIns="0" rIns="0" bIns="0" anchor="b" anchorCtr="0">
            <a:normAutofit/>
          </a:bodyPr>
          <a:lstStyle>
            <a:lvl1pPr>
              <a:lnSpc>
                <a:spcPts val="4500"/>
              </a:lnSpc>
              <a:defRPr sz="4600" b="1" i="0">
                <a:solidFill>
                  <a:schemeClr val="bg1"/>
                </a:solidFill>
                <a:latin typeface="PT Sans" panose="020B0503020203020204" pitchFamily="34" charset="77"/>
              </a:defRPr>
            </a:lvl1pPr>
          </a:lstStyle>
          <a:p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tulee</a:t>
            </a:r>
            <a:r>
              <a:rPr lang="en-US" dirty="0"/>
              <a:t> </a:t>
            </a:r>
            <a:r>
              <a:rPr lang="en-US" dirty="0" err="1"/>
              <a:t>esityksen</a:t>
            </a:r>
            <a:r>
              <a:rPr lang="en-US" dirty="0"/>
              <a:t> </a:t>
            </a:r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kolmelle</a:t>
            </a:r>
            <a:r>
              <a:rPr lang="en-US" dirty="0"/>
              <a:t> </a:t>
            </a:r>
            <a:r>
              <a:rPr lang="en-US" dirty="0" err="1"/>
              <a:t>riville</a:t>
            </a:r>
            <a:endParaRPr lang="fi-FI" dirty="0"/>
          </a:p>
        </p:txBody>
      </p:sp>
      <p:sp>
        <p:nvSpPr>
          <p:cNvPr id="6" name="Text Placeholder 28">
            <a:extLst>
              <a:ext uri="{FF2B5EF4-FFF2-40B4-BE49-F238E27FC236}">
                <a16:creationId xmlns:a16="http://schemas.microsoft.com/office/drawing/2014/main" id="{404911FF-B09C-4342-B6BD-ADC6F43B0E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722" y="4666706"/>
            <a:ext cx="5855229" cy="11176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Etunimi</a:t>
            </a:r>
            <a:r>
              <a:rPr lang="en-US" dirty="0"/>
              <a:t> </a:t>
            </a:r>
            <a:r>
              <a:rPr lang="en-US" dirty="0" err="1"/>
              <a:t>Sukunimi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1F67E87-4C93-3843-869B-A1840F2E4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BCA5-1DDE-412D-8AE3-6946F800CA77}" type="datetime1">
              <a:rPr lang="fi-FI" smtClean="0"/>
              <a:pPr/>
              <a:t>25.10.2023</a:t>
            </a:fld>
            <a:endParaRPr lang="fi-FI" dirty="0"/>
          </a:p>
        </p:txBody>
      </p:sp>
      <p:sp>
        <p:nvSpPr>
          <p:cNvPr id="4" name="Alatunnisteen paikkamerkki 3" hidden="1">
            <a:extLst>
              <a:ext uri="{FF2B5EF4-FFF2-40B4-BE49-F238E27FC236}">
                <a16:creationId xmlns:a16="http://schemas.microsoft.com/office/drawing/2014/main" id="{02AA3084-82DD-F04F-B317-7DB98ED30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sz="1100" dirty="0"/>
          </a:p>
        </p:txBody>
      </p:sp>
      <p:sp>
        <p:nvSpPr>
          <p:cNvPr id="5" name="Dian numeron paikkamerkki 4" hidden="1">
            <a:extLst>
              <a:ext uri="{FF2B5EF4-FFF2-40B4-BE49-F238E27FC236}">
                <a16:creationId xmlns:a16="http://schemas.microsoft.com/office/drawing/2014/main" id="{874C9981-48F4-514D-A099-A5A88A63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5E2A5-BD2B-40EF-9250-D7A9537C0924}" type="slidenum">
              <a:rPr lang="fi-FI" smtClean="0"/>
              <a:pPr/>
              <a:t>‹#›</a:t>
            </a:fld>
            <a:endParaRPr lang="fi-FI" sz="1100" dirty="0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2023DB3A-94E9-5542-8D50-0010C650CBF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870700" y="-1"/>
            <a:ext cx="5321300" cy="6858001"/>
          </a:xfrm>
        </p:spPr>
        <p:txBody>
          <a:bodyPr anchor="t"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fi-FI" dirty="0"/>
              <a:t>Kuvapaikka</a:t>
            </a: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89F0D563-026F-C440-B688-7CBE66791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15" y="749814"/>
            <a:ext cx="2471524" cy="48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55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avutettavuusohj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47FFBD-64DD-4C19-AF05-5F55CE7B7456}"/>
              </a:ext>
            </a:extLst>
          </p:cNvPr>
          <p:cNvSpPr txBox="1"/>
          <p:nvPr userDrawn="1"/>
        </p:nvSpPr>
        <p:spPr>
          <a:xfrm>
            <a:off x="1301578" y="1186248"/>
            <a:ext cx="9358184" cy="2351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Jos diaesitys tai siitä tehty PDF julkaistaan verkossa, sen täytyy noudattaa saavutettavuusvaatimuksia.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Tutustu saavutettavuusvaatimuksiin tarkemmin E-oppivan </a:t>
            </a:r>
            <a:r>
              <a:rPr lang="fi-FI" sz="2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Saavutettavat asiakirjat -koulutuksessa. </a:t>
            </a:r>
            <a:endParaRPr lang="fi-FI" sz="2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Voit myös kysyä lisätietoja sähköpostilla </a:t>
            </a:r>
            <a:r>
              <a:rPr lang="fi-FI" sz="2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saavutettavuus@tulli.fi</a:t>
            </a:r>
            <a:r>
              <a:rPr lang="fi-FI" sz="2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FI" sz="2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3030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6CDA58B-9233-4F4B-A9E6-8A04C402D6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39240"/>
            <a:ext cx="10515600" cy="967938"/>
          </a:xfrm>
        </p:spPr>
        <p:txBody>
          <a:bodyPr lIns="0" tIns="0" rIns="0" bIns="0" anchor="t">
            <a:noAutofit/>
          </a:bodyPr>
          <a:lstStyle>
            <a:lvl1pPr>
              <a:lnSpc>
                <a:spcPts val="3200"/>
              </a:lnSpc>
              <a:defRPr sz="3200"/>
            </a:lvl1pPr>
          </a:lstStyle>
          <a:p>
            <a:r>
              <a:rPr lang="en-US" dirty="0"/>
              <a:t>Tähän </a:t>
            </a:r>
            <a:r>
              <a:rPr lang="en-US" dirty="0" err="1"/>
              <a:t>tulee</a:t>
            </a:r>
            <a:r>
              <a:rPr lang="en-US" dirty="0"/>
              <a:t> </a:t>
            </a:r>
            <a:r>
              <a:rPr lang="en-US" dirty="0" err="1"/>
              <a:t>dian</a:t>
            </a:r>
            <a:r>
              <a:rPr lang="en-US" dirty="0"/>
              <a:t> </a:t>
            </a:r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yhdelle</a:t>
            </a:r>
            <a:br>
              <a:rPr lang="en-US" dirty="0"/>
            </a:br>
            <a:r>
              <a:rPr lang="en-US" dirty="0"/>
              <a:t>tai </a:t>
            </a:r>
            <a:r>
              <a:rPr lang="en-US" dirty="0" err="1"/>
              <a:t>kahdelle</a:t>
            </a:r>
            <a:r>
              <a:rPr lang="en-US" dirty="0"/>
              <a:t> </a:t>
            </a:r>
            <a:r>
              <a:rPr lang="en-US" dirty="0" err="1"/>
              <a:t>riville</a:t>
            </a:r>
            <a:endParaRPr lang="fi-FI" dirty="0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5A38B075-8A72-5341-A373-80F2DC9B8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4054"/>
            <a:ext cx="10515600" cy="3403345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74595C-6C7F-4139-A406-F1C7144F1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BCA5-1DDE-412D-8AE3-6946F800CA77}" type="datetime1">
              <a:rPr lang="fi-FI" smtClean="0"/>
              <a:pPr/>
              <a:t>25.10.2023</a:t>
            </a:fld>
            <a:endParaRPr lang="fi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869F05-0FAC-446C-8D76-EA9D19167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F4377-7A1C-482F-97EF-3EACB410F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5E2A5-BD2B-40EF-9250-D7A9537C0924}" type="slidenum">
              <a:rPr lang="fi-FI" smtClean="0"/>
              <a:pPr/>
              <a:t>‹#›</a:t>
            </a:fld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27741027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2 kuv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9">
            <a:extLst>
              <a:ext uri="{FF2B5EF4-FFF2-40B4-BE49-F238E27FC236}">
                <a16:creationId xmlns:a16="http://schemas.microsoft.com/office/drawing/2014/main" id="{0F7F3AE4-233F-BF43-A2FB-0958C7D142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39240"/>
            <a:ext cx="10515600" cy="967938"/>
          </a:xfrm>
        </p:spPr>
        <p:txBody>
          <a:bodyPr lIns="0" tIns="0" rIns="0" bIns="0" anchor="t">
            <a:noAutofit/>
          </a:bodyPr>
          <a:lstStyle>
            <a:lvl1pPr>
              <a:lnSpc>
                <a:spcPts val="3200"/>
              </a:lnSpc>
              <a:defRPr sz="3200"/>
            </a:lvl1pPr>
          </a:lstStyle>
          <a:p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tulee</a:t>
            </a:r>
            <a:r>
              <a:rPr lang="en-US" dirty="0"/>
              <a:t> </a:t>
            </a:r>
            <a:r>
              <a:rPr lang="en-US" dirty="0" err="1"/>
              <a:t>dian</a:t>
            </a:r>
            <a:r>
              <a:rPr lang="en-US" dirty="0"/>
              <a:t> </a:t>
            </a:r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yhdelle</a:t>
            </a:r>
            <a:br>
              <a:rPr lang="en-US" dirty="0"/>
            </a:br>
            <a:r>
              <a:rPr lang="en-US" dirty="0"/>
              <a:t>tai </a:t>
            </a:r>
            <a:r>
              <a:rPr lang="en-US" dirty="0" err="1"/>
              <a:t>kahdelle</a:t>
            </a:r>
            <a:r>
              <a:rPr lang="en-US" dirty="0"/>
              <a:t> </a:t>
            </a:r>
            <a:r>
              <a:rPr lang="en-US" dirty="0" err="1"/>
              <a:t>riville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DAE9F7C-A3E7-4B3A-BA73-354D56B53F7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625166" y="2014780"/>
            <a:ext cx="3728634" cy="3386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Kuva</a:t>
            </a:r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D45922FA-C73E-4911-8BB5-C67423BE0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4054"/>
            <a:ext cx="6732319" cy="3403345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901EFED-8249-4901-B951-EB6D7BCAA82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D798BCA5-1DDE-412D-8AE3-6946F800CA77}" type="datetime1">
              <a:rPr lang="fi-FI" smtClean="0"/>
              <a:pPr/>
              <a:t>25.10.2023</a:t>
            </a:fld>
            <a:endParaRPr lang="fi-FI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C90510C-993D-45AA-A2B9-82DDE016AC0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DA7EA4-7BB3-4731-9BE5-8FCEB9288AB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1E5E2A5-BD2B-40EF-9250-D7A9537C0924}" type="slidenum">
              <a:rPr lang="fi-FI" smtClean="0"/>
              <a:pPr/>
              <a:t>‹#›</a:t>
            </a:fld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3579980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3 Kaksi palsta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>
            <a:extLst>
              <a:ext uri="{FF2B5EF4-FFF2-40B4-BE49-F238E27FC236}">
                <a16:creationId xmlns:a16="http://schemas.microsoft.com/office/drawing/2014/main" id="{7C4CBCCD-0A97-2647-84DE-8401D1B356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39240"/>
            <a:ext cx="10515600" cy="967938"/>
          </a:xfrm>
        </p:spPr>
        <p:txBody>
          <a:bodyPr lIns="0" tIns="0" rIns="0" bIns="0" anchor="t">
            <a:noAutofit/>
          </a:bodyPr>
          <a:lstStyle>
            <a:lvl1pPr>
              <a:lnSpc>
                <a:spcPts val="3200"/>
              </a:lnSpc>
              <a:defRPr sz="3200"/>
            </a:lvl1pPr>
          </a:lstStyle>
          <a:p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tulee</a:t>
            </a:r>
            <a:r>
              <a:rPr lang="en-US" dirty="0"/>
              <a:t> </a:t>
            </a:r>
            <a:r>
              <a:rPr lang="en-US" dirty="0" err="1"/>
              <a:t>dian</a:t>
            </a:r>
            <a:r>
              <a:rPr lang="en-US" dirty="0"/>
              <a:t> </a:t>
            </a:r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yhdelle</a:t>
            </a:r>
            <a:br>
              <a:rPr lang="en-US" dirty="0"/>
            </a:br>
            <a:r>
              <a:rPr lang="en-US" dirty="0"/>
              <a:t>tai </a:t>
            </a:r>
            <a:r>
              <a:rPr lang="en-US" dirty="0" err="1"/>
              <a:t>kahdelle</a:t>
            </a:r>
            <a:r>
              <a:rPr lang="en-US" dirty="0"/>
              <a:t> </a:t>
            </a:r>
            <a:r>
              <a:rPr lang="en-US" dirty="0" err="1"/>
              <a:t>riville</a:t>
            </a:r>
            <a:endParaRPr lang="fi-FI" dirty="0"/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89CC9A48-5DE1-4449-87D3-7A1B11E70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4054"/>
            <a:ext cx="5093525" cy="3403345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034CF908-0BBE-4E6B-A2B8-00C328AA55F3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096000" y="1974054"/>
            <a:ext cx="5257800" cy="3403345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0AA709-3792-4CCF-A91C-36D2966431E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D798BCA5-1DDE-412D-8AE3-6946F800CA77}" type="datetime1">
              <a:rPr lang="fi-FI" smtClean="0"/>
              <a:pPr/>
              <a:t>25.10.2023</a:t>
            </a:fld>
            <a:endParaRPr lang="fi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4E4E96-14C3-4CD4-82A3-6611B63B64A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BA0C9E-0E4B-45E8-8558-E8CAFE6899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1E5E2A5-BD2B-40EF-9250-D7A9537C0924}" type="slidenum">
              <a:rPr lang="fi-FI" smtClean="0"/>
              <a:pPr/>
              <a:t>‹#›</a:t>
            </a:fld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16596529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4 Kuvapaik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8">
            <a:extLst>
              <a:ext uri="{FF2B5EF4-FFF2-40B4-BE49-F238E27FC236}">
                <a16:creationId xmlns:a16="http://schemas.microsoft.com/office/drawing/2014/main" id="{50E3858F-5955-48CB-BAC2-A9EF55664C6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2321" y="1560668"/>
            <a:ext cx="10515600" cy="382499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fi-FI" dirty="0"/>
              <a:t>Kuvapaikka</a:t>
            </a:r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B5F77F1E-7293-6E4A-B6DB-5BD676C3E6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39240"/>
            <a:ext cx="10515600" cy="621428"/>
          </a:xfrm>
        </p:spPr>
        <p:txBody>
          <a:bodyPr lIns="0" tIns="0" rIns="0" bIns="0" anchor="t">
            <a:noAutofit/>
          </a:bodyPr>
          <a:lstStyle>
            <a:lvl1pPr>
              <a:lnSpc>
                <a:spcPts val="3200"/>
              </a:lnSpc>
              <a:defRPr sz="3200"/>
            </a:lvl1pPr>
          </a:lstStyle>
          <a:p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tulee</a:t>
            </a:r>
            <a:r>
              <a:rPr lang="en-US" dirty="0"/>
              <a:t> </a:t>
            </a:r>
            <a:r>
              <a:rPr lang="en-US" dirty="0" err="1"/>
              <a:t>dian</a:t>
            </a:r>
            <a:r>
              <a:rPr lang="en-US" dirty="0"/>
              <a:t> </a:t>
            </a:r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yhdelle</a:t>
            </a:r>
            <a:r>
              <a:rPr lang="en-US" dirty="0"/>
              <a:t> </a:t>
            </a:r>
            <a:r>
              <a:rPr lang="en-US" dirty="0" err="1"/>
              <a:t>riville</a:t>
            </a:r>
            <a:endParaRPr lang="fi-FI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CDEF8-504F-4035-B511-4E14E6E9426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98BCA5-1DDE-412D-8AE3-6946F800CA77}" type="datetime1">
              <a:rPr lang="fi-FI" smtClean="0"/>
              <a:pPr/>
              <a:t>25.10.2023</a:t>
            </a:fld>
            <a:endParaRPr lang="fi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5B3D8D-09AE-4556-ABC9-8D7BC11D885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D0471-37DA-45D1-926E-8E1D9E6F762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1E5E2A5-BD2B-40EF-9250-D7A9537C0924}" type="slidenum">
              <a:rPr lang="fi-FI" smtClean="0"/>
              <a:pPr/>
              <a:t>‹#›</a:t>
            </a:fld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7606533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sältö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game&#10;&#10;Description automatically generated">
            <a:extLst>
              <a:ext uri="{FF2B5EF4-FFF2-40B4-BE49-F238E27FC236}">
                <a16:creationId xmlns:a16="http://schemas.microsoft.com/office/drawing/2014/main" id="{57252966-438B-4FC6-9817-1E09BAB2D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492" y="4493941"/>
            <a:ext cx="3343507" cy="2364058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3D1371BF-4C54-4422-A5ED-AE87B6CAB46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446D11A-1499-4613-AAF9-1BF073E3C77A}" type="datetime1">
              <a:rPr lang="fi-FI" smtClean="0"/>
              <a:t>25.10.2023</a:t>
            </a:fld>
            <a:endParaRPr lang="fi-FI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EADFA549-67F0-4726-AA73-9FC3E4B4BB0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Alatunniste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939EAE5-FD17-466F-BCF2-A7849BA837A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E5E2A5-BD2B-40EF-9250-D7A9537C092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BD0EEFA-D2B0-485A-8E3E-EAE5CE8439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6947" y="2123248"/>
            <a:ext cx="10515594" cy="346710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6CDA58B-9233-4F4B-A9E6-8A04C402D6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6947" y="706858"/>
            <a:ext cx="10515600" cy="132556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tulee</a:t>
            </a:r>
            <a:r>
              <a:rPr lang="en-US" dirty="0"/>
              <a:t> </a:t>
            </a:r>
            <a:r>
              <a:rPr lang="en-US" dirty="0" err="1"/>
              <a:t>dian</a:t>
            </a:r>
            <a:r>
              <a:rPr lang="en-US" dirty="0"/>
              <a:t> </a:t>
            </a:r>
            <a:r>
              <a:rPr lang="en-US" dirty="0" err="1"/>
              <a:t>otsikko</a:t>
            </a:r>
            <a:br>
              <a:rPr lang="en-US" dirty="0"/>
            </a:br>
            <a:r>
              <a:rPr lang="en-US" dirty="0" err="1"/>
              <a:t>yhdelle</a:t>
            </a:r>
            <a:r>
              <a:rPr lang="en-US" dirty="0"/>
              <a:t> tai </a:t>
            </a:r>
            <a:r>
              <a:rPr lang="en-US" dirty="0" err="1"/>
              <a:t>kahdelle</a:t>
            </a:r>
            <a:r>
              <a:rPr lang="en-US" dirty="0"/>
              <a:t> </a:t>
            </a:r>
            <a:r>
              <a:rPr lang="en-US" dirty="0" err="1"/>
              <a:t>riville</a:t>
            </a:r>
            <a:endParaRPr lang="fi-FI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0655B84-DD0D-4BD8-A965-727D90270166}"/>
              </a:ext>
            </a:extLst>
          </p:cNvPr>
          <p:cNvCxnSpPr/>
          <p:nvPr userDrawn="1"/>
        </p:nvCxnSpPr>
        <p:spPr>
          <a:xfrm>
            <a:off x="1276404" y="6168815"/>
            <a:ext cx="0" cy="313669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7BBD9D5-0E6A-4AB5-AE5F-065BB3787ED5}"/>
              </a:ext>
            </a:extLst>
          </p:cNvPr>
          <p:cNvCxnSpPr/>
          <p:nvPr userDrawn="1"/>
        </p:nvCxnSpPr>
        <p:spPr>
          <a:xfrm>
            <a:off x="2384091" y="6168814"/>
            <a:ext cx="0" cy="313669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3408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dia">
    <p:bg>
      <p:bgPr>
        <a:blipFill>
          <a:blip r:embed="rId2">
            <a:alphaModFix amt="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B992F1A-92D2-4E49-950A-598FF121CC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tulee</a:t>
            </a:r>
            <a:r>
              <a:rPr lang="en-US" dirty="0"/>
              <a:t> </a:t>
            </a:r>
            <a:r>
              <a:rPr lang="en-US" dirty="0" err="1"/>
              <a:t>väliotsikkodian</a:t>
            </a:r>
            <a:r>
              <a:rPr lang="en-US" dirty="0"/>
              <a:t> </a:t>
            </a:r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kahdelle</a:t>
            </a:r>
            <a:r>
              <a:rPr lang="en-US" dirty="0"/>
              <a:t> </a:t>
            </a:r>
            <a:r>
              <a:rPr lang="en-US" dirty="0" err="1"/>
              <a:t>riville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998301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733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Lisää otsikko napsauttamalla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  <a:lvl6pPr>
              <a:defRPr sz="2133">
                <a:solidFill>
                  <a:schemeClr val="tx2"/>
                </a:solidFill>
              </a:defRPr>
            </a:lvl6pPr>
            <a:lvl7pPr>
              <a:defRPr sz="2133">
                <a:solidFill>
                  <a:schemeClr val="tx2"/>
                </a:solidFill>
              </a:defRPr>
            </a:lvl7pPr>
            <a:lvl8pPr>
              <a:defRPr sz="2133">
                <a:solidFill>
                  <a:schemeClr val="tx2"/>
                </a:solidFill>
              </a:defRPr>
            </a:lvl8pPr>
            <a:lvl9pPr>
              <a:defRPr sz="2133">
                <a:solidFill>
                  <a:schemeClr val="tx2"/>
                </a:solidFill>
              </a:defRPr>
            </a:lvl9pPr>
          </a:lstStyle>
          <a:p>
            <a:pPr lvl="0"/>
            <a:r>
              <a:rPr lang="fi-FI" dirty="0"/>
              <a:t>Lisää teksti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16A4F-AB59-4440-8C46-961C66968A20}" type="datetime1">
              <a:rPr lang="fi-FI" smtClean="0"/>
              <a:t>25.10.2023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1F96-1071-5941-98EE-F92D50B46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44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BB7DECD-D855-9D43-B114-0F1756DB74EE}"/>
              </a:ext>
            </a:extLst>
          </p:cNvPr>
          <p:cNvSpPr/>
          <p:nvPr userDrawn="1"/>
        </p:nvSpPr>
        <p:spPr>
          <a:xfrm>
            <a:off x="263769" y="365125"/>
            <a:ext cx="8440616" cy="6365459"/>
          </a:xfrm>
          <a:prstGeom prst="rect">
            <a:avLst/>
          </a:prstGeom>
          <a:solidFill>
            <a:srgbClr val="1142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6721D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314809-9A35-E04D-8F48-913A3B090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5524" y="5828057"/>
            <a:ext cx="664818" cy="66481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DCF9B9F-24BD-A842-8F90-7474B5F0F309}"/>
              </a:ext>
            </a:extLst>
          </p:cNvPr>
          <p:cNvSpPr txBox="1">
            <a:spLocks/>
          </p:cNvSpPr>
          <p:nvPr userDrawn="1"/>
        </p:nvSpPr>
        <p:spPr>
          <a:xfrm>
            <a:off x="3673230" y="5828057"/>
            <a:ext cx="3594105" cy="8137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 dirty="0">
                <a:solidFill>
                  <a:srgbClr val="C1C1C1"/>
                </a:solidFill>
                <a:ea typeface="Calibri" charset="0"/>
                <a:cs typeface="Calibri" charset="0"/>
              </a:rPr>
              <a:t>A project funded by the European Union’s Horizon 2020 research and innovation programme under the Grant Agreement No 786773.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C381AA64-8F8B-D748-97DB-D8C65AA7A57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722438"/>
            <a:ext cx="7282142" cy="1435100"/>
          </a:xfrm>
        </p:spPr>
        <p:txBody>
          <a:bodyPr>
            <a:normAutofit/>
          </a:bodyPr>
          <a:lstStyle>
            <a:lvl1pPr marL="0" indent="0">
              <a:buNone/>
              <a:defRPr sz="440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23">
            <a:extLst>
              <a:ext uri="{FF2B5EF4-FFF2-40B4-BE49-F238E27FC236}">
                <a16:creationId xmlns:a16="http://schemas.microsoft.com/office/drawing/2014/main" id="{B8AF5816-F27F-8542-A7EF-575E0B35D9B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38199" y="3332901"/>
            <a:ext cx="7282142" cy="14351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Presenter, Organisation, Place and Date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DC7928-8D61-6E4C-A48D-7D7D01B34239}"/>
              </a:ext>
            </a:extLst>
          </p:cNvPr>
          <p:cNvPicPr/>
          <p:nvPr userDrawn="1"/>
        </p:nvPicPr>
        <p:blipFill rotWithShape="1">
          <a:blip r:embed="rId3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199" y="5611795"/>
            <a:ext cx="2250988" cy="881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A large boat in a body of water&#10;&#10;Description automatically generated">
            <a:extLst>
              <a:ext uri="{FF2B5EF4-FFF2-40B4-BE49-F238E27FC236}">
                <a16:creationId xmlns:a16="http://schemas.microsoft.com/office/drawing/2014/main" id="{FF8A6B3A-DC0F-404E-BB57-B49AEE81C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7477" y="365125"/>
            <a:ext cx="3077309" cy="2905613"/>
          </a:xfrm>
          <a:prstGeom prst="rect">
            <a:avLst/>
          </a:prstGeom>
        </p:spPr>
      </p:pic>
      <p:pic>
        <p:nvPicPr>
          <p:cNvPr id="6" name="Picture 5" descr="A picture containing table, sitting, computer, remote&#10;&#10;Description automatically generated">
            <a:extLst>
              <a:ext uri="{FF2B5EF4-FFF2-40B4-BE49-F238E27FC236}">
                <a16:creationId xmlns:a16="http://schemas.microsoft.com/office/drawing/2014/main" id="{4E16E724-FBD3-684A-BFF2-7496C0371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7476" y="3332901"/>
            <a:ext cx="3077309" cy="339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329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dia sisäiseen käyttö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3D1371BF-4C54-4422-A5ED-AE87B6CAB46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3D63343-2E86-43B7-B9B3-51C8A180978B}" type="datetime1">
              <a:rPr lang="fi-FI" smtClean="0"/>
              <a:t>25.10.2023</a:t>
            </a:fld>
            <a:endParaRPr lang="fi-FI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EADFA549-67F0-4726-AA73-9FC3E4B4BB0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939EAE5-FD17-466F-BCF2-A7849BA837A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E5E2A5-BD2B-40EF-9250-D7A9537C092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BD0EEFA-D2B0-485A-8E3E-EAE5CE8439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6947" y="1115122"/>
            <a:ext cx="10515594" cy="480617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–"/>
              <a:defRPr sz="2000"/>
            </a:lvl1pPr>
          </a:lstStyle>
          <a:p>
            <a:pPr lvl="0"/>
            <a:endParaRPr lang="fi-FI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6CDA58B-9233-4F4B-A9E6-8A04C402D6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6947" y="167269"/>
            <a:ext cx="10515600" cy="85596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tulee</a:t>
            </a:r>
            <a:r>
              <a:rPr lang="en-US" dirty="0"/>
              <a:t> </a:t>
            </a:r>
            <a:r>
              <a:rPr lang="en-US" dirty="0" err="1"/>
              <a:t>dian</a:t>
            </a:r>
            <a:r>
              <a:rPr lang="en-US" dirty="0"/>
              <a:t> </a:t>
            </a:r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yhdelle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155448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mma lopetus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4759DF27-29D9-4996-A2E8-BA9DD7EEFB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6592" y="5120170"/>
            <a:ext cx="5778816" cy="740524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Puhelinnumero</a:t>
            </a:r>
            <a:br>
              <a:rPr lang="fi-FI" dirty="0"/>
            </a:br>
            <a:r>
              <a:rPr lang="fi-FI" dirty="0"/>
              <a:t>Sähköposti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3D405914-93B9-487A-96F5-4627E4AD5A65}"/>
              </a:ext>
            </a:extLst>
          </p:cNvPr>
          <p:cNvSpPr txBox="1"/>
          <p:nvPr userDrawn="1"/>
        </p:nvSpPr>
        <p:spPr>
          <a:xfrm>
            <a:off x="5105400" y="6034330"/>
            <a:ext cx="19812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tulli.fi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1329393-E9F5-0646-8F87-2302BCC488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172437"/>
            <a:ext cx="10515600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i-FI" dirty="0"/>
              <a:t>Kiitosdia</a:t>
            </a:r>
          </a:p>
        </p:txBody>
      </p:sp>
    </p:spTree>
    <p:extLst>
      <p:ext uri="{BB962C8B-B14F-4D97-AF65-F5344CB8AC3E}">
        <p14:creationId xmlns:p14="http://schemas.microsoft.com/office/powerpoint/2010/main" val="39563533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aalea lopetus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7D51A10-A594-41DC-8FEC-ACE7ACA5AA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6592" y="5120170"/>
            <a:ext cx="5778816" cy="740524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Puhelinnumero</a:t>
            </a:r>
            <a:br>
              <a:rPr lang="fi-FI" dirty="0"/>
            </a:br>
            <a:r>
              <a:rPr lang="fi-FI" dirty="0"/>
              <a:t>Sähköposti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0AA3D4-08A6-45E4-B3C4-AB1E6B16ED7A}"/>
              </a:ext>
            </a:extLst>
          </p:cNvPr>
          <p:cNvSpPr txBox="1"/>
          <p:nvPr userDrawn="1"/>
        </p:nvSpPr>
        <p:spPr>
          <a:xfrm>
            <a:off x="5105400" y="6034330"/>
            <a:ext cx="19812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b="1" dirty="0">
                <a:solidFill>
                  <a:schemeClr val="tx1"/>
                </a:solidFill>
              </a:rPr>
              <a:t>tulli.fi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BD27677-1E17-DC4A-8917-6B8182D1F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208377"/>
            <a:ext cx="10515600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i-FI" dirty="0"/>
              <a:t>Kiitosdia</a:t>
            </a:r>
          </a:p>
        </p:txBody>
      </p:sp>
    </p:spTree>
    <p:extLst>
      <p:ext uri="{BB962C8B-B14F-4D97-AF65-F5344CB8AC3E}">
        <p14:creationId xmlns:p14="http://schemas.microsoft.com/office/powerpoint/2010/main" val="33575610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EB2207B2-FC52-7D4E-B83C-A1B6172648EE}"/>
              </a:ext>
            </a:extLst>
          </p:cNvPr>
          <p:cNvSpPr/>
          <p:nvPr userDrawn="1"/>
        </p:nvSpPr>
        <p:spPr>
          <a:xfrm>
            <a:off x="751114" y="6248132"/>
            <a:ext cx="10319657" cy="544554"/>
          </a:xfrm>
          <a:custGeom>
            <a:avLst/>
            <a:gdLst>
              <a:gd name="connsiteX0" fmla="*/ 0 w 10319657"/>
              <a:gd name="connsiteY0" fmla="*/ 228868 h 544554"/>
              <a:gd name="connsiteX1" fmla="*/ 1719943 w 10319657"/>
              <a:gd name="connsiteY1" fmla="*/ 468354 h 544554"/>
              <a:gd name="connsiteX2" fmla="*/ 6509657 w 10319657"/>
              <a:gd name="connsiteY2" fmla="*/ 268 h 544554"/>
              <a:gd name="connsiteX3" fmla="*/ 10319657 w 10319657"/>
              <a:gd name="connsiteY3" fmla="*/ 544554 h 544554"/>
              <a:gd name="connsiteX4" fmla="*/ 10319657 w 10319657"/>
              <a:gd name="connsiteY4" fmla="*/ 544554 h 5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9657" h="544554">
                <a:moveTo>
                  <a:pt x="0" y="228868"/>
                </a:moveTo>
                <a:cubicBezTo>
                  <a:pt x="317500" y="367661"/>
                  <a:pt x="635000" y="506454"/>
                  <a:pt x="1719943" y="468354"/>
                </a:cubicBezTo>
                <a:cubicBezTo>
                  <a:pt x="2804886" y="430254"/>
                  <a:pt x="5076371" y="-12432"/>
                  <a:pt x="6509657" y="268"/>
                </a:cubicBezTo>
                <a:cubicBezTo>
                  <a:pt x="7942943" y="12968"/>
                  <a:pt x="10319657" y="544554"/>
                  <a:pt x="10319657" y="544554"/>
                </a:cubicBezTo>
                <a:lnTo>
                  <a:pt x="10319657" y="544554"/>
                </a:lnTo>
              </a:path>
            </a:pathLst>
          </a:custGeom>
          <a:noFill/>
          <a:ln w="28575">
            <a:solidFill>
              <a:srgbClr val="C1C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C127CD-8E9C-ED44-8E05-5676E0A2C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142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4D062-4956-644D-B988-0B7CF7886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6A05BB1-6CD3-4B46-BC65-FAEB36AF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8983" y="63363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C1C1C1"/>
                </a:solidFill>
              </a:defRPr>
            </a:lvl1pPr>
          </a:lstStyle>
          <a:p>
            <a:fld id="{F65CFEF7-862C-E444-B91B-EAC90BFEE5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965861C-A33B-E049-B36D-BC16FB747D44}"/>
              </a:ext>
            </a:extLst>
          </p:cNvPr>
          <p:cNvCxnSpPr>
            <a:cxnSpLocks/>
          </p:cNvCxnSpPr>
          <p:nvPr userDrawn="1"/>
        </p:nvCxnSpPr>
        <p:spPr>
          <a:xfrm>
            <a:off x="642256" y="1556335"/>
            <a:ext cx="11288486" cy="0"/>
          </a:xfrm>
          <a:prstGeom prst="line">
            <a:avLst/>
          </a:prstGeom>
          <a:ln w="19050">
            <a:solidFill>
              <a:srgbClr val="11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564BA7-9EF7-024C-AA5F-7BDF6E18A81C}"/>
              </a:ext>
            </a:extLst>
          </p:cNvPr>
          <p:cNvCxnSpPr>
            <a:cxnSpLocks/>
          </p:cNvCxnSpPr>
          <p:nvPr userDrawn="1"/>
        </p:nvCxnSpPr>
        <p:spPr>
          <a:xfrm>
            <a:off x="11619906" y="344325"/>
            <a:ext cx="10886" cy="1447801"/>
          </a:xfrm>
          <a:prstGeom prst="line">
            <a:avLst/>
          </a:prstGeom>
          <a:ln w="19050">
            <a:solidFill>
              <a:srgbClr val="11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B3599BD-E0E1-9B42-9836-2EAF4E3E42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grayscl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974" y="5273736"/>
            <a:ext cx="1709057" cy="12530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DC7928-8D61-6E4C-A48D-7D7D01B34239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978869" y="6306015"/>
            <a:ext cx="1126036" cy="4407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014556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3B3C7E-BC2D-4436-8B03-AC421FA66787}"/>
              </a:ext>
            </a:extLst>
          </p:cNvPr>
          <p:cNvSpPr/>
          <p:nvPr/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6887E-4265-46F7-9DE0-605FFFC907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5130" y="1066800"/>
            <a:ext cx="8112369" cy="2073119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 cap="all" spc="39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B1A74-54F5-45CA-8922-87FFD5751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5804" y="4876802"/>
            <a:ext cx="7821637" cy="102869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BE6EF-9D0F-4ABF-B92C-E967FE3F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AB150-954C-4F02-89AC-DA7163D7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9965" y="6245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16270-CBD7-4ACC-BFC5-9CADE722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B5D0C1-066E-4C02-A6B8-59FAE4A19724}"/>
              </a:ext>
            </a:extLst>
          </p:cNvPr>
          <p:cNvGrpSpPr/>
          <p:nvPr/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01037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2DC87-4B97-4A7C-BC4C-6E772456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9FD9-57FD-4ABA-9FCD-79540525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BD40E-B0AA-47B8-900F-488A8AEC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E623C-1E35-4485-A5B4-A71969BE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6BB9-EF4F-465E-985B-34521F68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792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F5577-D71B-4279-B07A-62F703E5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367D-C35C-4023-BEBE-F834D033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FCF8A-B8C6-496A-98A5-BBB52DB7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CDE45C10-227D-42DF-A888-EEFD3784F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3900" y="750338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214944-8898-48BC-AE6F-065DA7BBB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80478" y="4714704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4B3AAB-30C4-441D-B481-D253F8325953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DCB6176-5585-40BC-BC9C-CA625F989F1B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C4F1D9-97D8-43DD-A319-C56367F97FCE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5E64ED-B373-4866-B5A2-E805D316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91" y="1274475"/>
            <a:ext cx="3761832" cy="2823913"/>
          </a:xfrm>
        </p:spPr>
        <p:txBody>
          <a:bodyPr anchor="b">
            <a:normAutofit/>
          </a:bodyPr>
          <a:lstStyle>
            <a:lvl1pPr algn="ctr">
              <a:defRPr sz="3200" cap="all" spc="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D6168-DDAE-41B2-A0D5-42185A2D0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6756" y="2730304"/>
            <a:ext cx="4383030" cy="13973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17694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25EB-71EE-41B3-89D2-47A0C7C3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62F7D-C4AD-4BD4-AAC8-F0223EE4A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7305" y="2155369"/>
            <a:ext cx="4953000" cy="39983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FB088-28C6-4667-8DF2-0DE32AE3E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5369"/>
            <a:ext cx="4953000" cy="3998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6095F-AE34-4E94-B722-E3A1205A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6A8E6-BD94-48EA-8F35-DA0DF910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78AEF-56B8-49F5-81E8-663B1FFA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9948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873F-001F-4254-97F3-05329E6A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55171"/>
            <a:ext cx="10134600" cy="113551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7B575-060F-4296-A28A-93DA109F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7306" y="1801620"/>
            <a:ext cx="4849036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81A51-F4D1-4A02-9918-C416F820B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7306" y="2619103"/>
            <a:ext cx="4849036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916D0-3DFE-455D-9888-3FDEFD3D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108" y="1801620"/>
            <a:ext cx="4904585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93D763-0643-4A48-8007-93391C59F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108" y="2619103"/>
            <a:ext cx="4904585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A2D07B-3A5D-41C2-83B8-BD1AD652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2C1367-FE5A-4CDD-B85B-724FFFE5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2F244-23EB-4E1A-B74F-77F23F87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010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6C0A-BEF4-4DE4-A9D2-C60298FC7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7C0AC-3C98-4D68-AE72-CFFA1638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7722A-E2E4-45D2-8A20-4853ED68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B9201-B20B-4412-B745-F2F6A914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59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63F2ACEE-1984-EB4D-B1CA-35FB55CAF6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630652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314809-9A35-E04D-8F48-913A3B090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5524" y="5828057"/>
            <a:ext cx="664818" cy="66481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DCF9B9F-24BD-A842-8F90-7474B5F0F309}"/>
              </a:ext>
            </a:extLst>
          </p:cNvPr>
          <p:cNvSpPr txBox="1">
            <a:spLocks/>
          </p:cNvSpPr>
          <p:nvPr userDrawn="1"/>
        </p:nvSpPr>
        <p:spPr>
          <a:xfrm>
            <a:off x="3673230" y="5828057"/>
            <a:ext cx="3594105" cy="8137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 dirty="0">
                <a:solidFill>
                  <a:schemeClr val="tx2"/>
                </a:solidFill>
                <a:ea typeface="Calibri" charset="0"/>
                <a:cs typeface="Calibri" charset="0"/>
              </a:rPr>
              <a:t>A project funded by the European Union’s Horizon 2020 research and innovation programme under the Grant Agreement No 786773.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C381AA64-8F8B-D748-97DB-D8C65AA7A57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387256"/>
            <a:ext cx="7282142" cy="1435100"/>
          </a:xfrm>
        </p:spPr>
        <p:txBody>
          <a:bodyPr>
            <a:normAutofit/>
          </a:bodyPr>
          <a:lstStyle>
            <a:lvl1pPr marL="0" indent="0">
              <a:buNone/>
              <a:defRPr sz="4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23">
            <a:extLst>
              <a:ext uri="{FF2B5EF4-FFF2-40B4-BE49-F238E27FC236}">
                <a16:creationId xmlns:a16="http://schemas.microsoft.com/office/drawing/2014/main" id="{B8AF5816-F27F-8542-A7EF-575E0B35D9B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38199" y="3997719"/>
            <a:ext cx="7282142" cy="14351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Presenter, Organisation, Place and Date</a:t>
            </a:r>
          </a:p>
        </p:txBody>
      </p:sp>
      <p:pic>
        <p:nvPicPr>
          <p:cNvPr id="18" name="Picture 17" descr="A picture containing flower&#10;&#10;Description automatically generated">
            <a:extLst>
              <a:ext uri="{FF2B5EF4-FFF2-40B4-BE49-F238E27FC236}">
                <a16:creationId xmlns:a16="http://schemas.microsoft.com/office/drawing/2014/main" id="{AA18EB23-3CA7-8141-B131-707DEA5161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199" y="5592471"/>
            <a:ext cx="2470005" cy="1105876"/>
          </a:xfrm>
          <a:prstGeom prst="rect">
            <a:avLst/>
          </a:prstGeom>
        </p:spPr>
      </p:pic>
      <p:pic>
        <p:nvPicPr>
          <p:cNvPr id="21" name="Picture 20" descr="A picture containing water, sitting, glass, table&#10;&#10;Description automatically generated">
            <a:extLst>
              <a:ext uri="{FF2B5EF4-FFF2-40B4-BE49-F238E27FC236}">
                <a16:creationId xmlns:a16="http://schemas.microsoft.com/office/drawing/2014/main" id="{B811829B-3063-5548-9B0A-E025924555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0651" y="3104806"/>
            <a:ext cx="3561348" cy="3753194"/>
          </a:xfrm>
          <a:prstGeom prst="rect">
            <a:avLst/>
          </a:prstGeom>
        </p:spPr>
      </p:pic>
      <p:pic>
        <p:nvPicPr>
          <p:cNvPr id="27" name="Picture 26" descr="A picture containing outdoor, building, road, street&#10;&#10;Description automatically generated">
            <a:extLst>
              <a:ext uri="{FF2B5EF4-FFF2-40B4-BE49-F238E27FC236}">
                <a16:creationId xmlns:a16="http://schemas.microsoft.com/office/drawing/2014/main" id="{169BC983-EE18-384E-A774-53E578D6BE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0651" y="0"/>
            <a:ext cx="3561348" cy="339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082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C4889A-9ABE-4409-BAD8-F84C36C1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A5A70-FE21-4CB6-A67B-1DC798E9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4AD11-7FD2-432C-A6AB-395BE927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733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97CF-9CDD-4E78-8F35-A2FFE786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94BFE-7A85-4123-B0F7-4DB1C141C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6800"/>
            <a:ext cx="6172200" cy="48386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EFD6D-1929-4A73-A860-22A36FF5C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399A5-94A1-4452-AFF0-918BDA8B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589D8-DD83-406C-A77A-176D23993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46024-82ED-40EF-8846-F6CC44BC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897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12FA-83A4-42AF-98D7-312C4C5A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F1DC8-2932-4C6E-BFBB-8BA1C95984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5942012" cy="4838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E0000-EF01-46A5-8A71-25FB7EA3F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AD40B-9246-4532-9F73-5BA9061C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6B9A0-5B1C-4F7B-828A-EF74E514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E99FB-C932-4165-A612-8B302D8F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55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B1126-542A-43AD-8078-EE356516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5F98B-5F32-4561-BFBC-9F6E5DA0A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700" y="2161903"/>
            <a:ext cx="10134600" cy="3743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3D0DD-B04E-4E48-8EE1-51E46131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1352D-F9C0-4442-9601-A09A7655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C0801-9C45-40AE-AB33-5742CDA4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834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946561-59BF-4566-AD2C-9B05C4771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6250" y="723899"/>
            <a:ext cx="2271849" cy="5410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F7870-6CBD-47E2-854C-68141BAA1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3900" y="723899"/>
            <a:ext cx="8302534" cy="5410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2FAF3-C106-49CB-A845-1FC7F731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D5CCC-00E8-48FA-91A6-921E7B64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E1751-E7AA-406D-A977-1ACEF1FB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51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EB2207B2-FC52-7D4E-B83C-A1B6172648EE}"/>
              </a:ext>
            </a:extLst>
          </p:cNvPr>
          <p:cNvSpPr/>
          <p:nvPr userDrawn="1"/>
        </p:nvSpPr>
        <p:spPr>
          <a:xfrm>
            <a:off x="751114" y="6248132"/>
            <a:ext cx="10319657" cy="544554"/>
          </a:xfrm>
          <a:custGeom>
            <a:avLst/>
            <a:gdLst>
              <a:gd name="connsiteX0" fmla="*/ 0 w 10319657"/>
              <a:gd name="connsiteY0" fmla="*/ 228868 h 544554"/>
              <a:gd name="connsiteX1" fmla="*/ 1719943 w 10319657"/>
              <a:gd name="connsiteY1" fmla="*/ 468354 h 544554"/>
              <a:gd name="connsiteX2" fmla="*/ 6509657 w 10319657"/>
              <a:gd name="connsiteY2" fmla="*/ 268 h 544554"/>
              <a:gd name="connsiteX3" fmla="*/ 10319657 w 10319657"/>
              <a:gd name="connsiteY3" fmla="*/ 544554 h 544554"/>
              <a:gd name="connsiteX4" fmla="*/ 10319657 w 10319657"/>
              <a:gd name="connsiteY4" fmla="*/ 544554 h 5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9657" h="544554">
                <a:moveTo>
                  <a:pt x="0" y="228868"/>
                </a:moveTo>
                <a:cubicBezTo>
                  <a:pt x="317500" y="367661"/>
                  <a:pt x="635000" y="506454"/>
                  <a:pt x="1719943" y="468354"/>
                </a:cubicBezTo>
                <a:cubicBezTo>
                  <a:pt x="2804886" y="430254"/>
                  <a:pt x="5076371" y="-12432"/>
                  <a:pt x="6509657" y="268"/>
                </a:cubicBezTo>
                <a:cubicBezTo>
                  <a:pt x="7942943" y="12968"/>
                  <a:pt x="10319657" y="544554"/>
                  <a:pt x="10319657" y="544554"/>
                </a:cubicBezTo>
                <a:lnTo>
                  <a:pt x="10319657" y="544554"/>
                </a:lnTo>
              </a:path>
            </a:pathLst>
          </a:custGeom>
          <a:noFill/>
          <a:ln w="28575">
            <a:solidFill>
              <a:srgbClr val="C1C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C127CD-8E9C-ED44-8E05-5676E0A2C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142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4D062-4956-644D-B988-0B7CF7886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6A05BB1-6CD3-4B46-BC65-FAEB36AF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8983" y="63363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C1C1C1"/>
                </a:solidFill>
              </a:defRPr>
            </a:lvl1pPr>
          </a:lstStyle>
          <a:p>
            <a:fld id="{F65CFEF7-862C-E444-B91B-EAC90BFEE5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965861C-A33B-E049-B36D-BC16FB747D44}"/>
              </a:ext>
            </a:extLst>
          </p:cNvPr>
          <p:cNvCxnSpPr>
            <a:cxnSpLocks/>
          </p:cNvCxnSpPr>
          <p:nvPr userDrawn="1"/>
        </p:nvCxnSpPr>
        <p:spPr>
          <a:xfrm>
            <a:off x="642256" y="1556335"/>
            <a:ext cx="11288486" cy="0"/>
          </a:xfrm>
          <a:prstGeom prst="line">
            <a:avLst/>
          </a:prstGeom>
          <a:ln w="19050">
            <a:solidFill>
              <a:srgbClr val="11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564BA7-9EF7-024C-AA5F-7BDF6E18A81C}"/>
              </a:ext>
            </a:extLst>
          </p:cNvPr>
          <p:cNvCxnSpPr>
            <a:cxnSpLocks/>
          </p:cNvCxnSpPr>
          <p:nvPr userDrawn="1"/>
        </p:nvCxnSpPr>
        <p:spPr>
          <a:xfrm>
            <a:off x="11619906" y="344325"/>
            <a:ext cx="10886" cy="1447801"/>
          </a:xfrm>
          <a:prstGeom prst="line">
            <a:avLst/>
          </a:prstGeom>
          <a:ln w="19050">
            <a:solidFill>
              <a:srgbClr val="11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B3599BD-E0E1-9B42-9836-2EAF4E3E42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grayscl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974" y="5273736"/>
            <a:ext cx="1709057" cy="12530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DC7928-8D61-6E4C-A48D-7D7D01B34239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978869" y="6306015"/>
            <a:ext cx="1126036" cy="4407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296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127CD-8E9C-ED44-8E05-5676E0A2C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142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4D062-4956-644D-B988-0B7CF7886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6A05BB1-6CD3-4B46-BC65-FAEB36AF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8983" y="63363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C1C1C1"/>
                </a:solidFill>
              </a:defRPr>
            </a:lvl1pPr>
          </a:lstStyle>
          <a:p>
            <a:fld id="{F65CFEF7-862C-E444-B91B-EAC90BFEE5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965861C-A33B-E049-B36D-BC16FB747D44}"/>
              </a:ext>
            </a:extLst>
          </p:cNvPr>
          <p:cNvCxnSpPr>
            <a:cxnSpLocks/>
          </p:cNvCxnSpPr>
          <p:nvPr userDrawn="1"/>
        </p:nvCxnSpPr>
        <p:spPr>
          <a:xfrm>
            <a:off x="642256" y="1556335"/>
            <a:ext cx="11288486" cy="0"/>
          </a:xfrm>
          <a:prstGeom prst="line">
            <a:avLst/>
          </a:prstGeom>
          <a:ln w="19050">
            <a:solidFill>
              <a:srgbClr val="11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564BA7-9EF7-024C-AA5F-7BDF6E18A81C}"/>
              </a:ext>
            </a:extLst>
          </p:cNvPr>
          <p:cNvCxnSpPr>
            <a:cxnSpLocks/>
          </p:cNvCxnSpPr>
          <p:nvPr userDrawn="1"/>
        </p:nvCxnSpPr>
        <p:spPr>
          <a:xfrm>
            <a:off x="11619906" y="344325"/>
            <a:ext cx="10886" cy="1447801"/>
          </a:xfrm>
          <a:prstGeom prst="line">
            <a:avLst/>
          </a:prstGeom>
          <a:ln w="19050">
            <a:solidFill>
              <a:srgbClr val="11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C8DC7928-8D61-6E4C-A48D-7D7D01B34239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978869" y="6215204"/>
            <a:ext cx="1126036" cy="4407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44F5DEB-3BB0-2244-B0F3-38406F5062C2}"/>
              </a:ext>
            </a:extLst>
          </p:cNvPr>
          <p:cNvCxnSpPr>
            <a:cxnSpLocks/>
          </p:cNvCxnSpPr>
          <p:nvPr userDrawn="1"/>
        </p:nvCxnSpPr>
        <p:spPr>
          <a:xfrm>
            <a:off x="793750" y="6694198"/>
            <a:ext cx="1131115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01572E-EE06-724D-B32F-75A5AA10C2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1450" y="5035210"/>
            <a:ext cx="1898897" cy="167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34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E2664-F868-2548-A9AD-2A1BF2667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90B095-9C58-0742-8F65-18811EA35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C8BD88-15BF-BD4E-AE7A-5E90A588C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8983" y="63363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C1C1C1"/>
                </a:solidFill>
              </a:defRPr>
            </a:lvl1pPr>
          </a:lstStyle>
          <a:p>
            <a:fld id="{F65CFEF7-862C-E444-B91B-EAC90BFEE5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67525BA-355A-1141-8E3B-4EF64D3E2407}"/>
              </a:ext>
            </a:extLst>
          </p:cNvPr>
          <p:cNvSpPr/>
          <p:nvPr userDrawn="1"/>
        </p:nvSpPr>
        <p:spPr>
          <a:xfrm>
            <a:off x="751114" y="6248132"/>
            <a:ext cx="10319657" cy="544554"/>
          </a:xfrm>
          <a:custGeom>
            <a:avLst/>
            <a:gdLst>
              <a:gd name="connsiteX0" fmla="*/ 0 w 10319657"/>
              <a:gd name="connsiteY0" fmla="*/ 228868 h 544554"/>
              <a:gd name="connsiteX1" fmla="*/ 1719943 w 10319657"/>
              <a:gd name="connsiteY1" fmla="*/ 468354 h 544554"/>
              <a:gd name="connsiteX2" fmla="*/ 6509657 w 10319657"/>
              <a:gd name="connsiteY2" fmla="*/ 268 h 544554"/>
              <a:gd name="connsiteX3" fmla="*/ 10319657 w 10319657"/>
              <a:gd name="connsiteY3" fmla="*/ 544554 h 544554"/>
              <a:gd name="connsiteX4" fmla="*/ 10319657 w 10319657"/>
              <a:gd name="connsiteY4" fmla="*/ 544554 h 5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9657" h="544554">
                <a:moveTo>
                  <a:pt x="0" y="228868"/>
                </a:moveTo>
                <a:cubicBezTo>
                  <a:pt x="317500" y="367661"/>
                  <a:pt x="635000" y="506454"/>
                  <a:pt x="1719943" y="468354"/>
                </a:cubicBezTo>
                <a:cubicBezTo>
                  <a:pt x="2804886" y="430254"/>
                  <a:pt x="5076371" y="-12432"/>
                  <a:pt x="6509657" y="268"/>
                </a:cubicBezTo>
                <a:cubicBezTo>
                  <a:pt x="7942943" y="12968"/>
                  <a:pt x="10319657" y="544554"/>
                  <a:pt x="10319657" y="544554"/>
                </a:cubicBezTo>
                <a:lnTo>
                  <a:pt x="10319657" y="544554"/>
                </a:lnTo>
              </a:path>
            </a:pathLst>
          </a:custGeom>
          <a:noFill/>
          <a:ln w="28575">
            <a:solidFill>
              <a:srgbClr val="C1C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4DE1E33-621D-C144-A985-039401292D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grayscl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974" y="5273736"/>
            <a:ext cx="1709057" cy="12530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AF79BE-2452-9F42-B2ED-ECB55D50B87B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978869" y="6306015"/>
            <a:ext cx="1126036" cy="4407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2457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D4F49-2514-8D40-913B-DC7123BB9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BABAF-2975-BB45-9232-886A0ABEE7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6EE8A-6941-974F-A0A7-F1F9599C5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E03002C-73C1-6546-B615-454AC62AE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8983" y="63363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C1C1C1"/>
                </a:solidFill>
              </a:defRPr>
            </a:lvl1pPr>
          </a:lstStyle>
          <a:p>
            <a:fld id="{F65CFEF7-862C-E444-B91B-EAC90BFEE5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60EEF7-82EE-9843-A72B-5B3F1D4F1028}"/>
              </a:ext>
            </a:extLst>
          </p:cNvPr>
          <p:cNvCxnSpPr>
            <a:cxnSpLocks/>
          </p:cNvCxnSpPr>
          <p:nvPr userDrawn="1"/>
        </p:nvCxnSpPr>
        <p:spPr>
          <a:xfrm>
            <a:off x="642256" y="1556335"/>
            <a:ext cx="1128848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536E305-3E84-8B40-89DB-DA26F1305736}"/>
              </a:ext>
            </a:extLst>
          </p:cNvPr>
          <p:cNvCxnSpPr>
            <a:cxnSpLocks/>
          </p:cNvCxnSpPr>
          <p:nvPr userDrawn="1"/>
        </p:nvCxnSpPr>
        <p:spPr>
          <a:xfrm>
            <a:off x="11619906" y="344325"/>
            <a:ext cx="10886" cy="144780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>
            <a:extLst>
              <a:ext uri="{FF2B5EF4-FFF2-40B4-BE49-F238E27FC236}">
                <a16:creationId xmlns:a16="http://schemas.microsoft.com/office/drawing/2014/main" id="{12DE0A98-4E2F-5143-A914-2B7024FCED07}"/>
              </a:ext>
            </a:extLst>
          </p:cNvPr>
          <p:cNvSpPr/>
          <p:nvPr userDrawn="1"/>
        </p:nvSpPr>
        <p:spPr>
          <a:xfrm>
            <a:off x="751114" y="6248132"/>
            <a:ext cx="10319657" cy="544554"/>
          </a:xfrm>
          <a:custGeom>
            <a:avLst/>
            <a:gdLst>
              <a:gd name="connsiteX0" fmla="*/ 0 w 10319657"/>
              <a:gd name="connsiteY0" fmla="*/ 228868 h 544554"/>
              <a:gd name="connsiteX1" fmla="*/ 1719943 w 10319657"/>
              <a:gd name="connsiteY1" fmla="*/ 468354 h 544554"/>
              <a:gd name="connsiteX2" fmla="*/ 6509657 w 10319657"/>
              <a:gd name="connsiteY2" fmla="*/ 268 h 544554"/>
              <a:gd name="connsiteX3" fmla="*/ 10319657 w 10319657"/>
              <a:gd name="connsiteY3" fmla="*/ 544554 h 544554"/>
              <a:gd name="connsiteX4" fmla="*/ 10319657 w 10319657"/>
              <a:gd name="connsiteY4" fmla="*/ 544554 h 5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9657" h="544554">
                <a:moveTo>
                  <a:pt x="0" y="228868"/>
                </a:moveTo>
                <a:cubicBezTo>
                  <a:pt x="317500" y="367661"/>
                  <a:pt x="635000" y="506454"/>
                  <a:pt x="1719943" y="468354"/>
                </a:cubicBezTo>
                <a:cubicBezTo>
                  <a:pt x="2804886" y="430254"/>
                  <a:pt x="5076371" y="-12432"/>
                  <a:pt x="6509657" y="268"/>
                </a:cubicBezTo>
                <a:cubicBezTo>
                  <a:pt x="7942943" y="12968"/>
                  <a:pt x="10319657" y="544554"/>
                  <a:pt x="10319657" y="544554"/>
                </a:cubicBezTo>
                <a:lnTo>
                  <a:pt x="10319657" y="544554"/>
                </a:lnTo>
              </a:path>
            </a:pathLst>
          </a:custGeom>
          <a:noFill/>
          <a:ln w="28575">
            <a:solidFill>
              <a:srgbClr val="C1C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F7430D1-70B9-C54A-BEE1-84175A9A9E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grayscl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974" y="5273736"/>
            <a:ext cx="1709057" cy="12530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4B2EDF9-013F-A94C-9F7B-D1731E8D72FD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978869" y="6306015"/>
            <a:ext cx="1126036" cy="4407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28983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E53F3-2F24-FE4F-B1A4-B33B4A161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63469-8D1B-F442-BB1F-91F85950E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6126ED-F295-4440-B9EA-F2C5438FA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89EA4D-E094-CD4E-9F7B-D9E52C7E45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323A22-4850-2F4F-9E8D-3AD386531C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EF45B1C-83A0-DB4B-A8CA-35DC076C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8983" y="63363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C1C1C1"/>
                </a:solidFill>
              </a:defRPr>
            </a:lvl1pPr>
          </a:lstStyle>
          <a:p>
            <a:fld id="{F65CFEF7-862C-E444-B91B-EAC90BFEE5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9DF89B1-63C2-8B4A-A928-C9ED33B3FB79}"/>
              </a:ext>
            </a:extLst>
          </p:cNvPr>
          <p:cNvSpPr/>
          <p:nvPr userDrawn="1"/>
        </p:nvSpPr>
        <p:spPr>
          <a:xfrm>
            <a:off x="751114" y="6248132"/>
            <a:ext cx="10319657" cy="544554"/>
          </a:xfrm>
          <a:custGeom>
            <a:avLst/>
            <a:gdLst>
              <a:gd name="connsiteX0" fmla="*/ 0 w 10319657"/>
              <a:gd name="connsiteY0" fmla="*/ 228868 h 544554"/>
              <a:gd name="connsiteX1" fmla="*/ 1719943 w 10319657"/>
              <a:gd name="connsiteY1" fmla="*/ 468354 h 544554"/>
              <a:gd name="connsiteX2" fmla="*/ 6509657 w 10319657"/>
              <a:gd name="connsiteY2" fmla="*/ 268 h 544554"/>
              <a:gd name="connsiteX3" fmla="*/ 10319657 w 10319657"/>
              <a:gd name="connsiteY3" fmla="*/ 544554 h 544554"/>
              <a:gd name="connsiteX4" fmla="*/ 10319657 w 10319657"/>
              <a:gd name="connsiteY4" fmla="*/ 544554 h 5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9657" h="544554">
                <a:moveTo>
                  <a:pt x="0" y="228868"/>
                </a:moveTo>
                <a:cubicBezTo>
                  <a:pt x="317500" y="367661"/>
                  <a:pt x="635000" y="506454"/>
                  <a:pt x="1719943" y="468354"/>
                </a:cubicBezTo>
                <a:cubicBezTo>
                  <a:pt x="2804886" y="430254"/>
                  <a:pt x="5076371" y="-12432"/>
                  <a:pt x="6509657" y="268"/>
                </a:cubicBezTo>
                <a:cubicBezTo>
                  <a:pt x="7942943" y="12968"/>
                  <a:pt x="10319657" y="544554"/>
                  <a:pt x="10319657" y="544554"/>
                </a:cubicBezTo>
                <a:lnTo>
                  <a:pt x="10319657" y="544554"/>
                </a:lnTo>
              </a:path>
            </a:pathLst>
          </a:custGeom>
          <a:noFill/>
          <a:ln w="28575">
            <a:solidFill>
              <a:srgbClr val="C1C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C27C546-DE64-EC4E-8ADD-B4A5CCF256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grayscl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974" y="5273736"/>
            <a:ext cx="1709057" cy="12530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C17067-5D10-6345-B3C1-2D6E8132797E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978869" y="6306015"/>
            <a:ext cx="1126036" cy="4407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90779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26.jp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F0D976-39F0-7C4C-9F02-5DA530E59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E043C0-E70E-654E-9CA7-918C06C5D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0792C34-6C05-F443-AB89-890A0CB342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C1C1C1"/>
                </a:solidFill>
              </a:defRPr>
            </a:lvl1pPr>
          </a:lstStyle>
          <a:p>
            <a:fld id="{71FE38AB-FF45-944D-9D9C-B912A9383D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07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61" r:id="rId4"/>
    <p:sldLayoutId id="2147483650" r:id="rId5"/>
    <p:sldLayoutId id="2147483660" r:id="rId6"/>
    <p:sldLayoutId id="2147483651" r:id="rId7"/>
    <p:sldLayoutId id="2147483652" r:id="rId8"/>
    <p:sldLayoutId id="2147483653" r:id="rId9"/>
    <p:sldLayoutId id="2147483654" r:id="rId10"/>
    <p:sldLayoutId id="2147483656" r:id="rId11"/>
    <p:sldLayoutId id="2147483657" r:id="rId12"/>
    <p:sldLayoutId id="214748366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313B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75000"/>
            <a:lumOff val="25000"/>
          </a:schemeClr>
        </a:buClr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6FD57C-5CB4-47FC-A9EB-8A028218D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FB0FC-21A9-4471-BD31-8B16E9332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5F26A-029B-4E98-AEA2-E535AC73E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8607" y="6073437"/>
            <a:ext cx="9342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 b="0" i="0">
                <a:solidFill>
                  <a:schemeClr val="bg1"/>
                </a:solidFill>
                <a:latin typeface="PT Sans" panose="020B0503020203020204" pitchFamily="34" charset="77"/>
              </a:defRPr>
            </a:lvl1pPr>
          </a:lstStyle>
          <a:p>
            <a:fld id="{D798BCA5-1DDE-412D-8AE3-6946F800CA77}" type="datetime1">
              <a:rPr lang="fi-FI" smtClean="0"/>
              <a:pPr/>
              <a:t>25.10.2023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F1CF6-B544-41FE-9F7F-8D0314028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46712" y="7177152"/>
            <a:ext cx="1633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fi-FI" sz="11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DE758-0822-4EA4-8C27-B76ADF586E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54355" y="7178553"/>
            <a:ext cx="5262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21E5E2A5-BD2B-40EF-9250-D7A9537C0924}" type="slidenum">
              <a:rPr lang="fi-FI" smtClean="0"/>
              <a:pPr/>
              <a:t>‹#›</a:t>
            </a:fld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1582428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PT Sans" panose="020B0503020203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PT Sans" panose="020B0503020203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T Sans" panose="020B05030202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T Sans" panose="020B0503020203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PT Sans" panose="020B05030202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PT Sans" panose="020B05030202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BF5247-FF10-42C8-94DF-DCC3311B6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6FD57C-5CB4-47FC-A9EB-8A028218D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FB0FC-21A9-4471-BD31-8B16E9332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96AE717-E5DA-CE40-8170-43E196757E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8607" y="5874546"/>
            <a:ext cx="934299" cy="3208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 b="0" i="0">
                <a:solidFill>
                  <a:schemeClr val="tx1"/>
                </a:solidFill>
                <a:latin typeface="PT Sans" panose="020B0503020203020204" pitchFamily="34" charset="77"/>
              </a:defRPr>
            </a:lvl1pPr>
          </a:lstStyle>
          <a:p>
            <a:fld id="{D798BCA5-1DDE-412D-8AE3-6946F800CA77}" type="datetime1">
              <a:rPr lang="fi-FI" smtClean="0"/>
              <a:pPr/>
              <a:t>25.10.2023</a:t>
            </a:fld>
            <a:endParaRPr lang="fi-FI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DD39F72-ACE3-FF4B-A21F-E98962756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54355" y="7178553"/>
            <a:ext cx="5262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21E5E2A5-BD2B-40EF-9250-D7A9537C0924}" type="slidenum">
              <a:rPr lang="fi-FI" smtClean="0"/>
              <a:pPr/>
              <a:t>‹#›</a:t>
            </a:fld>
            <a:endParaRPr lang="fi-FI" sz="11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6920F8-6393-4D1F-85C1-76076825BC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8607" y="6151959"/>
            <a:ext cx="4114800" cy="32080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PT Sans" panose="020B0503020203020204" pitchFamily="34" charset="0"/>
                <a:ea typeface="PT Sans" panose="020B0503020203020204" pitchFamily="34" charset="0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55573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PT Sans" panose="020B0503020203020204" pitchFamily="34" charset="77"/>
          <a:ea typeface="+mj-ea"/>
          <a:cs typeface="+mj-cs"/>
        </a:defRPr>
      </a:lvl1pPr>
    </p:titleStyle>
    <p:bodyStyle>
      <a:lvl1pPr marL="194400" indent="-1944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1944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6FD57C-5CB4-47FC-A9EB-8A028218D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FB0FC-21A9-4471-BD31-8B16E9332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5F26A-029B-4E98-AEA2-E535AC73E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8607" y="6073437"/>
            <a:ext cx="9342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 b="0" i="0">
                <a:solidFill>
                  <a:schemeClr val="bg1"/>
                </a:solidFill>
                <a:latin typeface="PT Sans" panose="020B0503020203020204" pitchFamily="34" charset="77"/>
              </a:defRPr>
            </a:lvl1pPr>
          </a:lstStyle>
          <a:p>
            <a:fld id="{D798BCA5-1DDE-412D-8AE3-6946F800CA77}" type="datetime1">
              <a:rPr lang="fi-FI" smtClean="0"/>
              <a:pPr/>
              <a:t>25.10.2023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F1CF6-B544-41FE-9F7F-8D0314028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46712" y="7177152"/>
            <a:ext cx="1633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fi-FI" sz="11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DE758-0822-4EA4-8C27-B76ADF586E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54355" y="7178553"/>
            <a:ext cx="5262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21E5E2A5-BD2B-40EF-9250-D7A9537C0924}" type="slidenum">
              <a:rPr lang="fi-FI" smtClean="0"/>
              <a:pPr/>
              <a:t>‹#›</a:t>
            </a:fld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368275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97" r:id="rId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PT Sans" panose="020B0503020203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PT Sans" panose="020B0503020203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T Sans" panose="020B05030202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T Sans" panose="020B0503020203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PT Sans" panose="020B05030202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PT Sans" panose="020B05030202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E7638-D991-46E7-BF2C-67D1AC82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1288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C6B9C-4923-4DAB-9748-D5CD289EB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2161903"/>
            <a:ext cx="10134600" cy="396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78CF6-4B33-40E4-B881-5F4C56837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765" y="6245032"/>
            <a:ext cx="5244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E857E-F564-4539-9984-10435B614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4841" y="6245032"/>
            <a:ext cx="2659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EABEF-B998-4B11-A878-8F492F8E3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9964" y="6245033"/>
            <a:ext cx="41122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B54D17-3792-403D-9127-495845021D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2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-228600" algn="l" defTabSz="914400" rtl="0" eaLnBrk="1" latinLnBrk="0" hangingPunct="1">
        <a:lnSpc>
          <a:spcPct val="11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ustoms-taxation.learning.europa.eu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cbra3452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xuKzSBkhnU&amp;list=PLwiRBCj7ddoJ1kxLSUmUlHL8jnhPz6Opd&amp;index=2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gwL-s7dMzU&amp;list=PLwiRBCj7ddoLefZiyBM1guEOX3pUAuuub&amp;index=2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1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0.png"/><Relationship Id="rId5" Type="http://schemas.microsoft.com/office/2007/relationships/hdphoto" Target="../media/hdphoto3.wdp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2.wdp"/><Relationship Id="rId5" Type="http://schemas.openxmlformats.org/officeDocument/2006/relationships/image" Target="../media/image73.png"/><Relationship Id="rId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35.xml"/><Relationship Id="rId6" Type="http://schemas.microsoft.com/office/2007/relationships/hdphoto" Target="../media/hdphoto3.wdp"/><Relationship Id="rId11" Type="http://schemas.openxmlformats.org/officeDocument/2006/relationships/image" Target="../media/image79.JPG"/><Relationship Id="rId5" Type="http://schemas.openxmlformats.org/officeDocument/2006/relationships/image" Target="../media/image69.png"/><Relationship Id="rId10" Type="http://schemas.openxmlformats.org/officeDocument/2006/relationships/image" Target="../media/image78.jpeg"/><Relationship Id="rId4" Type="http://schemas.microsoft.com/office/2007/relationships/hdphoto" Target="../media/hdphoto2.wdp"/><Relationship Id="rId9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81.jpeg"/><Relationship Id="rId3" Type="http://schemas.microsoft.com/office/2007/relationships/hdphoto" Target="../media/hdphoto2.wdp"/><Relationship Id="rId7" Type="http://schemas.openxmlformats.org/officeDocument/2006/relationships/diagramData" Target="../diagrams/data2.xml"/><Relationship Id="rId12" Type="http://schemas.openxmlformats.org/officeDocument/2006/relationships/image" Target="../media/image80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0.png"/><Relationship Id="rId11" Type="http://schemas.microsoft.com/office/2007/relationships/diagramDrawing" Target="../diagrams/drawing2.xml"/><Relationship Id="rId5" Type="http://schemas.microsoft.com/office/2007/relationships/hdphoto" Target="../media/hdphoto3.wdp"/><Relationship Id="rId15" Type="http://schemas.openxmlformats.org/officeDocument/2006/relationships/image" Target="../media/image83.JPG"/><Relationship Id="rId10" Type="http://schemas.openxmlformats.org/officeDocument/2006/relationships/diagramColors" Target="../diagrams/colors2.xml"/><Relationship Id="rId4" Type="http://schemas.openxmlformats.org/officeDocument/2006/relationships/image" Target="../media/image69.png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82.JP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diagramColors" Target="../diagrams/colors3.xml"/><Relationship Id="rId3" Type="http://schemas.openxmlformats.org/officeDocument/2006/relationships/image" Target="../media/image85.jpg"/><Relationship Id="rId7" Type="http://schemas.openxmlformats.org/officeDocument/2006/relationships/image" Target="../media/image69.png"/><Relationship Id="rId12" Type="http://schemas.openxmlformats.org/officeDocument/2006/relationships/diagramQuickStyle" Target="../diagrams/quickStyle3.xml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35.xml"/><Relationship Id="rId6" Type="http://schemas.microsoft.com/office/2007/relationships/hdphoto" Target="../media/hdphoto2.wdp"/><Relationship Id="rId11" Type="http://schemas.openxmlformats.org/officeDocument/2006/relationships/diagramLayout" Target="../diagrams/layout3.xml"/><Relationship Id="rId5" Type="http://schemas.openxmlformats.org/officeDocument/2006/relationships/image" Target="../media/image68.png"/><Relationship Id="rId15" Type="http://schemas.openxmlformats.org/officeDocument/2006/relationships/image" Target="../media/image87.jpg"/><Relationship Id="rId10" Type="http://schemas.openxmlformats.org/officeDocument/2006/relationships/diagramData" Target="../diagrams/data3.xml"/><Relationship Id="rId4" Type="http://schemas.openxmlformats.org/officeDocument/2006/relationships/image" Target="../media/image86.jpg"/><Relationship Id="rId9" Type="http://schemas.openxmlformats.org/officeDocument/2006/relationships/image" Target="../media/image70.png"/><Relationship Id="rId14" Type="http://schemas.microsoft.com/office/2007/relationships/diagramDrawing" Target="../diagrams/drawing3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88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5.jpg"/><Relationship Id="rId7" Type="http://schemas.openxmlformats.org/officeDocument/2006/relationships/image" Target="../media/image69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35.xml"/><Relationship Id="rId6" Type="http://schemas.microsoft.com/office/2007/relationships/hdphoto" Target="../media/hdphoto2.wdp"/><Relationship Id="rId5" Type="http://schemas.openxmlformats.org/officeDocument/2006/relationships/image" Target="../media/image68.png"/><Relationship Id="rId4" Type="http://schemas.openxmlformats.org/officeDocument/2006/relationships/image" Target="../media/image96.jpg"/><Relationship Id="rId9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0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6.wdp"/><Relationship Id="rId5" Type="http://schemas.openxmlformats.org/officeDocument/2006/relationships/image" Target="../media/image99.png"/><Relationship Id="rId4" Type="http://schemas.microsoft.com/office/2007/relationships/hdphoto" Target="../media/hdphoto5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35B941-E070-0249-99A1-D557CE5B661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2888" y="1367326"/>
            <a:ext cx="7693241" cy="360416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GB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Joint PEN-CP European Customs Training network Workshop and non-PEN-CP members</a:t>
            </a:r>
            <a:endParaRPr lang="de-CH" dirty="0">
              <a:solidFill>
                <a:schemeClr val="bg1"/>
              </a:solidFill>
            </a:endParaRPr>
          </a:p>
          <a:p>
            <a:endParaRPr lang="de-CH" dirty="0"/>
          </a:p>
          <a:p>
            <a:r>
              <a:rPr lang="hu-HU" dirty="0"/>
              <a:t>25-26 November</a:t>
            </a:r>
            <a:r>
              <a:rPr lang="de-CH" dirty="0"/>
              <a:t> 2</a:t>
            </a:r>
            <a:r>
              <a:rPr lang="hu-HU" dirty="0"/>
              <a:t>023</a:t>
            </a:r>
          </a:p>
          <a:p>
            <a:r>
              <a:rPr lang="hu-HU" dirty="0"/>
              <a:t>Rotterdam, The </a:t>
            </a:r>
            <a:r>
              <a:rPr lang="hu-HU" dirty="0" err="1"/>
              <a:t>Netherland</a:t>
            </a:r>
            <a:endParaRPr lang="de-CH" dirty="0"/>
          </a:p>
          <a:p>
            <a:endParaRPr lang="de-CH" sz="4000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19816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71D1B-7A7A-4457-BDD5-FE2CDCA1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CFEF7-862C-E444-B91B-EAC90BFEE527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09A31B8-5135-691A-C950-AF4F180EB8AD}"/>
              </a:ext>
            </a:extLst>
          </p:cNvPr>
          <p:cNvGrpSpPr/>
          <p:nvPr/>
        </p:nvGrpSpPr>
        <p:grpSpPr>
          <a:xfrm>
            <a:off x="2122927" y="1089853"/>
            <a:ext cx="1748032" cy="1752582"/>
            <a:chOff x="776973" y="1202746"/>
            <a:chExt cx="1074129" cy="107692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A7C883D-0CAB-E570-0A03-A1E583D546DA}"/>
                </a:ext>
              </a:extLst>
            </p:cNvPr>
            <p:cNvSpPr/>
            <p:nvPr/>
          </p:nvSpPr>
          <p:spPr>
            <a:xfrm>
              <a:off x="776973" y="1202746"/>
              <a:ext cx="1074129" cy="1076925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 b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20EB425-0329-B40C-1B57-E1E7E99CB7DF}"/>
                </a:ext>
              </a:extLst>
            </p:cNvPr>
            <p:cNvSpPr txBox="1"/>
            <p:nvPr/>
          </p:nvSpPr>
          <p:spPr>
            <a:xfrm>
              <a:off x="1178500" y="1353532"/>
              <a:ext cx="113513" cy="397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sz="3600" b="0" dirty="0">
                <a:solidFill>
                  <a:srgbClr val="034EA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4E74C39-EFEF-01D9-07A9-3719A29215CA}"/>
              </a:ext>
            </a:extLst>
          </p:cNvPr>
          <p:cNvSpPr txBox="1"/>
          <p:nvPr/>
        </p:nvSpPr>
        <p:spPr>
          <a:xfrm>
            <a:off x="3307080" y="1477508"/>
            <a:ext cx="55778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34E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Customs and Tax EU Learning Portal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9709B22-D63C-CBA3-189C-B2DB2B86E494}"/>
              </a:ext>
            </a:extLst>
          </p:cNvPr>
          <p:cNvSpPr txBox="1">
            <a:spLocks/>
          </p:cNvSpPr>
          <p:nvPr/>
        </p:nvSpPr>
        <p:spPr>
          <a:xfrm>
            <a:off x="2155557" y="2626084"/>
            <a:ext cx="7880886" cy="1686406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150000"/>
              <a:buNone/>
            </a:pPr>
            <a:r>
              <a:rPr lang="fr-BE" altLang="en-US" sz="2000" b="0" i="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https://customs-taxation.learning.europa.eu/</a:t>
            </a:r>
            <a:r>
              <a:rPr lang="fr-BE" altLang="en-US" sz="2000" b="0" i="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000" b="0" i="0" kern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0FD91C0-B04B-7952-9E54-313CC2C3A0BE}"/>
              </a:ext>
            </a:extLst>
          </p:cNvPr>
          <p:cNvGrpSpPr/>
          <p:nvPr/>
        </p:nvGrpSpPr>
        <p:grpSpPr>
          <a:xfrm>
            <a:off x="3215801" y="3123920"/>
            <a:ext cx="883920" cy="548640"/>
            <a:chOff x="1470660" y="1661160"/>
            <a:chExt cx="883920" cy="54864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4967D2-9FE2-914D-8110-6EE5C7A1D79A}"/>
                </a:ext>
              </a:extLst>
            </p:cNvPr>
            <p:cNvCxnSpPr/>
            <p:nvPr/>
          </p:nvCxnSpPr>
          <p:spPr bwMode="auto">
            <a:xfrm>
              <a:off x="1470660" y="1661160"/>
              <a:ext cx="883920" cy="0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38AC230-C84A-E4E6-E31F-71F87334AB4C}"/>
                </a:ext>
              </a:extLst>
            </p:cNvPr>
            <p:cNvCxnSpPr/>
            <p:nvPr/>
          </p:nvCxnSpPr>
          <p:spPr bwMode="auto">
            <a:xfrm flipV="1">
              <a:off x="1470660" y="1661160"/>
              <a:ext cx="0" cy="548640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BACAA40-043C-0186-D40B-BBB347878950}"/>
              </a:ext>
            </a:extLst>
          </p:cNvPr>
          <p:cNvGrpSpPr/>
          <p:nvPr/>
        </p:nvGrpSpPr>
        <p:grpSpPr>
          <a:xfrm>
            <a:off x="8130237" y="3429000"/>
            <a:ext cx="883920" cy="548640"/>
            <a:chOff x="1508760" y="2004060"/>
            <a:chExt cx="883920" cy="54864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0B75533-3B70-B01F-D861-51E9FAE19381}"/>
                </a:ext>
              </a:extLst>
            </p:cNvPr>
            <p:cNvCxnSpPr/>
            <p:nvPr/>
          </p:nvCxnSpPr>
          <p:spPr bwMode="auto">
            <a:xfrm>
              <a:off x="1508760" y="2552700"/>
              <a:ext cx="883920" cy="0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E33885F-6CBC-F8CC-5A87-79EB060AA005}"/>
                </a:ext>
              </a:extLst>
            </p:cNvPr>
            <p:cNvCxnSpPr/>
            <p:nvPr/>
          </p:nvCxnSpPr>
          <p:spPr bwMode="auto">
            <a:xfrm flipV="1">
              <a:off x="2385060" y="2004060"/>
              <a:ext cx="0" cy="548640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0" name="Picture 20">
            <a:extLst>
              <a:ext uri="{FF2B5EF4-FFF2-40B4-BE49-F238E27FC236}">
                <a16:creationId xmlns:a16="http://schemas.microsoft.com/office/drawing/2014/main" id="{82AD3658-81D8-7DA6-E11D-2B5FB0C5F1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258" y="4359471"/>
            <a:ext cx="8532440" cy="573163"/>
          </a:xfrm>
          <a:prstGeom prst="rect">
            <a:avLst/>
          </a:prstGeom>
        </p:spPr>
      </p:pic>
      <p:pic>
        <p:nvPicPr>
          <p:cNvPr id="21" name="Picture 22">
            <a:extLst>
              <a:ext uri="{FF2B5EF4-FFF2-40B4-BE49-F238E27FC236}">
                <a16:creationId xmlns:a16="http://schemas.microsoft.com/office/drawing/2014/main" id="{2665BE1A-73B0-8D75-4A34-FC14F3B8B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447" y="5188423"/>
            <a:ext cx="4857750" cy="771525"/>
          </a:xfrm>
          <a:prstGeom prst="rect">
            <a:avLst/>
          </a:prstGeom>
        </p:spPr>
      </p:pic>
      <p:sp>
        <p:nvSpPr>
          <p:cNvPr id="22" name="Oval 24">
            <a:extLst>
              <a:ext uri="{FF2B5EF4-FFF2-40B4-BE49-F238E27FC236}">
                <a16:creationId xmlns:a16="http://schemas.microsoft.com/office/drawing/2014/main" id="{4510DB62-2E17-08CB-3DFF-23A828403DE0}"/>
              </a:ext>
            </a:extLst>
          </p:cNvPr>
          <p:cNvSpPr/>
          <p:nvPr/>
        </p:nvSpPr>
        <p:spPr>
          <a:xfrm>
            <a:off x="9339106" y="4289676"/>
            <a:ext cx="961592" cy="898747"/>
          </a:xfrm>
          <a:prstGeom prst="ellipse">
            <a:avLst/>
          </a:prstGeom>
          <a:noFill/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/>
          </a:p>
        </p:txBody>
      </p:sp>
    </p:spTree>
    <p:extLst>
      <p:ext uri="{BB962C8B-B14F-4D97-AF65-F5344CB8AC3E}">
        <p14:creationId xmlns:p14="http://schemas.microsoft.com/office/powerpoint/2010/main" val="5309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71D1B-7A7A-4457-BDD5-FE2CDCA1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CFEF7-862C-E444-B91B-EAC90BFEE52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5C8E48C7-8DB1-B8FC-2B8F-191104247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468" y="339254"/>
            <a:ext cx="8229600" cy="1311128"/>
          </a:xfr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fr-BE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 development process</a:t>
            </a:r>
            <a:b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DG TAXUD</a:t>
            </a:r>
            <a:r>
              <a:rPr lang="pl-PL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12830512-0599-C075-99AF-9F5E4EBD5619}"/>
              </a:ext>
            </a:extLst>
          </p:cNvPr>
          <p:cNvGrpSpPr/>
          <p:nvPr/>
        </p:nvGrpSpPr>
        <p:grpSpPr>
          <a:xfrm>
            <a:off x="2375673" y="2039770"/>
            <a:ext cx="8064896" cy="3138312"/>
            <a:chOff x="970722" y="2464904"/>
            <a:chExt cx="7667622" cy="2319130"/>
          </a:xfrm>
        </p:grpSpPr>
        <p:cxnSp>
          <p:nvCxnSpPr>
            <p:cNvPr id="11" name="Straight Connector 5">
              <a:extLst>
                <a:ext uri="{FF2B5EF4-FFF2-40B4-BE49-F238E27FC236}">
                  <a16:creationId xmlns:a16="http://schemas.microsoft.com/office/drawing/2014/main" id="{93B55E00-4E08-1A7D-0FEA-85F8EF01E6AA}"/>
                </a:ext>
              </a:extLst>
            </p:cNvPr>
            <p:cNvCxnSpPr>
              <a:endCxn id="18" idx="0"/>
            </p:cNvCxnSpPr>
            <p:nvPr/>
          </p:nvCxnSpPr>
          <p:spPr>
            <a:xfrm>
              <a:off x="970722" y="2464904"/>
              <a:ext cx="7087839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883DE9E7-5B60-DA74-D8B6-FD04D0650469}"/>
                </a:ext>
              </a:extLst>
            </p:cNvPr>
            <p:cNvGrpSpPr/>
            <p:nvPr/>
          </p:nvGrpSpPr>
          <p:grpSpPr>
            <a:xfrm>
              <a:off x="7478778" y="2464904"/>
              <a:ext cx="1159566" cy="1159565"/>
              <a:chOff x="7478778" y="2464904"/>
              <a:chExt cx="1159566" cy="1159565"/>
            </a:xfrm>
          </p:grpSpPr>
          <p:sp>
            <p:nvSpPr>
              <p:cNvPr id="18" name="Arc 12">
                <a:extLst>
                  <a:ext uri="{FF2B5EF4-FFF2-40B4-BE49-F238E27FC236}">
                    <a16:creationId xmlns:a16="http://schemas.microsoft.com/office/drawing/2014/main" id="{516E5E5A-44EC-41ED-94E5-70A24A8BC6BF}"/>
                  </a:ext>
                </a:extLst>
              </p:cNvPr>
              <p:cNvSpPr/>
              <p:nvPr/>
            </p:nvSpPr>
            <p:spPr>
              <a:xfrm>
                <a:off x="7478779" y="2464904"/>
                <a:ext cx="1159565" cy="1159565"/>
              </a:xfrm>
              <a:prstGeom prst="arc">
                <a:avLst/>
              </a:prstGeom>
              <a:ln w="762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Arc 13">
                <a:extLst>
                  <a:ext uri="{FF2B5EF4-FFF2-40B4-BE49-F238E27FC236}">
                    <a16:creationId xmlns:a16="http://schemas.microsoft.com/office/drawing/2014/main" id="{8E9452D7-6FB7-4C5D-FDD1-1E30037FC8DE}"/>
                  </a:ext>
                </a:extLst>
              </p:cNvPr>
              <p:cNvSpPr/>
              <p:nvPr/>
            </p:nvSpPr>
            <p:spPr>
              <a:xfrm flipV="1">
                <a:off x="7478778" y="2464904"/>
                <a:ext cx="1159565" cy="1159565"/>
              </a:xfrm>
              <a:prstGeom prst="arc">
                <a:avLst/>
              </a:prstGeom>
              <a:ln w="76200">
                <a:solidFill>
                  <a:schemeClr val="tx2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3" name="Straight Connector 7">
              <a:extLst>
                <a:ext uri="{FF2B5EF4-FFF2-40B4-BE49-F238E27FC236}">
                  <a16:creationId xmlns:a16="http://schemas.microsoft.com/office/drawing/2014/main" id="{87931268-E087-E363-522F-046496C8D13C}"/>
                </a:ext>
              </a:extLst>
            </p:cNvPr>
            <p:cNvCxnSpPr/>
            <p:nvPr/>
          </p:nvCxnSpPr>
          <p:spPr>
            <a:xfrm>
              <a:off x="1439942" y="3624469"/>
              <a:ext cx="6743304" cy="0"/>
            </a:xfrm>
            <a:prstGeom prst="line">
              <a:avLst/>
            </a:prstGeom>
            <a:ln w="76200">
              <a:solidFill>
                <a:schemeClr val="tx2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8">
              <a:extLst>
                <a:ext uri="{FF2B5EF4-FFF2-40B4-BE49-F238E27FC236}">
                  <a16:creationId xmlns:a16="http://schemas.microsoft.com/office/drawing/2014/main" id="{1B059EF0-AFF8-4795-9A8A-FCEAF9F86B65}"/>
                </a:ext>
              </a:extLst>
            </p:cNvPr>
            <p:cNvGrpSpPr/>
            <p:nvPr/>
          </p:nvGrpSpPr>
          <p:grpSpPr>
            <a:xfrm flipH="1">
              <a:off x="970722" y="3624469"/>
              <a:ext cx="1159566" cy="1159565"/>
              <a:chOff x="9949068" y="2464904"/>
              <a:chExt cx="1159566" cy="1159565"/>
            </a:xfrm>
          </p:grpSpPr>
          <p:sp>
            <p:nvSpPr>
              <p:cNvPr id="16" name="Arc 10">
                <a:extLst>
                  <a:ext uri="{FF2B5EF4-FFF2-40B4-BE49-F238E27FC236}">
                    <a16:creationId xmlns:a16="http://schemas.microsoft.com/office/drawing/2014/main" id="{ED0883E4-3750-8783-46AC-66B435589C12}"/>
                  </a:ext>
                </a:extLst>
              </p:cNvPr>
              <p:cNvSpPr/>
              <p:nvPr/>
            </p:nvSpPr>
            <p:spPr>
              <a:xfrm>
                <a:off x="9949069" y="2464904"/>
                <a:ext cx="1159565" cy="1159565"/>
              </a:xfrm>
              <a:prstGeom prst="arc">
                <a:avLst/>
              </a:prstGeom>
              <a:ln w="762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Arc 11">
                <a:extLst>
                  <a:ext uri="{FF2B5EF4-FFF2-40B4-BE49-F238E27FC236}">
                    <a16:creationId xmlns:a16="http://schemas.microsoft.com/office/drawing/2014/main" id="{CFA974F8-7519-E57F-5814-FCFC700A2A18}"/>
                  </a:ext>
                </a:extLst>
              </p:cNvPr>
              <p:cNvSpPr/>
              <p:nvPr/>
            </p:nvSpPr>
            <p:spPr>
              <a:xfrm flipV="1">
                <a:off x="9949068" y="2464904"/>
                <a:ext cx="1159565" cy="1159565"/>
              </a:xfrm>
              <a:prstGeom prst="arc">
                <a:avLst/>
              </a:prstGeom>
              <a:ln w="762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5" name="Straight Connector 9">
              <a:extLst>
                <a:ext uri="{FF2B5EF4-FFF2-40B4-BE49-F238E27FC236}">
                  <a16:creationId xmlns:a16="http://schemas.microsoft.com/office/drawing/2014/main" id="{32C2F191-269A-12B3-9DF5-85EB67A1EA22}"/>
                </a:ext>
              </a:extLst>
            </p:cNvPr>
            <p:cNvCxnSpPr/>
            <p:nvPr/>
          </p:nvCxnSpPr>
          <p:spPr>
            <a:xfrm>
              <a:off x="1550503" y="4784034"/>
              <a:ext cx="5279112" cy="0"/>
            </a:xfrm>
            <a:prstGeom prst="line">
              <a:avLst/>
            </a:prstGeom>
            <a:ln w="762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6">
            <a:extLst>
              <a:ext uri="{FF2B5EF4-FFF2-40B4-BE49-F238E27FC236}">
                <a16:creationId xmlns:a16="http://schemas.microsoft.com/office/drawing/2014/main" id="{2441610A-44F5-8255-CA58-DACB9A51DB71}"/>
              </a:ext>
            </a:extLst>
          </p:cNvPr>
          <p:cNvSpPr/>
          <p:nvPr/>
        </p:nvSpPr>
        <p:spPr>
          <a:xfrm>
            <a:off x="3116748" y="1940218"/>
            <a:ext cx="199103" cy="19910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A013697C-2041-3EEA-5412-A7FE5F9AE905}"/>
              </a:ext>
            </a:extLst>
          </p:cNvPr>
          <p:cNvSpPr/>
          <p:nvPr/>
        </p:nvSpPr>
        <p:spPr>
          <a:xfrm>
            <a:off x="4219051" y="3509374"/>
            <a:ext cx="199103" cy="19910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14B0043D-DADD-E761-1E38-DD975CB3F6D1}"/>
              </a:ext>
            </a:extLst>
          </p:cNvPr>
          <p:cNvSpPr/>
          <p:nvPr/>
        </p:nvSpPr>
        <p:spPr>
          <a:xfrm>
            <a:off x="8140140" y="1940218"/>
            <a:ext cx="199103" cy="19910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68FD913C-2A84-3C91-1843-A9A24C022524}"/>
              </a:ext>
            </a:extLst>
          </p:cNvPr>
          <p:cNvSpPr/>
          <p:nvPr/>
        </p:nvSpPr>
        <p:spPr>
          <a:xfrm>
            <a:off x="5521527" y="1945663"/>
            <a:ext cx="199103" cy="19910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55FA7672-47BB-B81F-867D-AAB16975C859}"/>
              </a:ext>
            </a:extLst>
          </p:cNvPr>
          <p:cNvSpPr txBox="1"/>
          <p:nvPr/>
        </p:nvSpPr>
        <p:spPr>
          <a:xfrm>
            <a:off x="2666594" y="2258711"/>
            <a:ext cx="1547114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IE" sz="1600" b="1" dirty="0">
                <a:solidFill>
                  <a:schemeClr val="tx2"/>
                </a:solidFill>
              </a:rPr>
              <a:t>Topic suggested by MS or DG TAXUD</a:t>
            </a:r>
            <a:endParaRPr lang="en-GB" sz="1600" dirty="0"/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DE31A5F9-B270-7298-56A1-6EE1DD3A9AF4}"/>
              </a:ext>
            </a:extLst>
          </p:cNvPr>
          <p:cNvSpPr txBox="1"/>
          <p:nvPr/>
        </p:nvSpPr>
        <p:spPr>
          <a:xfrm>
            <a:off x="7673809" y="2278734"/>
            <a:ext cx="1547114" cy="33855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IE" sz="1600" b="1" dirty="0">
                <a:solidFill>
                  <a:schemeClr val="tx2"/>
                </a:solidFill>
              </a:rPr>
              <a:t>Project charter</a:t>
            </a:r>
            <a:endParaRPr lang="en-GB" sz="1600" dirty="0"/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535A4F93-5E44-6BC7-B00D-A7E1C77EBC99}"/>
              </a:ext>
            </a:extLst>
          </p:cNvPr>
          <p:cNvSpPr txBox="1"/>
          <p:nvPr/>
        </p:nvSpPr>
        <p:spPr>
          <a:xfrm>
            <a:off x="4947073" y="2278734"/>
            <a:ext cx="1547114" cy="95410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IE" sz="1600" b="1" dirty="0">
                <a:solidFill>
                  <a:schemeClr val="tx2"/>
                </a:solidFill>
              </a:rPr>
              <a:t>Ask MS for </a:t>
            </a:r>
            <a:r>
              <a:rPr lang="en-IE" sz="2400" b="1" dirty="0">
                <a:solidFill>
                  <a:schemeClr val="tx2"/>
                </a:solidFill>
              </a:rPr>
              <a:t>experts</a:t>
            </a:r>
            <a:r>
              <a:rPr lang="en-IE" sz="1600" b="1" dirty="0">
                <a:solidFill>
                  <a:schemeClr val="tx2"/>
                </a:solidFill>
              </a:rPr>
              <a:t> that can participate</a:t>
            </a:r>
            <a:endParaRPr lang="en-GB" sz="1600" dirty="0"/>
          </a:p>
        </p:txBody>
      </p:sp>
      <p:sp>
        <p:nvSpPr>
          <p:cNvPr id="27" name="TextBox 23">
            <a:extLst>
              <a:ext uri="{FF2B5EF4-FFF2-40B4-BE49-F238E27FC236}">
                <a16:creationId xmlns:a16="http://schemas.microsoft.com/office/drawing/2014/main" id="{73ECE5A9-8900-258D-1779-75065043DF3C}"/>
              </a:ext>
            </a:extLst>
          </p:cNvPr>
          <p:cNvSpPr txBox="1"/>
          <p:nvPr/>
        </p:nvSpPr>
        <p:spPr>
          <a:xfrm>
            <a:off x="5979900" y="3799223"/>
            <a:ext cx="1547114" cy="5847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IE" sz="1600" b="1" dirty="0">
                <a:solidFill>
                  <a:schemeClr val="tx2"/>
                </a:solidFill>
              </a:rPr>
              <a:t>Instructional Design Map</a:t>
            </a:r>
            <a:endParaRPr lang="en-GB" sz="1600" dirty="0"/>
          </a:p>
        </p:txBody>
      </p:sp>
      <p:sp>
        <p:nvSpPr>
          <p:cNvPr id="28" name="Rectangle 24">
            <a:extLst>
              <a:ext uri="{FF2B5EF4-FFF2-40B4-BE49-F238E27FC236}">
                <a16:creationId xmlns:a16="http://schemas.microsoft.com/office/drawing/2014/main" id="{173F66C9-B613-128A-6B1C-FC88C5B0D794}"/>
              </a:ext>
            </a:extLst>
          </p:cNvPr>
          <p:cNvSpPr/>
          <p:nvPr/>
        </p:nvSpPr>
        <p:spPr>
          <a:xfrm>
            <a:off x="5420429" y="5078530"/>
            <a:ext cx="199103" cy="19910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id="{D6298BD3-35BE-F05A-E372-7F795A74D98B}"/>
              </a:ext>
            </a:extLst>
          </p:cNvPr>
          <p:cNvSpPr/>
          <p:nvPr/>
        </p:nvSpPr>
        <p:spPr>
          <a:xfrm>
            <a:off x="8642694" y="3509374"/>
            <a:ext cx="199103" cy="19910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6">
            <a:extLst>
              <a:ext uri="{FF2B5EF4-FFF2-40B4-BE49-F238E27FC236}">
                <a16:creationId xmlns:a16="http://schemas.microsoft.com/office/drawing/2014/main" id="{3B0E7286-84F8-B751-413E-68729096F004}"/>
              </a:ext>
            </a:extLst>
          </p:cNvPr>
          <p:cNvSpPr/>
          <p:nvPr/>
        </p:nvSpPr>
        <p:spPr>
          <a:xfrm>
            <a:off x="6394635" y="3509374"/>
            <a:ext cx="199103" cy="19910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27">
            <a:extLst>
              <a:ext uri="{FF2B5EF4-FFF2-40B4-BE49-F238E27FC236}">
                <a16:creationId xmlns:a16="http://schemas.microsoft.com/office/drawing/2014/main" id="{821ED254-5E1B-CF2A-91F4-C221FE9442CD}"/>
              </a:ext>
            </a:extLst>
          </p:cNvPr>
          <p:cNvSpPr txBox="1"/>
          <p:nvPr/>
        </p:nvSpPr>
        <p:spPr>
          <a:xfrm>
            <a:off x="3792675" y="3795216"/>
            <a:ext cx="1547114" cy="33855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IE" sz="1600" b="1" dirty="0">
                <a:solidFill>
                  <a:schemeClr val="tx2"/>
                </a:solidFill>
              </a:rPr>
              <a:t>Storyboard</a:t>
            </a:r>
            <a:endParaRPr lang="en-GB" sz="1600" dirty="0"/>
          </a:p>
        </p:txBody>
      </p:sp>
      <p:sp>
        <p:nvSpPr>
          <p:cNvPr id="32" name="TextBox 28">
            <a:extLst>
              <a:ext uri="{FF2B5EF4-FFF2-40B4-BE49-F238E27FC236}">
                <a16:creationId xmlns:a16="http://schemas.microsoft.com/office/drawing/2014/main" id="{7D056B13-985B-33E1-DCA5-999D50D9EA59}"/>
              </a:ext>
            </a:extLst>
          </p:cNvPr>
          <p:cNvSpPr txBox="1"/>
          <p:nvPr/>
        </p:nvSpPr>
        <p:spPr>
          <a:xfrm>
            <a:off x="8104355" y="3815734"/>
            <a:ext cx="1547114" cy="76944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IE" sz="1600" b="1" dirty="0">
                <a:solidFill>
                  <a:schemeClr val="tx2"/>
                </a:solidFill>
              </a:rPr>
              <a:t>Share national material </a:t>
            </a:r>
            <a:r>
              <a:rPr lang="en-IE" sz="1200" b="1" dirty="0">
                <a:solidFill>
                  <a:schemeClr val="tx2"/>
                </a:solidFill>
              </a:rPr>
              <a:t>(even in national language)</a:t>
            </a:r>
            <a:endParaRPr lang="en-GB" sz="1200" dirty="0"/>
          </a:p>
        </p:txBody>
      </p:sp>
      <p:sp>
        <p:nvSpPr>
          <p:cNvPr id="33" name="TextBox 29">
            <a:extLst>
              <a:ext uri="{FF2B5EF4-FFF2-40B4-BE49-F238E27FC236}">
                <a16:creationId xmlns:a16="http://schemas.microsoft.com/office/drawing/2014/main" id="{EB26BD8B-CEE5-5D74-047D-F15FC4C7F562}"/>
              </a:ext>
            </a:extLst>
          </p:cNvPr>
          <p:cNvSpPr txBox="1"/>
          <p:nvPr/>
        </p:nvSpPr>
        <p:spPr>
          <a:xfrm>
            <a:off x="4947073" y="5466568"/>
            <a:ext cx="1547114" cy="33855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IE" sz="1600" b="1" dirty="0">
                <a:solidFill>
                  <a:schemeClr val="tx2"/>
                </a:solidFill>
              </a:rPr>
              <a:t>Development</a:t>
            </a:r>
            <a:endParaRPr lang="en-GB" sz="1600" dirty="0"/>
          </a:p>
        </p:txBody>
      </p:sp>
      <p:sp>
        <p:nvSpPr>
          <p:cNvPr id="34" name="TextBox 30">
            <a:extLst>
              <a:ext uri="{FF2B5EF4-FFF2-40B4-BE49-F238E27FC236}">
                <a16:creationId xmlns:a16="http://schemas.microsoft.com/office/drawing/2014/main" id="{3981BF7C-F1A3-B9CA-7E89-D037A52902DF}"/>
              </a:ext>
            </a:extLst>
          </p:cNvPr>
          <p:cNvSpPr txBox="1"/>
          <p:nvPr/>
        </p:nvSpPr>
        <p:spPr>
          <a:xfrm>
            <a:off x="8631376" y="4596845"/>
            <a:ext cx="2266309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IE" sz="1600" b="1" dirty="0">
                <a:solidFill>
                  <a:schemeClr val="tx2"/>
                </a:solidFill>
              </a:rPr>
              <a:t>Release of the course in Customs &amp; Tax EU Learning Portal</a:t>
            </a:r>
            <a:endParaRPr lang="en-GB" sz="1600" dirty="0"/>
          </a:p>
        </p:txBody>
      </p:sp>
      <p:pic>
        <p:nvPicPr>
          <p:cNvPr id="35" name="Picture 31">
            <a:extLst>
              <a:ext uri="{FF2B5EF4-FFF2-40B4-BE49-F238E27FC236}">
                <a16:creationId xmlns:a16="http://schemas.microsoft.com/office/drawing/2014/main" id="{3B156D85-5E84-3DC6-7AFD-B936AE1E29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5537" y="5330220"/>
            <a:ext cx="863433" cy="863433"/>
          </a:xfrm>
          <a:prstGeom prst="rect">
            <a:avLst/>
          </a:prstGeom>
        </p:spPr>
      </p:pic>
      <p:pic>
        <p:nvPicPr>
          <p:cNvPr id="36" name="Picture 33">
            <a:extLst>
              <a:ext uri="{FF2B5EF4-FFF2-40B4-BE49-F238E27FC236}">
                <a16:creationId xmlns:a16="http://schemas.microsoft.com/office/drawing/2014/main" id="{A02EE335-8D03-6DE6-8873-AB57CE16A0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6365" y="688542"/>
            <a:ext cx="665210" cy="6652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A5B0D78-FF3A-6AFF-C952-0A11EA0AC8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1468" y="2362131"/>
            <a:ext cx="635108" cy="64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21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C55EC-D6C1-4F85-9C5A-B839FA11F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3" y="-2467"/>
            <a:ext cx="10644677" cy="1719089"/>
          </a:xfrm>
        </p:spPr>
        <p:txBody>
          <a:bodyPr>
            <a:normAutofit/>
          </a:bodyPr>
          <a:lstStyle/>
          <a:p>
            <a:r>
              <a:rPr lang="hu-HU" sz="4000" dirty="0"/>
              <a:t>CELBET </a:t>
            </a:r>
            <a:r>
              <a:rPr lang="hu-HU" sz="4000" dirty="0" err="1"/>
              <a:t>trainings</a:t>
            </a:r>
            <a:endParaRPr lang="de-CH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71D1B-7A7A-4457-BDD5-FE2CDCA1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CFEF7-862C-E444-B91B-EAC90BFEE52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pole tekstowe 9">
            <a:extLst>
              <a:ext uri="{FF2B5EF4-FFF2-40B4-BE49-F238E27FC236}">
                <a16:creationId xmlns:a16="http://schemas.microsoft.com/office/drawing/2014/main" id="{EA72D28C-40B3-A827-49BA-03B4B08A5745}"/>
              </a:ext>
            </a:extLst>
          </p:cNvPr>
          <p:cNvSpPr txBox="1"/>
          <p:nvPr/>
        </p:nvSpPr>
        <p:spPr>
          <a:xfrm>
            <a:off x="755576" y="1410355"/>
            <a:ext cx="1093558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X-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</a:rPr>
              <a:t>ray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 image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</a:rPr>
              <a:t>analysing</a:t>
            </a:r>
            <a:endParaRPr lang="pl-PL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</a:rPr>
              <a:t>Risk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</a:rPr>
              <a:t>analysing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 –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</a:rPr>
              <a:t>fake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</a:rPr>
              <a:t>documents</a:t>
            </a:r>
            <a:endParaRPr lang="pl-PL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Bus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</a:rPr>
              <a:t>search</a:t>
            </a:r>
            <a:endParaRPr lang="pl-PL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Car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</a:rPr>
              <a:t>search</a:t>
            </a:r>
            <a:endParaRPr lang="pl-PL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Customs Control proces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</a:rPr>
              <a:t>Sniffer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</a:rPr>
              <a:t>dogs</a:t>
            </a:r>
            <a:endParaRPr lang="pl-PL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English language training in the field of specialized terminology for customs control</a:t>
            </a:r>
            <a:endParaRPr lang="pl-PL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Train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</a:rPr>
              <a:t>search</a:t>
            </a:r>
            <a:endParaRPr lang="pl-PL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Enhanced cooperation between Customs and Border Guard at external land border crossing points</a:t>
            </a:r>
            <a:endParaRPr lang="pl-PL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Seals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Integrity and professional ethics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Truck 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57579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71D1B-7A7A-4457-BDD5-FE2CDCA1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CFEF7-862C-E444-B91B-EAC90BFEE52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D49D3F11-8FDA-E015-6D0B-F2917572C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4" y="1"/>
            <a:ext cx="12194974" cy="68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12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C55EC-D6C1-4F85-9C5A-B839FA11F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3" y="-2467"/>
            <a:ext cx="10644677" cy="1719089"/>
          </a:xfrm>
        </p:spPr>
        <p:txBody>
          <a:bodyPr>
            <a:normAutofit/>
          </a:bodyPr>
          <a:lstStyle/>
          <a:p>
            <a:r>
              <a:rPr lang="de-CH" sz="4000" dirty="0"/>
              <a:t>Header...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40FBB-B408-4692-99E1-141B42FCB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964" y="1661975"/>
            <a:ext cx="11102268" cy="5138911"/>
          </a:xfrm>
        </p:spPr>
        <p:txBody>
          <a:bodyPr>
            <a:normAutofit/>
          </a:bodyPr>
          <a:lstStyle/>
          <a:p>
            <a:r>
              <a:rPr lang="de-CH" dirty="0"/>
              <a:t>Aaa</a:t>
            </a:r>
          </a:p>
          <a:p>
            <a:r>
              <a:rPr lang="de-CH" dirty="0"/>
              <a:t>Bb</a:t>
            </a:r>
          </a:p>
          <a:p>
            <a:r>
              <a:rPr lang="de-CH" dirty="0"/>
              <a:t>Cc</a:t>
            </a:r>
          </a:p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71D1B-7A7A-4457-BDD5-FE2CDCA1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CFEF7-862C-E444-B91B-EAC90BFEE527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7486667-95F6-37A3-C567-4A34C3894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63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9200" y="186967"/>
            <a:ext cx="89056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Researcher to Customs Playlists in the YouTube channel - please subscribe at: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https://www.youtube.com/@cbra3452</a:t>
            </a:r>
            <a:r>
              <a:rPr lang="en"/>
              <a:t> </a:t>
            </a:r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3567"/>
            <a:ext cx="7805565" cy="433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4234" y="514700"/>
            <a:ext cx="3756633" cy="6038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125900" y="370667"/>
            <a:ext cx="11766400" cy="1333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267"/>
              <a:t>Example with Playlist-1</a:t>
            </a:r>
            <a:endParaRPr sz="2267"/>
          </a:p>
          <a:p>
            <a:r>
              <a:rPr lang="en" sz="2400" u="sng">
                <a:solidFill>
                  <a:schemeClr val="hlink"/>
                </a:solidFill>
                <a:hlinkClick r:id="rId3"/>
              </a:rPr>
              <a:t>https://www.youtube.com/watch?v=0xuKzSBkhnU&amp;list=PLwiRBCj7ddoJ1kxLSUmUlHL8jnhPz6Opd&amp;index=2</a:t>
            </a:r>
            <a:r>
              <a:rPr lang="en" sz="2400"/>
              <a:t> </a:t>
            </a:r>
            <a:endParaRPr sz="2400"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1838633"/>
            <a:ext cx="4903667" cy="350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7434" y="1535433"/>
            <a:ext cx="6799365" cy="4805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415600" y="85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990"/>
            </a:pPr>
            <a:r>
              <a:rPr lang="en" sz="2693"/>
              <a:t>Example with Playlist-3:</a:t>
            </a:r>
            <a:endParaRPr sz="2693"/>
          </a:p>
          <a:p>
            <a:pPr>
              <a:buSzPts val="990"/>
            </a:pPr>
            <a:r>
              <a:rPr lang="en" sz="2693" u="sng">
                <a:solidFill>
                  <a:schemeClr val="hlink"/>
                </a:solidFill>
                <a:hlinkClick r:id="rId3"/>
              </a:rPr>
              <a:t>https://www.youtube.com/watch?v=6gwL-s7dMzU&amp;list=PLwiRBCj7ddoLefZiyBM1guEOX3pUAuuub&amp;index=2</a:t>
            </a:r>
            <a:r>
              <a:rPr lang="en" sz="2693"/>
              <a:t> </a:t>
            </a:r>
            <a:endParaRPr sz="2693"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00" y="1661767"/>
            <a:ext cx="10286907" cy="5094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7201" y="164868"/>
            <a:ext cx="5479833" cy="3800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200" y="203200"/>
            <a:ext cx="3629024" cy="6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7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4431" y="319467"/>
            <a:ext cx="2060567" cy="366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267" y="4110034"/>
            <a:ext cx="6986468" cy="2575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668" y="681767"/>
            <a:ext cx="6823233" cy="5248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3433" y="118368"/>
            <a:ext cx="4637800" cy="2898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1" y="3017000"/>
            <a:ext cx="4279567" cy="3724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C55EC-D6C1-4F85-9C5A-B839FA11F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3" y="-2467"/>
            <a:ext cx="10644677" cy="1719089"/>
          </a:xfrm>
        </p:spPr>
        <p:txBody>
          <a:bodyPr>
            <a:normAutofit/>
          </a:bodyPr>
          <a:lstStyle/>
          <a:p>
            <a:r>
              <a:rPr lang="hu-HU" sz="4000" dirty="0"/>
              <a:t>Meeting agenda, Day 1</a:t>
            </a:r>
            <a:endParaRPr lang="de-CH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71D1B-7A7A-4457-BDD5-FE2CDCA1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CFEF7-862C-E444-B91B-EAC90BFEE527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7" name="Táblázat 7">
            <a:extLst>
              <a:ext uri="{FF2B5EF4-FFF2-40B4-BE49-F238E27FC236}">
                <a16:creationId xmlns:a16="http://schemas.microsoft.com/office/drawing/2014/main" id="{602B6269-30AD-7588-3C84-81750030EE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6638547"/>
              </p:ext>
            </p:extLst>
          </p:nvPr>
        </p:nvGraphicFramePr>
        <p:xfrm>
          <a:off x="838200" y="1433465"/>
          <a:ext cx="10515600" cy="526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0774">
                  <a:extLst>
                    <a:ext uri="{9D8B030D-6E8A-4147-A177-3AD203B41FA5}">
                      <a16:colId xmlns:a16="http://schemas.microsoft.com/office/drawing/2014/main" val="1705478658"/>
                    </a:ext>
                  </a:extLst>
                </a:gridCol>
                <a:gridCol w="8464826">
                  <a:extLst>
                    <a:ext uri="{9D8B030D-6E8A-4147-A177-3AD203B41FA5}">
                      <a16:colId xmlns:a16="http://schemas.microsoft.com/office/drawing/2014/main" val="5256415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/>
                        <a:t>Topics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549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09:00 – 09:30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Welcome and opening of the workshop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709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09:30 – 10:30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Training offers by PEN-CP, DG TAXUD and CELBET – possibilities and challenges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6480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10:30 – 10:45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/>
                        <a:t>Coffee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break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450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10:45 – 11:30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Workshop 1: Innovative training solutions – Virtual reality in customs training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691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11:30 – 12:30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Academic customs programmes – cooperation between universities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7628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12:30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13:30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Lunch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121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13:30 – 14:30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Centres of Excellence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511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14:30 – 16:00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Workshop 2 (Coffee included)</a:t>
                      </a:r>
                      <a:endParaRPr lang="hu-H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Trainings for customs laboratories</a:t>
                      </a:r>
                      <a:endParaRPr lang="hu-HU" sz="1800" u="non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Common learning development</a:t>
                      </a:r>
                      <a:endParaRPr lang="hu-HU" sz="1800" u="non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Future of customs training</a:t>
                      </a:r>
                      <a:endParaRPr lang="hu-HU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491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16:00 – 16:45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Reporting back from Workshop 2 and discussions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084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16:45 – 17:00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Closing day 1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212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19:30 – 21:30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/>
                        <a:t>Common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dinner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0063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0992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1" y="1020067"/>
            <a:ext cx="5684332" cy="4711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605" y="1422401"/>
            <a:ext cx="6339401" cy="3678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3201"/>
            <a:ext cx="6347033" cy="3468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7834" y="572933"/>
            <a:ext cx="5692565" cy="540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0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" y="3874834"/>
            <a:ext cx="4937021" cy="2779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2519800" y="288567"/>
            <a:ext cx="9256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i="1"/>
              <a:t>Interested to learn more about existing and under construction materials &amp; courses?</a:t>
            </a:r>
            <a:endParaRPr b="1" i="1"/>
          </a:p>
        </p:txBody>
      </p:sp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000" y="2068167"/>
            <a:ext cx="8247600" cy="2451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7600" y="5023434"/>
            <a:ext cx="7984000" cy="1553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71D1B-7A7A-4457-BDD5-FE2CDCA1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CFEF7-862C-E444-B91B-EAC90BFEE527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7149168D-DC5A-8A42-7294-7CBE875170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358" y="776652"/>
            <a:ext cx="4885283" cy="555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4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C55EC-D6C1-4F85-9C5A-B839FA11F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3" y="2223898"/>
            <a:ext cx="10644677" cy="1719089"/>
          </a:xfrm>
        </p:spPr>
        <p:txBody>
          <a:bodyPr>
            <a:normAutofit/>
          </a:bodyPr>
          <a:lstStyle/>
          <a:p>
            <a:pPr algn="ctr"/>
            <a:r>
              <a:rPr lang="en-GB" sz="4000" dirty="0">
                <a:effectLst/>
                <a:ea typeface="Times New Roman" panose="02020603050405020304" pitchFamily="18" charset="0"/>
              </a:rPr>
              <a:t>Workshop 1: Innovative training solutions – Virtual reality in customs training</a:t>
            </a:r>
            <a:endParaRPr lang="de-CH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71D1B-7A7A-4457-BDD5-FE2CDCA1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CFEF7-862C-E444-B91B-EAC90BFEE527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787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C55EC-D6C1-4F85-9C5A-B839FA11F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3" y="-2467"/>
            <a:ext cx="10644677" cy="1719089"/>
          </a:xfrm>
        </p:spPr>
        <p:txBody>
          <a:bodyPr>
            <a:normAutofit/>
          </a:bodyPr>
          <a:lstStyle/>
          <a:p>
            <a:r>
              <a:rPr lang="hu-HU" sz="4000" dirty="0"/>
              <a:t>VR </a:t>
            </a:r>
            <a:r>
              <a:rPr lang="hu-HU" sz="4000" dirty="0" err="1"/>
              <a:t>tool</a:t>
            </a:r>
            <a:r>
              <a:rPr lang="hu-HU" sz="4000" dirty="0"/>
              <a:t> in </a:t>
            </a:r>
            <a:r>
              <a:rPr lang="hu-HU" sz="4000" dirty="0" err="1"/>
              <a:t>the</a:t>
            </a:r>
            <a:r>
              <a:rPr lang="hu-HU" sz="4000" dirty="0"/>
              <a:t> </a:t>
            </a:r>
            <a:r>
              <a:rPr lang="hu-HU" sz="4000" dirty="0" err="1"/>
              <a:t>Hungarian</a:t>
            </a:r>
            <a:r>
              <a:rPr lang="hu-HU" sz="4000" dirty="0"/>
              <a:t> </a:t>
            </a:r>
            <a:r>
              <a:rPr lang="hu-HU" sz="4000" dirty="0" err="1"/>
              <a:t>customs</a:t>
            </a:r>
            <a:endParaRPr lang="de-CH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71D1B-7A7A-4457-BDD5-FE2CDCA1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CFEF7-862C-E444-B91B-EAC90BFEE527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8" name="Kép 7" descr="A képen szöveg, ruházat, személy, lábbelik látható&#10;&#10;Automatikusan generált leírás">
            <a:extLst>
              <a:ext uri="{FF2B5EF4-FFF2-40B4-BE49-F238E27FC236}">
                <a16:creationId xmlns:a16="http://schemas.microsoft.com/office/drawing/2014/main" id="{A35A0269-BC23-775E-A0CE-09FB7A57B3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816" y="1276909"/>
            <a:ext cx="4000361" cy="5333814"/>
          </a:xfrm>
          <a:prstGeom prst="rect">
            <a:avLst/>
          </a:prstGeom>
        </p:spPr>
      </p:pic>
      <p:pic>
        <p:nvPicPr>
          <p:cNvPr id="10" name="Kép 9" descr="A képen ruházat, lábbelik, fedett pályás, személy látható&#10;&#10;Automatikusan generált leírás">
            <a:extLst>
              <a:ext uri="{FF2B5EF4-FFF2-40B4-BE49-F238E27FC236}">
                <a16:creationId xmlns:a16="http://schemas.microsoft.com/office/drawing/2014/main" id="{88978ED5-5C50-181D-8FBB-CBC054E32B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422" y="1243599"/>
            <a:ext cx="4025343" cy="536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45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71D1B-7A7A-4457-BDD5-FE2CDCA1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CFEF7-862C-E444-B91B-EAC90BFEE527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A9230A6-55A9-D7F7-5DF6-0A83E4CD9E26}"/>
              </a:ext>
            </a:extLst>
          </p:cNvPr>
          <p:cNvSpPr txBox="1"/>
          <p:nvPr/>
        </p:nvSpPr>
        <p:spPr>
          <a:xfrm>
            <a:off x="789964" y="177966"/>
            <a:ext cx="95581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114280"/>
                </a:solidFill>
                <a:effectLst/>
                <a:latin typeface="+mj-lt"/>
                <a:ea typeface="Times New Roman" panose="02020603050405020304" pitchFamily="18" charset="0"/>
              </a:rPr>
              <a:t>Workshop 1: Innovative training solutions – Virtual reality in customs training</a:t>
            </a:r>
            <a:endParaRPr lang="hu-HU" sz="4000" dirty="0">
              <a:solidFill>
                <a:srgbClr val="114280"/>
              </a:solidFill>
              <a:latin typeface="+mj-lt"/>
            </a:endParaRPr>
          </a:p>
        </p:txBody>
      </p:sp>
      <p:pic>
        <p:nvPicPr>
          <p:cNvPr id="11" name="Picture 2" descr="Outstanding Answers to the Common Question “Tell Me about Yourself” - Hyatt  - Fennell">
            <a:extLst>
              <a:ext uri="{FF2B5EF4-FFF2-40B4-BE49-F238E27FC236}">
                <a16:creationId xmlns:a16="http://schemas.microsoft.com/office/drawing/2014/main" id="{131F0456-0A6B-F556-1DCF-FC0B7A1E0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220" y="1806557"/>
            <a:ext cx="6573559" cy="369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054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C55EC-D6C1-4F85-9C5A-B839FA11F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3" y="2223898"/>
            <a:ext cx="10644677" cy="2440867"/>
          </a:xfrm>
        </p:spPr>
        <p:txBody>
          <a:bodyPr>
            <a:noAutofit/>
          </a:bodyPr>
          <a:lstStyle/>
          <a:p>
            <a:pPr algn="ctr"/>
            <a:r>
              <a:rPr lang="en-GB" sz="4000" b="1" dirty="0">
                <a:effectLst/>
                <a:ea typeface="Times New Roman" panose="02020603050405020304" pitchFamily="18" charset="0"/>
              </a:rPr>
              <a:t>Academic customs programmes – cooperation between universities</a:t>
            </a:r>
            <a:br>
              <a:rPr lang="hu-HU" sz="4000" b="1" dirty="0">
                <a:effectLst/>
                <a:ea typeface="Times New Roman" panose="02020603050405020304" pitchFamily="18" charset="0"/>
              </a:rPr>
            </a:br>
            <a:r>
              <a:rPr lang="hu-HU" sz="4000" b="1" dirty="0">
                <a:effectLst/>
                <a:ea typeface="Times New Roman" panose="02020603050405020304" pitchFamily="18" charset="0"/>
              </a:rPr>
              <a:t>Panel </a:t>
            </a:r>
            <a:r>
              <a:rPr lang="hu-HU" sz="4000" b="1" dirty="0" err="1">
                <a:effectLst/>
                <a:ea typeface="Times New Roman" panose="02020603050405020304" pitchFamily="18" charset="0"/>
              </a:rPr>
              <a:t>discussion</a:t>
            </a:r>
            <a:br>
              <a:rPr lang="hu-HU" sz="4000" b="1" dirty="0">
                <a:effectLst/>
                <a:ea typeface="Times New Roman" panose="02020603050405020304" pitchFamily="18" charset="0"/>
              </a:rPr>
            </a:b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NO, NL, HU, BE, LV, IT</a:t>
            </a:r>
            <a:endParaRPr lang="de-CH" sz="4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71D1B-7A7A-4457-BDD5-FE2CDCA1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CFEF7-862C-E444-B91B-EAC90BFEE527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482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71D1B-7A7A-4457-BDD5-FE2CDCA1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CFEF7-862C-E444-B91B-EAC90BFEE527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9" name="Picture 2" descr="12 Things Successful People Do During Their Lunch Break - Top Choice Awards">
            <a:extLst>
              <a:ext uri="{FF2B5EF4-FFF2-40B4-BE49-F238E27FC236}">
                <a16:creationId xmlns:a16="http://schemas.microsoft.com/office/drawing/2014/main" id="{53456FF1-110F-1436-3A58-7367874D5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8934" y="1340768"/>
            <a:ext cx="8554131" cy="479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502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C55EC-D6C1-4F85-9C5A-B839FA11F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3" y="2223898"/>
            <a:ext cx="10644677" cy="1719089"/>
          </a:xfrm>
        </p:spPr>
        <p:txBody>
          <a:bodyPr>
            <a:normAutofit/>
          </a:bodyPr>
          <a:lstStyle/>
          <a:p>
            <a:pPr algn="ctr"/>
            <a:r>
              <a:rPr lang="hu-HU" sz="4000" b="1" dirty="0"/>
              <a:t>Centre of excellence</a:t>
            </a:r>
            <a:endParaRPr lang="de-CH" sz="4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71D1B-7A7A-4457-BDD5-FE2CDCA1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CFEF7-862C-E444-B91B-EAC90BFEE527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113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C55EC-D6C1-4F85-9C5A-B839FA11F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3" y="-2467"/>
            <a:ext cx="10644677" cy="1719089"/>
          </a:xfrm>
        </p:spPr>
        <p:txBody>
          <a:bodyPr>
            <a:normAutofit/>
          </a:bodyPr>
          <a:lstStyle/>
          <a:p>
            <a:r>
              <a:rPr lang="hu-HU" sz="4000" dirty="0"/>
              <a:t>Meeting agenda, Day 2</a:t>
            </a:r>
            <a:endParaRPr lang="de-CH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71D1B-7A7A-4457-BDD5-FE2CDCA1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CFEF7-862C-E444-B91B-EAC90BFEE527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7" name="Táblázat 7">
            <a:extLst>
              <a:ext uri="{FF2B5EF4-FFF2-40B4-BE49-F238E27FC236}">
                <a16:creationId xmlns:a16="http://schemas.microsoft.com/office/drawing/2014/main" id="{602B6269-30AD-7588-3C84-81750030EE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0416977"/>
              </p:ext>
            </p:extLst>
          </p:nvPr>
        </p:nvGraphicFramePr>
        <p:xfrm>
          <a:off x="838200" y="1903021"/>
          <a:ext cx="10515600" cy="424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0774">
                  <a:extLst>
                    <a:ext uri="{9D8B030D-6E8A-4147-A177-3AD203B41FA5}">
                      <a16:colId xmlns:a16="http://schemas.microsoft.com/office/drawing/2014/main" val="1705478658"/>
                    </a:ext>
                  </a:extLst>
                </a:gridCol>
                <a:gridCol w="8464826">
                  <a:extLst>
                    <a:ext uri="{9D8B030D-6E8A-4147-A177-3AD203B41FA5}">
                      <a16:colId xmlns:a16="http://schemas.microsoft.com/office/drawing/2014/main" val="5256415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/>
                        <a:t>Topics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549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09:45 – 10:15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Welcome and short introduction Customs in the Port of Rotterdam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709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10:15 – 10:45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Customs training in the Dutch Customs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6480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10:45 – 11:00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Coffee break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450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11:00 – 12:30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Introduction of Dutch Customs Practical Training Centre </a:t>
                      </a:r>
                      <a:endParaRPr lang="hu-H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Visit </a:t>
                      </a:r>
                      <a:r>
                        <a:rPr lang="en-GB" sz="180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Location DCPTC 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sub groups: round 1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691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12:30 – 13:30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Lunch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7628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13:30 – 14:30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Visit </a:t>
                      </a:r>
                      <a:r>
                        <a:rPr lang="en-GB" sz="180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Location DCPTC 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sub groups: round 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121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14:30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- 15:30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Workshop 3 (Coffee included):  - How to implement the experiences in the national training system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511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15:30 – 15:45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Formal end of working visit</a:t>
                      </a:r>
                      <a:endParaRPr lang="hu-HU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491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15:45 – 17:00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Tour by bus in the Port of Rotterdam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0848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4139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4333F868-57C4-C5C1-0E0B-0FDD1D5D73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74" y="223007"/>
            <a:ext cx="1792230" cy="8114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C2835-8418-8B65-65B5-4A47A30DA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887" y="6164082"/>
            <a:ext cx="1443539" cy="396974"/>
          </a:xfrm>
          <a:prstGeom prst="rect">
            <a:avLst/>
          </a:prstGeom>
        </p:spPr>
      </p:pic>
      <p:pic>
        <p:nvPicPr>
          <p:cNvPr id="3" name="Picture 2" descr="A logo with a train on it&#10;&#10;Description automatically generated">
            <a:extLst>
              <a:ext uri="{FF2B5EF4-FFF2-40B4-BE49-F238E27FC236}">
                <a16:creationId xmlns:a16="http://schemas.microsoft.com/office/drawing/2014/main" id="{839C6083-08FE-900E-6404-078FA8C19C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74" y="5824195"/>
            <a:ext cx="1158958" cy="811465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D7FDF8DF-892F-C278-BA21-7AC4387D7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C79FD-C571-418B-AB0F-5EE936C85276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1E362C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1E362C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5E68999B-E6C2-7C58-77BD-058173A0C499}"/>
              </a:ext>
            </a:extLst>
          </p:cNvPr>
          <p:cNvSpPr txBox="1">
            <a:spLocks/>
          </p:cNvSpPr>
          <p:nvPr/>
        </p:nvSpPr>
        <p:spPr>
          <a:xfrm>
            <a:off x="6828971" y="779389"/>
            <a:ext cx="4925864" cy="7446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E36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What</a:t>
            </a:r>
            <a:r>
              <a:rPr kumimoji="0" lang="lv-LV" sz="4000" b="1" i="0" u="none" strike="noStrike" kern="1200" cap="none" spc="0" normalizeH="0" baseline="0" noProof="0" dirty="0">
                <a:ln>
                  <a:noFill/>
                </a:ln>
                <a:solidFill>
                  <a:srgbClr val="1E36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lv-LV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E36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CoE</a:t>
            </a:r>
            <a:r>
              <a:rPr kumimoji="0" lang="lv-LV" sz="4000" b="1" i="0" u="none" strike="noStrike" kern="1200" cap="none" spc="0" normalizeH="0" baseline="0" noProof="0" dirty="0">
                <a:ln>
                  <a:noFill/>
                </a:ln>
                <a:solidFill>
                  <a:srgbClr val="1E36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lv-LV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E36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exist</a:t>
            </a:r>
            <a:r>
              <a:rPr kumimoji="0" lang="lv-LV" sz="4000" b="1" i="0" u="none" strike="noStrike" kern="1200" cap="none" spc="0" normalizeH="0" baseline="0" noProof="0" dirty="0">
                <a:ln>
                  <a:noFill/>
                </a:ln>
                <a:solidFill>
                  <a:srgbClr val="1E36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lv-LV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E36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</a:t>
            </a:r>
            <a:r>
              <a:rPr kumimoji="0" lang="lv-LV" sz="4000" b="1" i="0" u="none" strike="noStrike" kern="1200" cap="none" spc="0" normalizeH="0" baseline="0" noProof="0" dirty="0">
                <a:ln>
                  <a:noFill/>
                </a:ln>
                <a:solidFill>
                  <a:srgbClr val="1E36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EU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1E36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2" name="Picture 2" descr="Easy to read – about the EU | European Union">
            <a:extLst>
              <a:ext uri="{FF2B5EF4-FFF2-40B4-BE49-F238E27FC236}">
                <a16:creationId xmlns:a16="http://schemas.microsoft.com/office/drawing/2014/main" id="{CE18E598-44A9-6786-735A-03DC324F5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43" y="236116"/>
            <a:ext cx="6404428" cy="648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zis 4">
            <a:extLst>
              <a:ext uri="{FF2B5EF4-FFF2-40B4-BE49-F238E27FC236}">
                <a16:creationId xmlns:a16="http://schemas.microsoft.com/office/drawing/2014/main" id="{91DBE4EA-3664-FEB1-7CC1-89BC8A25F016}"/>
              </a:ext>
            </a:extLst>
          </p:cNvPr>
          <p:cNvSpPr/>
          <p:nvPr/>
        </p:nvSpPr>
        <p:spPr>
          <a:xfrm>
            <a:off x="4847771" y="1901371"/>
            <a:ext cx="116114" cy="1306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5" name="Lekerekített téglalapbuborék 5">
            <a:extLst>
              <a:ext uri="{FF2B5EF4-FFF2-40B4-BE49-F238E27FC236}">
                <a16:creationId xmlns:a16="http://schemas.microsoft.com/office/drawing/2014/main" id="{D95CFE8E-C42B-DF54-1726-B0BA4631AF48}"/>
              </a:ext>
            </a:extLst>
          </p:cNvPr>
          <p:cNvSpPr/>
          <p:nvPr/>
        </p:nvSpPr>
        <p:spPr>
          <a:xfrm>
            <a:off x="6778171" y="1524000"/>
            <a:ext cx="5027464" cy="508000"/>
          </a:xfrm>
          <a:prstGeom prst="wedgeRoundRectCallout">
            <a:avLst>
              <a:gd name="adj1" fmla="val -85502"/>
              <a:gd name="adj2" fmla="val 36786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FI,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Vaalimaa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, Car search</a:t>
            </a:r>
          </a:p>
        </p:txBody>
      </p:sp>
      <p:sp>
        <p:nvSpPr>
          <p:cNvPr id="17" name="Ellipszis 8">
            <a:extLst>
              <a:ext uri="{FF2B5EF4-FFF2-40B4-BE49-F238E27FC236}">
                <a16:creationId xmlns:a16="http://schemas.microsoft.com/office/drawing/2014/main" id="{9EE246EA-5C29-BB0A-3F78-D6F358D5644C}"/>
              </a:ext>
            </a:extLst>
          </p:cNvPr>
          <p:cNvSpPr/>
          <p:nvPr/>
        </p:nvSpPr>
        <p:spPr>
          <a:xfrm>
            <a:off x="3998685" y="3098799"/>
            <a:ext cx="116114" cy="1306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8" name="Ellipszis 9">
            <a:extLst>
              <a:ext uri="{FF2B5EF4-FFF2-40B4-BE49-F238E27FC236}">
                <a16:creationId xmlns:a16="http://schemas.microsoft.com/office/drawing/2014/main" id="{60F96578-B4E6-E4BA-FDE6-ED12C28CE93B}"/>
              </a:ext>
            </a:extLst>
          </p:cNvPr>
          <p:cNvSpPr/>
          <p:nvPr/>
        </p:nvSpPr>
        <p:spPr>
          <a:xfrm>
            <a:off x="4550228" y="3940629"/>
            <a:ext cx="116114" cy="1306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9" name="Ellipszis 10">
            <a:extLst>
              <a:ext uri="{FF2B5EF4-FFF2-40B4-BE49-F238E27FC236}">
                <a16:creationId xmlns:a16="http://schemas.microsoft.com/office/drawing/2014/main" id="{73B8DFD7-7C5E-9F57-365D-551237941076}"/>
              </a:ext>
            </a:extLst>
          </p:cNvPr>
          <p:cNvSpPr/>
          <p:nvPr/>
        </p:nvSpPr>
        <p:spPr>
          <a:xfrm>
            <a:off x="4230913" y="4622799"/>
            <a:ext cx="116114" cy="1306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20" name="Ellipszis 11">
            <a:extLst>
              <a:ext uri="{FF2B5EF4-FFF2-40B4-BE49-F238E27FC236}">
                <a16:creationId xmlns:a16="http://schemas.microsoft.com/office/drawing/2014/main" id="{2024E914-C05D-0FF4-96B1-8AA16124366F}"/>
              </a:ext>
            </a:extLst>
          </p:cNvPr>
          <p:cNvSpPr/>
          <p:nvPr/>
        </p:nvSpPr>
        <p:spPr>
          <a:xfrm>
            <a:off x="4905828" y="2786742"/>
            <a:ext cx="116114" cy="1306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21" name="Ellipszis 12">
            <a:extLst>
              <a:ext uri="{FF2B5EF4-FFF2-40B4-BE49-F238E27FC236}">
                <a16:creationId xmlns:a16="http://schemas.microsoft.com/office/drawing/2014/main" id="{60CDA04E-CDCF-7F55-E093-1F4F5DDA3963}"/>
              </a:ext>
            </a:extLst>
          </p:cNvPr>
          <p:cNvSpPr/>
          <p:nvPr/>
        </p:nvSpPr>
        <p:spPr>
          <a:xfrm>
            <a:off x="2518229" y="3415022"/>
            <a:ext cx="116114" cy="1306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22" name="Ellipszis 13">
            <a:extLst>
              <a:ext uri="{FF2B5EF4-FFF2-40B4-BE49-F238E27FC236}">
                <a16:creationId xmlns:a16="http://schemas.microsoft.com/office/drawing/2014/main" id="{976E0A9F-9053-0E77-9F63-D542A4179F86}"/>
              </a:ext>
            </a:extLst>
          </p:cNvPr>
          <p:cNvSpPr/>
          <p:nvPr/>
        </p:nvSpPr>
        <p:spPr>
          <a:xfrm>
            <a:off x="3918856" y="4172858"/>
            <a:ext cx="116114" cy="1306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23" name="Ellipszis 14">
            <a:extLst>
              <a:ext uri="{FF2B5EF4-FFF2-40B4-BE49-F238E27FC236}">
                <a16:creationId xmlns:a16="http://schemas.microsoft.com/office/drawing/2014/main" id="{35FDA170-184B-EC4F-FB81-5CEC7DEB194B}"/>
              </a:ext>
            </a:extLst>
          </p:cNvPr>
          <p:cNvSpPr/>
          <p:nvPr/>
        </p:nvSpPr>
        <p:spPr>
          <a:xfrm>
            <a:off x="3947884" y="4258535"/>
            <a:ext cx="116114" cy="1306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24" name="Lekerekített téglalapbuborék 15">
            <a:extLst>
              <a:ext uri="{FF2B5EF4-FFF2-40B4-BE49-F238E27FC236}">
                <a16:creationId xmlns:a16="http://schemas.microsoft.com/office/drawing/2014/main" id="{F4BF8313-0279-1D50-C93A-C8C2A01E6D9C}"/>
              </a:ext>
            </a:extLst>
          </p:cNvPr>
          <p:cNvSpPr/>
          <p:nvPr/>
        </p:nvSpPr>
        <p:spPr>
          <a:xfrm>
            <a:off x="6778171" y="2108199"/>
            <a:ext cx="5027464" cy="508000"/>
          </a:xfrm>
          <a:prstGeom prst="wedgeRoundRectCallout">
            <a:avLst>
              <a:gd name="adj1" fmla="val -85502"/>
              <a:gd name="adj2" fmla="val 91071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LV, Daugavpils, Train search</a:t>
            </a:r>
          </a:p>
        </p:txBody>
      </p:sp>
      <p:sp>
        <p:nvSpPr>
          <p:cNvPr id="25" name="Lekerekített téglalapbuborék 16">
            <a:extLst>
              <a:ext uri="{FF2B5EF4-FFF2-40B4-BE49-F238E27FC236}">
                <a16:creationId xmlns:a16="http://schemas.microsoft.com/office/drawing/2014/main" id="{6D223555-2E52-DB5D-1DCA-F2B9D89C8F38}"/>
              </a:ext>
            </a:extLst>
          </p:cNvPr>
          <p:cNvSpPr/>
          <p:nvPr/>
        </p:nvSpPr>
        <p:spPr>
          <a:xfrm>
            <a:off x="6778172" y="2866571"/>
            <a:ext cx="5027464" cy="508000"/>
          </a:xfrm>
          <a:prstGeom prst="wedgeRoundRectCallout">
            <a:avLst>
              <a:gd name="adj1" fmla="val -103690"/>
              <a:gd name="adj2" fmla="val 11072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PL, Gdansk, X-ray image analysing</a:t>
            </a:r>
          </a:p>
        </p:txBody>
      </p:sp>
      <p:sp>
        <p:nvSpPr>
          <p:cNvPr id="27" name="Lekerekített téglalapbuborék 17">
            <a:extLst>
              <a:ext uri="{FF2B5EF4-FFF2-40B4-BE49-F238E27FC236}">
                <a16:creationId xmlns:a16="http://schemas.microsoft.com/office/drawing/2014/main" id="{665BBAD6-5B94-A47E-A544-E57CE825639C}"/>
              </a:ext>
            </a:extLst>
          </p:cNvPr>
          <p:cNvSpPr/>
          <p:nvPr/>
        </p:nvSpPr>
        <p:spPr>
          <a:xfrm>
            <a:off x="6778171" y="3415022"/>
            <a:ext cx="5027464" cy="508000"/>
          </a:xfrm>
          <a:prstGeom prst="wedgeRoundRectCallout">
            <a:avLst>
              <a:gd name="adj1" fmla="val -132271"/>
              <a:gd name="adj2" fmla="val -31785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NL, Rotterdam, see and air</a:t>
            </a:r>
          </a:p>
        </p:txBody>
      </p:sp>
      <p:sp>
        <p:nvSpPr>
          <p:cNvPr id="28" name="Lekerekített téglalapbuborék 18">
            <a:extLst>
              <a:ext uri="{FF2B5EF4-FFF2-40B4-BE49-F238E27FC236}">
                <a16:creationId xmlns:a16="http://schemas.microsoft.com/office/drawing/2014/main" id="{830F66CC-8E7F-0150-17BF-519B6B881CBB}"/>
              </a:ext>
            </a:extLst>
          </p:cNvPr>
          <p:cNvSpPr/>
          <p:nvPr/>
        </p:nvSpPr>
        <p:spPr>
          <a:xfrm>
            <a:off x="6778171" y="4004535"/>
            <a:ext cx="5027464" cy="508000"/>
          </a:xfrm>
          <a:prstGeom prst="wedgeRoundRectCallout">
            <a:avLst>
              <a:gd name="adj1" fmla="val -92233"/>
              <a:gd name="adj2" fmla="val -46963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PL,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Przemysl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, Bus search</a:t>
            </a:r>
          </a:p>
        </p:txBody>
      </p:sp>
      <p:sp>
        <p:nvSpPr>
          <p:cNvPr id="29" name="Lekerekített téglalapbuborék 19">
            <a:extLst>
              <a:ext uri="{FF2B5EF4-FFF2-40B4-BE49-F238E27FC236}">
                <a16:creationId xmlns:a16="http://schemas.microsoft.com/office/drawing/2014/main" id="{B9154016-5941-2781-43AC-430B4F328360}"/>
              </a:ext>
            </a:extLst>
          </p:cNvPr>
          <p:cNvSpPr/>
          <p:nvPr/>
        </p:nvSpPr>
        <p:spPr>
          <a:xfrm>
            <a:off x="6778171" y="4574220"/>
            <a:ext cx="5027464" cy="508000"/>
          </a:xfrm>
          <a:prstGeom prst="wedgeRoundRectCallout">
            <a:avLst>
              <a:gd name="adj1" fmla="val -104267"/>
              <a:gd name="adj2" fmla="val -114643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SK,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Gajary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, Sniffer dogs</a:t>
            </a:r>
          </a:p>
        </p:txBody>
      </p:sp>
      <p:sp>
        <p:nvSpPr>
          <p:cNvPr id="30" name="Lekerekített téglalapbuborék 20">
            <a:extLst>
              <a:ext uri="{FF2B5EF4-FFF2-40B4-BE49-F238E27FC236}">
                <a16:creationId xmlns:a16="http://schemas.microsoft.com/office/drawing/2014/main" id="{851C2896-8BF8-919A-A12C-F9576EE9958C}"/>
              </a:ext>
            </a:extLst>
          </p:cNvPr>
          <p:cNvSpPr/>
          <p:nvPr/>
        </p:nvSpPr>
        <p:spPr>
          <a:xfrm>
            <a:off x="6778171" y="5143905"/>
            <a:ext cx="5027464" cy="508000"/>
          </a:xfrm>
          <a:prstGeom prst="wedgeRoundRectCallout">
            <a:avLst>
              <a:gd name="adj1" fmla="val -104267"/>
              <a:gd name="adj2" fmla="val -200357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SK, Bratislava. E-learning</a:t>
            </a:r>
          </a:p>
        </p:txBody>
      </p:sp>
      <p:sp>
        <p:nvSpPr>
          <p:cNvPr id="31" name="Lekerekített téglalapbuborék 21">
            <a:extLst>
              <a:ext uri="{FF2B5EF4-FFF2-40B4-BE49-F238E27FC236}">
                <a16:creationId xmlns:a16="http://schemas.microsoft.com/office/drawing/2014/main" id="{BE0B1337-75E0-3AD5-09BF-E6E1BB33F67F}"/>
              </a:ext>
            </a:extLst>
          </p:cNvPr>
          <p:cNvSpPr/>
          <p:nvPr/>
        </p:nvSpPr>
        <p:spPr>
          <a:xfrm>
            <a:off x="6778171" y="5706332"/>
            <a:ext cx="5027464" cy="592868"/>
          </a:xfrm>
          <a:prstGeom prst="wedgeRoundRectCallout">
            <a:avLst>
              <a:gd name="adj1" fmla="val -98737"/>
              <a:gd name="adj2" fmla="val -220601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HU,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Röszke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, Customs control skills development</a:t>
            </a:r>
          </a:p>
        </p:txBody>
      </p:sp>
    </p:spTree>
    <p:extLst>
      <p:ext uri="{BB962C8B-B14F-4D97-AF65-F5344CB8AC3E}">
        <p14:creationId xmlns:p14="http://schemas.microsoft.com/office/powerpoint/2010/main" val="25450721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C55EC-D6C1-4F85-9C5A-B839FA11F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3" y="-2467"/>
            <a:ext cx="10644677" cy="1719089"/>
          </a:xfrm>
        </p:spPr>
        <p:txBody>
          <a:bodyPr>
            <a:normAutofit/>
          </a:bodyPr>
          <a:lstStyle/>
          <a:p>
            <a:r>
              <a:rPr lang="hu-HU" sz="4000" dirty="0" err="1"/>
              <a:t>CoE</a:t>
            </a:r>
            <a:r>
              <a:rPr lang="hu-HU" sz="4000" dirty="0"/>
              <a:t> in </a:t>
            </a:r>
            <a:r>
              <a:rPr lang="hu-HU" sz="4000" dirty="0" err="1"/>
              <a:t>the</a:t>
            </a:r>
            <a:r>
              <a:rPr lang="hu-HU" sz="4000" dirty="0"/>
              <a:t> EU</a:t>
            </a:r>
            <a:endParaRPr lang="de-C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40FBB-B408-4692-99E1-141B42FCB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964" y="1661975"/>
            <a:ext cx="11102268" cy="5138911"/>
          </a:xfrm>
        </p:spPr>
        <p:txBody>
          <a:bodyPr>
            <a:normAutofit/>
          </a:bodyPr>
          <a:lstStyle/>
          <a:p>
            <a:r>
              <a:rPr lang="de-CH" dirty="0"/>
              <a:t>Aaa</a:t>
            </a:r>
          </a:p>
          <a:p>
            <a:r>
              <a:rPr lang="de-CH" dirty="0"/>
              <a:t>Bb</a:t>
            </a:r>
          </a:p>
          <a:p>
            <a:r>
              <a:rPr lang="de-CH" dirty="0"/>
              <a:t>Cc</a:t>
            </a:r>
          </a:p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71D1B-7A7A-4457-BDD5-FE2CDCA1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CFEF7-862C-E444-B91B-EAC90BFEE5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C1C1C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1C1C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áblázat 4">
            <a:extLst>
              <a:ext uri="{FF2B5EF4-FFF2-40B4-BE49-F238E27FC236}">
                <a16:creationId xmlns:a16="http://schemas.microsoft.com/office/drawing/2014/main" id="{678902FB-5836-C085-9BA0-BEABD2094AB3}"/>
              </a:ext>
            </a:extLst>
          </p:cNvPr>
          <p:cNvGraphicFramePr>
            <a:graphicFrameLocks noGrp="1"/>
          </p:cNvGraphicFramePr>
          <p:nvPr/>
        </p:nvGraphicFramePr>
        <p:xfrm>
          <a:off x="406400" y="1015995"/>
          <a:ext cx="11219544" cy="56616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3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461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5929">
                <a:tc>
                  <a:txBody>
                    <a:bodyPr/>
                    <a:lstStyle/>
                    <a:p>
                      <a:r>
                        <a:rPr lang="en-GB" noProof="0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Established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/>
                        <a:t>Trainings</a:t>
                      </a:r>
                      <a:r>
                        <a:rPr lang="hu-HU" baseline="0" dirty="0"/>
                        <a:t> </a:t>
                      </a:r>
                      <a:r>
                        <a:rPr lang="hu-HU" baseline="0" dirty="0" err="1"/>
                        <a:t>from</a:t>
                      </a:r>
                      <a:r>
                        <a:rPr lang="hu-HU" baseline="0" dirty="0"/>
                        <a:t> </a:t>
                      </a:r>
                      <a:r>
                        <a:rPr lang="hu-HU" baseline="0" dirty="0" err="1"/>
                        <a:t>year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5929">
                <a:tc>
                  <a:txBody>
                    <a:bodyPr/>
                    <a:lstStyle/>
                    <a:p>
                      <a:r>
                        <a:rPr lang="en-GB" noProof="0" dirty="0"/>
                        <a:t>Finland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Car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2016</a:t>
                      </a:r>
                      <a:r>
                        <a:rPr lang="hu-HU" baseline="0" dirty="0"/>
                        <a:t> – 1-3 per </a:t>
                      </a:r>
                      <a:r>
                        <a:rPr lang="hu-HU" baseline="0" dirty="0" err="1"/>
                        <a:t>years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5929">
                <a:tc>
                  <a:txBody>
                    <a:bodyPr/>
                    <a:lstStyle/>
                    <a:p>
                      <a:r>
                        <a:rPr lang="en-GB" noProof="0" dirty="0"/>
                        <a:t>Hungary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Customs control skills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2019</a:t>
                      </a:r>
                      <a:r>
                        <a:rPr lang="hu-HU" baseline="0" dirty="0"/>
                        <a:t> – 1-2 per </a:t>
                      </a:r>
                      <a:r>
                        <a:rPr lang="hu-HU" baseline="0" dirty="0" err="1"/>
                        <a:t>years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929">
                <a:tc>
                  <a:txBody>
                    <a:bodyPr/>
                    <a:lstStyle/>
                    <a:p>
                      <a:r>
                        <a:rPr lang="hu-HU" noProof="0" dirty="0" err="1"/>
                        <a:t>Latvia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noProof="0" dirty="0" err="1"/>
                        <a:t>Cargo</a:t>
                      </a:r>
                      <a:r>
                        <a:rPr lang="hu-HU" noProof="0" dirty="0"/>
                        <a:t> </a:t>
                      </a:r>
                      <a:r>
                        <a:rPr lang="hu-HU" noProof="0" dirty="0" err="1"/>
                        <a:t>train</a:t>
                      </a:r>
                      <a:r>
                        <a:rPr lang="hu-HU" baseline="0" noProof="0" dirty="0"/>
                        <a:t> </a:t>
                      </a:r>
                      <a:r>
                        <a:rPr lang="hu-HU" baseline="0" noProof="0" dirty="0" err="1"/>
                        <a:t>search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noProof="0" dirty="0"/>
                        <a:t>2023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2022 – 1 per </a:t>
                      </a:r>
                      <a:r>
                        <a:rPr lang="hu-HU" dirty="0" err="1"/>
                        <a:t>years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5929">
                <a:tc>
                  <a:txBody>
                    <a:bodyPr/>
                    <a:lstStyle/>
                    <a:p>
                      <a:r>
                        <a:rPr lang="en-GB" noProof="0" dirty="0"/>
                        <a:t>Poland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X-ray image analysing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2018</a:t>
                      </a:r>
                      <a:r>
                        <a:rPr lang="hu-HU" baseline="0" dirty="0"/>
                        <a:t> – 1-4 per </a:t>
                      </a:r>
                      <a:r>
                        <a:rPr lang="hu-HU" baseline="0" dirty="0" err="1"/>
                        <a:t>years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5929">
                <a:tc>
                  <a:txBody>
                    <a:bodyPr/>
                    <a:lstStyle/>
                    <a:p>
                      <a:r>
                        <a:rPr lang="en-GB" noProof="0" dirty="0"/>
                        <a:t>Poland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Bus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2019</a:t>
                      </a:r>
                      <a:r>
                        <a:rPr lang="hu-HU" baseline="0" dirty="0"/>
                        <a:t> – 1-2 per </a:t>
                      </a:r>
                      <a:r>
                        <a:rPr lang="hu-HU" baseline="0" dirty="0" err="1"/>
                        <a:t>years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5929">
                <a:tc>
                  <a:txBody>
                    <a:bodyPr/>
                    <a:lstStyle/>
                    <a:p>
                      <a:r>
                        <a:rPr lang="en-GB" noProof="0" dirty="0"/>
                        <a:t>Slovakia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Sniffer dogs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2018</a:t>
                      </a:r>
                      <a:r>
                        <a:rPr lang="hu-HU" baseline="0" dirty="0"/>
                        <a:t> – 1-4 per </a:t>
                      </a:r>
                      <a:r>
                        <a:rPr lang="hu-HU" baseline="0" dirty="0" err="1"/>
                        <a:t>years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5929">
                <a:tc>
                  <a:txBody>
                    <a:bodyPr/>
                    <a:lstStyle/>
                    <a:p>
                      <a:r>
                        <a:rPr lang="en-GB" noProof="0" dirty="0"/>
                        <a:t>Slovakia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E-learning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No</a:t>
                      </a:r>
                      <a:r>
                        <a:rPr lang="hu-HU" baseline="0" dirty="0"/>
                        <a:t> </a:t>
                      </a:r>
                      <a:r>
                        <a:rPr lang="hu-HU" baseline="0" dirty="0" err="1"/>
                        <a:t>data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5929">
                <a:tc>
                  <a:txBody>
                    <a:bodyPr/>
                    <a:lstStyle/>
                    <a:p>
                      <a:r>
                        <a:rPr lang="en-GB" noProof="0" dirty="0"/>
                        <a:t>The Netherland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See and 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2009-2016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2009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65929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71D1B-7A7A-4457-BDD5-FE2CDCA1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CFEF7-862C-E444-B91B-EAC90BFEE5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C1C1C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1C1C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EA1A4757-F09A-8F4A-B8B8-6B9264E49210}"/>
              </a:ext>
            </a:extLst>
          </p:cNvPr>
          <p:cNvSpPr txBox="1">
            <a:spLocks/>
          </p:cNvSpPr>
          <p:nvPr/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aa-ET"/>
            </a:defPPr>
            <a:lvl1pPr marL="0" algn="r" defTabSz="914400" rtl="0" eaLnBrk="1" latinLnBrk="0" hangingPunct="1">
              <a:defRPr sz="1800" kern="1200">
                <a:solidFill>
                  <a:srgbClr val="C1C1C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46C79FD-C571-418B-AB0F-5EE936C85276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751A34E4-1096-DEEE-9044-E79D09CA0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2" y="449943"/>
            <a:ext cx="10515600" cy="1248228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CCEI </a:t>
            </a:r>
            <a:r>
              <a:rPr lang="en-GB" dirty="0"/>
              <a:t>Deliverable 14 – draft structure of the final document</a:t>
            </a:r>
            <a:endParaRPr lang="en-GB" sz="1800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8F5AFE11-DA1C-C274-97DF-DEF58AB521A0}"/>
              </a:ext>
            </a:extLst>
          </p:cNvPr>
          <p:cNvSpPr txBox="1"/>
          <p:nvPr/>
        </p:nvSpPr>
        <p:spPr>
          <a:xfrm>
            <a:off x="377370" y="1698171"/>
            <a:ext cx="1132114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Context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/>
              <a:t>Definitions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/>
              <a:t>Link to other deliverables and to Customs Reform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Background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Existing practises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/>
              <a:t>CELBET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/>
              <a:t>Poland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/>
              <a:t>The Netherland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Vision for Centre of Excellence in the future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Challanges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Recommendatons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Conclusions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Annexes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/>
              <a:t>Potential topics/countries for future CoE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/>
              <a:t>CELBET Guideline about CoE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0114971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32">
            <a:extLst>
              <a:ext uri="{FF2B5EF4-FFF2-40B4-BE49-F238E27FC236}">
                <a16:creationId xmlns:a16="http://schemas.microsoft.com/office/drawing/2014/main" id="{DD8EACB7-D372-470B-B76E-A829D0031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42" name="Rectangle 5">
            <a:extLst>
              <a:ext uri="{FF2B5EF4-FFF2-40B4-BE49-F238E27FC236}">
                <a16:creationId xmlns:a16="http://schemas.microsoft.com/office/drawing/2014/main" id="{FBE11A49-02A1-4D4C-9A49-CDF496B109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900" y="723900"/>
            <a:ext cx="4614421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39E800-D82D-3797-0615-D64444315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533" y="1308404"/>
            <a:ext cx="5606933" cy="226719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Centre of expertise</a:t>
            </a:r>
            <a:b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from idea</a:t>
            </a:r>
            <a:endParaRPr lang="lv-LV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A logo with a train on it&#10;&#10;Description automatically generated">
            <a:extLst>
              <a:ext uri="{FF2B5EF4-FFF2-40B4-BE49-F238E27FC236}">
                <a16:creationId xmlns:a16="http://schemas.microsoft.com/office/drawing/2014/main" id="{CA8D0533-C211-5C17-1E0F-E2ED120C4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222" y="1534638"/>
            <a:ext cx="5439657" cy="380775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1732D3A-CFF0-45BE-AD79-F83D0272C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614258" y="3871114"/>
            <a:ext cx="867485" cy="115439"/>
            <a:chOff x="8910933" y="1861308"/>
            <a:chExt cx="867485" cy="11543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892F72C-7FB6-49C8-A402-D5DC42DB6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mbo"/>
                <a:ea typeface="+mn-ea"/>
                <a:cs typeface="+mn-cs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C92C2E1-605F-49BD-8AC8-DC52B3015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8BE2E0F-EE6D-4748-AB8F-724D0DDC6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A48A1A9F-4199-3EAF-6B40-A3F669884ACE}"/>
              </a:ext>
            </a:extLst>
          </p:cNvPr>
          <p:cNvSpPr txBox="1">
            <a:spLocks/>
          </p:cNvSpPr>
          <p:nvPr/>
        </p:nvSpPr>
        <p:spPr>
          <a:xfrm>
            <a:off x="577552" y="3930800"/>
            <a:ext cx="4907115" cy="12553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kern="1200" cap="all" spc="39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all" spc="390" normalizeH="0" baseline="0" noProof="0" dirty="0">
                <a:ln>
                  <a:noFill/>
                </a:ln>
                <a:solidFill>
                  <a:srgbClr val="1E36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3200" b="1" i="0" u="none" strike="noStrike" kern="1200" cap="all" spc="39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 IMPLEMENTATION</a:t>
            </a:r>
            <a:endParaRPr kumimoji="0" lang="lv-LV" sz="3200" b="1" i="0" u="none" strike="noStrike" kern="1200" cap="all" spc="39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mbo"/>
              <a:ea typeface="+mj-ea"/>
              <a:cs typeface="+mj-cs"/>
            </a:endParaRPr>
          </a:p>
        </p:txBody>
      </p:sp>
      <p:pic>
        <p:nvPicPr>
          <p:cNvPr id="3" name="Picture 2" descr="A logo with a lion and two lions&#10;&#10;Description automatically generated">
            <a:extLst>
              <a:ext uri="{FF2B5EF4-FFF2-40B4-BE49-F238E27FC236}">
                <a16:creationId xmlns:a16="http://schemas.microsoft.com/office/drawing/2014/main" id="{17588589-9678-584E-31A3-9083CE481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869" y="5885642"/>
            <a:ext cx="1426812" cy="868202"/>
          </a:xfrm>
          <a:prstGeom prst="rect">
            <a:avLst/>
          </a:prstGeom>
        </p:spPr>
      </p:pic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DC3DAA6E-2A08-1B85-77A0-4CBB0F91A22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36" y="6094723"/>
            <a:ext cx="1523810" cy="6899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08A8B8-ABC9-822D-E6F5-B1CB6158F4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001" y="6218594"/>
            <a:ext cx="1523809" cy="4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38117"/>
      </p:ext>
    </p:extLst>
  </p:cSld>
  <p:clrMapOvr>
    <a:masterClrMapping/>
  </p:clrMapOvr>
  <p:transition spd="slow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0">
            <a:extLst>
              <a:ext uri="{FF2B5EF4-FFF2-40B4-BE49-F238E27FC236}">
                <a16:creationId xmlns:a16="http://schemas.microsoft.com/office/drawing/2014/main" id="{51A01047-632B-4F57-9CDB-AA680D5BB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33" name="Rectangle 5">
            <a:extLst>
              <a:ext uri="{FF2B5EF4-FFF2-40B4-BE49-F238E27FC236}">
                <a16:creationId xmlns:a16="http://schemas.microsoft.com/office/drawing/2014/main" id="{48EF695B-E7DE-4164-862A-9CD06DFB0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1258" y="723900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B026A9-F781-1E51-0483-2D8F7B884E01}"/>
              </a:ext>
            </a:extLst>
          </p:cNvPr>
          <p:cNvSpPr txBox="1"/>
          <p:nvPr/>
        </p:nvSpPr>
        <p:spPr>
          <a:xfrm>
            <a:off x="7126240" y="943484"/>
            <a:ext cx="3950677" cy="2469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E362C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2020 – 14 696 500 pcs.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E362C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2021 – 6 154 102 pcs.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E362C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2022 – 6 841 980 pcs.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E362C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2023 – 2 459 000 pcs.</a:t>
            </a:r>
          </a:p>
        </p:txBody>
      </p:sp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30A43472-FA84-85A9-8A3A-7CC617C4F2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28" b="-3"/>
          <a:stretch/>
        </p:blipFill>
        <p:spPr>
          <a:xfrm>
            <a:off x="157018" y="968325"/>
            <a:ext cx="3262389" cy="2172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4" name="Group 24">
            <a:extLst>
              <a:ext uri="{FF2B5EF4-FFF2-40B4-BE49-F238E27FC236}">
                <a16:creationId xmlns:a16="http://schemas.microsoft.com/office/drawing/2014/main" id="{D5ADB088-C125-457F-9C61-DFE21DCEF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67837" y="2543656"/>
            <a:ext cx="867485" cy="115439"/>
            <a:chOff x="8910933" y="1861308"/>
            <a:chExt cx="867485" cy="11543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DE177E3-7A50-4A27-B466-79375BA19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mbo"/>
                <a:ea typeface="+mn-ea"/>
                <a:cs typeface="+mn-cs"/>
              </a:endParaRPr>
            </a:p>
          </p:txBody>
        </p:sp>
        <p:cxnSp>
          <p:nvCxnSpPr>
            <p:cNvPr id="35" name="Straight Connector 26">
              <a:extLst>
                <a:ext uri="{FF2B5EF4-FFF2-40B4-BE49-F238E27FC236}">
                  <a16:creationId xmlns:a16="http://schemas.microsoft.com/office/drawing/2014/main" id="{6F53D207-3550-41FA-BBC0-A5220E734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27">
              <a:extLst>
                <a:ext uri="{FF2B5EF4-FFF2-40B4-BE49-F238E27FC236}">
                  <a16:creationId xmlns:a16="http://schemas.microsoft.com/office/drawing/2014/main" id="{6EF5A581-4EC8-4E1B-BF64-8A1FE8530F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4333F868-57C4-C5C1-0E0B-0FDD1D5D731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74" y="223007"/>
            <a:ext cx="1792230" cy="8114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C2835-8418-8B65-65B5-4A47A30DAE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887" y="6164082"/>
            <a:ext cx="1443539" cy="396974"/>
          </a:xfrm>
          <a:prstGeom prst="rect">
            <a:avLst/>
          </a:prstGeom>
        </p:spPr>
      </p:pic>
      <p:pic>
        <p:nvPicPr>
          <p:cNvPr id="3" name="Picture 2" descr="A logo with a train on it&#10;&#10;Description automatically generated">
            <a:extLst>
              <a:ext uri="{FF2B5EF4-FFF2-40B4-BE49-F238E27FC236}">
                <a16:creationId xmlns:a16="http://schemas.microsoft.com/office/drawing/2014/main" id="{839C6083-08FE-900E-6404-078FA8C19C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74" y="5824195"/>
            <a:ext cx="1158958" cy="811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9159AE-B7FD-612C-93E8-7A52601D66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3657" y="3523838"/>
            <a:ext cx="3635545" cy="2251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54BD17-B438-2785-6F53-2E3D1714D9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9816" y="1034473"/>
            <a:ext cx="3091152" cy="2051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1B2783-D039-DA53-0BC3-D4E8F2AD8C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816" y="3511056"/>
            <a:ext cx="3091152" cy="2251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A747D0-DF1A-5348-C0C2-38AAF78D34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113" y="2921617"/>
            <a:ext cx="4504787" cy="3378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5B8601-DE89-D1AB-2302-9EDB44AB4815}"/>
              </a:ext>
            </a:extLst>
          </p:cNvPr>
          <p:cNvSpPr txBox="1"/>
          <p:nvPr/>
        </p:nvSpPr>
        <p:spPr>
          <a:xfrm>
            <a:off x="2572475" y="177741"/>
            <a:ext cx="7047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SEIZURES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 RAILWAY WITH BELARUS</a:t>
            </a:r>
            <a:endParaRPr kumimoji="0" lang="lv-LV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5076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4333F868-57C4-C5C1-0E0B-0FDD1D5D73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74" y="223007"/>
            <a:ext cx="1792230" cy="8114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C2835-8418-8B65-65B5-4A47A30DA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887" y="6164082"/>
            <a:ext cx="1443539" cy="396974"/>
          </a:xfrm>
          <a:prstGeom prst="rect">
            <a:avLst/>
          </a:prstGeom>
        </p:spPr>
      </p:pic>
      <p:pic>
        <p:nvPicPr>
          <p:cNvPr id="3" name="Picture 2" descr="A logo with a train on it&#10;&#10;Description automatically generated">
            <a:extLst>
              <a:ext uri="{FF2B5EF4-FFF2-40B4-BE49-F238E27FC236}">
                <a16:creationId xmlns:a16="http://schemas.microsoft.com/office/drawing/2014/main" id="{839C6083-08FE-900E-6404-078FA8C19C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74" y="5824195"/>
            <a:ext cx="1158958" cy="811465"/>
          </a:xfrm>
          <a:prstGeom prst="rect">
            <a:avLst/>
          </a:prstGeom>
        </p:spPr>
      </p:pic>
      <p:graphicFrame>
        <p:nvGraphicFramePr>
          <p:cNvPr id="2" name="TextBox 6">
            <a:extLst>
              <a:ext uri="{FF2B5EF4-FFF2-40B4-BE49-F238E27FC236}">
                <a16:creationId xmlns:a16="http://schemas.microsoft.com/office/drawing/2014/main" id="{D44E89BB-E168-628F-1E8F-CDDCA3002E91}"/>
              </a:ext>
            </a:extLst>
          </p:cNvPr>
          <p:cNvGraphicFramePr/>
          <p:nvPr/>
        </p:nvGraphicFramePr>
        <p:xfrm>
          <a:off x="2546296" y="223007"/>
          <a:ext cx="7099408" cy="2547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638FEBF9-7D87-8660-7A1F-7D1624DCBA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4" y="2468849"/>
            <a:ext cx="2873744" cy="2155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F783BF-9080-BF0E-DFEC-470292FDED6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76" y="4454672"/>
            <a:ext cx="2808512" cy="210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icture containing snow&#10;&#10;Description automatically generated">
            <a:extLst>
              <a:ext uri="{FF2B5EF4-FFF2-40B4-BE49-F238E27FC236}">
                <a16:creationId xmlns:a16="http://schemas.microsoft.com/office/drawing/2014/main" id="{4F93C17B-1BBF-5FD9-4F50-1654226AF6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596" y="2351344"/>
            <a:ext cx="3831658" cy="2155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icture containing snow&#10;&#10;Description automatically generated">
            <a:extLst>
              <a:ext uri="{FF2B5EF4-FFF2-40B4-BE49-F238E27FC236}">
                <a16:creationId xmlns:a16="http://schemas.microsoft.com/office/drawing/2014/main" id="{5AEFC362-8B1D-4249-06BA-2DD7C59D1E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768" y="4506652"/>
            <a:ext cx="3831658" cy="2155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CA0C9D-27B3-1DBE-8B2B-542900C39584}"/>
              </a:ext>
            </a:extLst>
          </p:cNvPr>
          <p:cNvSpPr txBox="1"/>
          <p:nvPr/>
        </p:nvSpPr>
        <p:spPr>
          <a:xfrm>
            <a:off x="781568" y="5039510"/>
            <a:ext cx="183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HOW</a:t>
            </a:r>
            <a:endParaRPr kumimoji="0" lang="lv-LV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55C49A-F87E-64F3-48F6-B1C523E710AB}"/>
              </a:ext>
            </a:extLst>
          </p:cNvPr>
          <p:cNvSpPr txBox="1"/>
          <p:nvPr/>
        </p:nvSpPr>
        <p:spPr>
          <a:xfrm>
            <a:off x="3187698" y="3105834"/>
            <a:ext cx="2260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 CAN</a:t>
            </a:r>
            <a:endParaRPr kumimoji="0" lang="lv-LV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92D609-BA1A-C232-7CB3-39EF46AFF449}"/>
              </a:ext>
            </a:extLst>
          </p:cNvPr>
          <p:cNvSpPr txBox="1"/>
          <p:nvPr/>
        </p:nvSpPr>
        <p:spPr>
          <a:xfrm>
            <a:off x="6096000" y="5172364"/>
            <a:ext cx="1985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SHARE</a:t>
            </a:r>
            <a:endParaRPr kumimoji="0" lang="lv-LV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457561-DE5C-A7DC-AD5E-8DBF673028AA}"/>
              </a:ext>
            </a:extLst>
          </p:cNvPr>
          <p:cNvSpPr txBox="1"/>
          <p:nvPr/>
        </p:nvSpPr>
        <p:spPr>
          <a:xfrm>
            <a:off x="8917945" y="2932717"/>
            <a:ext cx="37465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THIS KNOWLEDGES?</a:t>
            </a:r>
            <a:endParaRPr kumimoji="0" lang="lv-LV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97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CAAAF-92C0-E36E-FFC5-A82915BFD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69" b="-1"/>
          <a:stretch/>
        </p:blipFill>
        <p:spPr>
          <a:xfrm>
            <a:off x="3029603" y="141753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47D7A0-DFFB-A808-5437-5D03DBD347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" r="-1" b="2320"/>
          <a:stretch/>
        </p:blipFill>
        <p:spPr>
          <a:xfrm>
            <a:off x="7232922" y="141753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pic>
        <p:nvPicPr>
          <p:cNvPr id="9" name="Picture 8" descr="A group of flags on poles&#10;&#10;Description automatically generated">
            <a:extLst>
              <a:ext uri="{FF2B5EF4-FFF2-40B4-BE49-F238E27FC236}">
                <a16:creationId xmlns:a16="http://schemas.microsoft.com/office/drawing/2014/main" id="{F7B20A65-1F71-BDD7-957E-1131033D2A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844" y="3351131"/>
            <a:ext cx="6390706" cy="3365106"/>
          </a:xfrm>
          <a:prstGeom prst="rect">
            <a:avLst/>
          </a:prstGeom>
        </p:spPr>
      </p:pic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4333F868-57C4-C5C1-0E0B-0FDD1D5D731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74" y="223007"/>
            <a:ext cx="1792230" cy="8114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C2835-8418-8B65-65B5-4A47A30DAE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887" y="6164082"/>
            <a:ext cx="1443539" cy="396974"/>
          </a:xfrm>
          <a:prstGeom prst="rect">
            <a:avLst/>
          </a:prstGeom>
        </p:spPr>
      </p:pic>
      <p:pic>
        <p:nvPicPr>
          <p:cNvPr id="3" name="Picture 2" descr="A logo with a train on it&#10;&#10;Description automatically generated">
            <a:extLst>
              <a:ext uri="{FF2B5EF4-FFF2-40B4-BE49-F238E27FC236}">
                <a16:creationId xmlns:a16="http://schemas.microsoft.com/office/drawing/2014/main" id="{839C6083-08FE-900E-6404-078FA8C19C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74" y="5824195"/>
            <a:ext cx="1158958" cy="811465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62BA6E5-E3BE-8D7C-9177-F2F483E32B8D}"/>
              </a:ext>
            </a:extLst>
          </p:cNvPr>
          <p:cNvGraphicFramePr/>
          <p:nvPr/>
        </p:nvGraphicFramePr>
        <p:xfrm>
          <a:off x="-1196883" y="719666"/>
          <a:ext cx="590085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216160D-110C-C1BE-468C-6C973F75F95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7" r="2" b="1295"/>
          <a:stretch/>
        </p:blipFill>
        <p:spPr>
          <a:xfrm>
            <a:off x="3083428" y="3314679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8227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ok 4">
            <a:extLst>
              <a:ext uri="{FF2B5EF4-FFF2-40B4-BE49-F238E27FC236}">
                <a16:creationId xmlns:a16="http://schemas.microsoft.com/office/drawing/2014/main" id="{57DC5528-41F0-434B-940C-A9048B16252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47064" y="210530"/>
            <a:ext cx="1425307" cy="799119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5F5283-A899-E341-FC2B-908A4118FA6E}"/>
              </a:ext>
            </a:extLst>
          </p:cNvPr>
          <p:cNvSpPr txBox="1"/>
          <p:nvPr/>
        </p:nvSpPr>
        <p:spPr>
          <a:xfrm>
            <a:off x="1905000" y="286374"/>
            <a:ext cx="89262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DO WE </a:t>
            </a:r>
            <a:r>
              <a:rPr kumimoji="0" lang="lv-LV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DEMONSTRATE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</a:t>
            </a:r>
            <a:r>
              <a:rPr kumimoji="0" lang="lv-LV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CoE</a:t>
            </a:r>
            <a:endParaRPr kumimoji="0" lang="lv-LV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0" name="Diagram 29">
            <a:extLst>
              <a:ext uri="{FF2B5EF4-FFF2-40B4-BE49-F238E27FC236}">
                <a16:creationId xmlns:a16="http://schemas.microsoft.com/office/drawing/2014/main" id="{FBB2288E-8331-7CA6-A7E5-562B924351FD}"/>
              </a:ext>
            </a:extLst>
          </p:cNvPr>
          <p:cNvGraphicFramePr/>
          <p:nvPr/>
        </p:nvGraphicFramePr>
        <p:xfrm>
          <a:off x="300182" y="1018826"/>
          <a:ext cx="11591636" cy="4886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029DE52-E83E-A9ED-54A0-CC6923B4968A}"/>
              </a:ext>
            </a:extLst>
          </p:cNvPr>
          <p:cNvSpPr txBox="1"/>
          <p:nvPr/>
        </p:nvSpPr>
        <p:spPr>
          <a:xfrm>
            <a:off x="573173" y="5870891"/>
            <a:ext cx="1763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MOTIVATION</a:t>
            </a:r>
            <a:endParaRPr kumimoji="0" lang="lv-LV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1BA798-ED2B-571E-9AF0-7470C927B743}"/>
              </a:ext>
            </a:extLst>
          </p:cNvPr>
          <p:cNvSpPr txBox="1"/>
          <p:nvPr/>
        </p:nvSpPr>
        <p:spPr>
          <a:xfrm>
            <a:off x="2706255" y="5870891"/>
            <a:ext cx="2041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SAFETY RULES</a:t>
            </a:r>
            <a:endParaRPr kumimoji="0" lang="lv-LV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D48046-8D40-9BD7-206A-2D365A936CA8}"/>
              </a:ext>
            </a:extLst>
          </p:cNvPr>
          <p:cNvSpPr txBox="1"/>
          <p:nvPr/>
        </p:nvSpPr>
        <p:spPr>
          <a:xfrm>
            <a:off x="5116946" y="5880187"/>
            <a:ext cx="2239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REAL PRACTICE</a:t>
            </a:r>
            <a:endParaRPr kumimoji="0" lang="lv-LV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267E78-CE80-35EC-201E-5FC54F8EC43F}"/>
              </a:ext>
            </a:extLst>
          </p:cNvPr>
          <p:cNvSpPr txBox="1"/>
          <p:nvPr/>
        </p:nvSpPr>
        <p:spPr>
          <a:xfrm>
            <a:off x="7573818" y="5870832"/>
            <a:ext cx="2110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TEAMWORK</a:t>
            </a:r>
            <a:endParaRPr kumimoji="0" lang="lv-LV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B3C49F-0796-BCEB-D2A2-E65AC1495442}"/>
              </a:ext>
            </a:extLst>
          </p:cNvPr>
          <p:cNvSpPr txBox="1"/>
          <p:nvPr/>
        </p:nvSpPr>
        <p:spPr>
          <a:xfrm>
            <a:off x="10183091" y="5597177"/>
            <a:ext cx="19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MODERN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EQUIPMENT</a:t>
            </a:r>
            <a:endParaRPr kumimoji="0" lang="lv-LV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58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87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grpSp>
        <p:nvGrpSpPr>
          <p:cNvPr id="105" name="Group 89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106" name="Rectangle 90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mbo"/>
                <a:ea typeface="+mn-ea"/>
                <a:cs typeface="+mn-cs"/>
              </a:endParaRP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7" name="Rectangle 94">
            <a:extLst>
              <a:ext uri="{FF2B5EF4-FFF2-40B4-BE49-F238E27FC236}">
                <a16:creationId xmlns:a16="http://schemas.microsoft.com/office/drawing/2014/main" id="{DD8EACB7-D372-470B-B76E-A829D0031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08" name="Rectangle 5">
            <a:extLst>
              <a:ext uri="{FF2B5EF4-FFF2-40B4-BE49-F238E27FC236}">
                <a16:creationId xmlns:a16="http://schemas.microsoft.com/office/drawing/2014/main" id="{C7EA4B13-46D3-41EE-95DA-7B2100DE9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8124" y="1028700"/>
            <a:ext cx="4035752" cy="484107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grpSp>
        <p:nvGrpSpPr>
          <p:cNvPr id="109" name="Group 98">
            <a:extLst>
              <a:ext uri="{FF2B5EF4-FFF2-40B4-BE49-F238E27FC236}">
                <a16:creationId xmlns:a16="http://schemas.microsoft.com/office/drawing/2014/main" id="{DCEEEBE1-DC7B-4168-90C6-DB88876E3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512050"/>
            <a:ext cx="867485" cy="115439"/>
            <a:chOff x="8910933" y="1861308"/>
            <a:chExt cx="867485" cy="115439"/>
          </a:xfrm>
        </p:grpSpPr>
        <p:sp>
          <p:nvSpPr>
            <p:cNvPr id="110" name="Rectangle 99">
              <a:extLst>
                <a:ext uri="{FF2B5EF4-FFF2-40B4-BE49-F238E27FC236}">
                  <a16:creationId xmlns:a16="http://schemas.microsoft.com/office/drawing/2014/main" id="{43418E74-781F-419C-8C63-91C14AF8D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mbo"/>
                <a:ea typeface="+mn-ea"/>
                <a:cs typeface="+mn-cs"/>
              </a:endParaRP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B0F0D1C-98D5-4C46-961A-0E36168C31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3E9C99B-47BB-461B-AEDE-0B227C5B2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BAC6D38-F796-9F95-0621-C54FDA59C169}"/>
              </a:ext>
            </a:extLst>
          </p:cNvPr>
          <p:cNvSpPr txBox="1"/>
          <p:nvPr/>
        </p:nvSpPr>
        <p:spPr>
          <a:xfrm>
            <a:off x="4454924" y="1360750"/>
            <a:ext cx="3282152" cy="2030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390" normalizeH="0" baseline="0" noProof="0">
                <a:ln>
                  <a:noFill/>
                </a:ln>
                <a:solidFill>
                  <a:srgbClr val="1E36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mbo"/>
                <a:ea typeface="+mn-ea"/>
                <a:cs typeface="+mn-cs"/>
              </a:rPr>
              <a:t>CLEP TRAIN SEARCH TRAINING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390" normalizeH="0" baseline="0" noProof="0">
                <a:ln>
                  <a:noFill/>
                </a:ln>
                <a:solidFill>
                  <a:srgbClr val="1E36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mbo"/>
                <a:ea typeface="+mn-ea"/>
                <a:cs typeface="+mn-cs"/>
              </a:rPr>
              <a:t>10.-12. October</a:t>
            </a:r>
            <a:endParaRPr kumimoji="0" lang="en-US" sz="2400" b="1" i="0" u="none" strike="noStrike" kern="1200" cap="all" spc="390" normalizeH="0" baseline="0" noProof="0" dirty="0">
              <a:ln>
                <a:noFill/>
              </a:ln>
              <a:solidFill>
                <a:srgbClr val="1E36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mbo"/>
              <a:ea typeface="+mn-ea"/>
              <a:cs typeface="+mn-cs"/>
            </a:endParaRPr>
          </a:p>
        </p:txBody>
      </p:sp>
      <p:pic>
        <p:nvPicPr>
          <p:cNvPr id="4" name="Picture 3" descr="A person in a vest and hat&#10;&#10;Description automatically generated">
            <a:extLst>
              <a:ext uri="{FF2B5EF4-FFF2-40B4-BE49-F238E27FC236}">
                <a16:creationId xmlns:a16="http://schemas.microsoft.com/office/drawing/2014/main" id="{49394689-2F17-2C74-AC27-E755891ABD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8" r="3" b="3"/>
          <a:stretch/>
        </p:blipFill>
        <p:spPr>
          <a:xfrm>
            <a:off x="8415798" y="3449236"/>
            <a:ext cx="3615282" cy="3317709"/>
          </a:xfrm>
          <a:prstGeom prst="rect">
            <a:avLst/>
          </a:prstGeom>
        </p:spPr>
      </p:pic>
      <p:pic>
        <p:nvPicPr>
          <p:cNvPr id="7" name="Picture 6" descr="A train tracks with workers on it&#10;&#10;Description automatically generated with medium confidence">
            <a:extLst>
              <a:ext uri="{FF2B5EF4-FFF2-40B4-BE49-F238E27FC236}">
                <a16:creationId xmlns:a16="http://schemas.microsoft.com/office/drawing/2014/main" id="{2EE75278-241F-5E3D-31B1-EE514EF9A5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0" r="14225" b="1"/>
          <a:stretch/>
        </p:blipFill>
        <p:spPr>
          <a:xfrm>
            <a:off x="8397070" y="118686"/>
            <a:ext cx="3482356" cy="3195702"/>
          </a:xfrm>
          <a:prstGeom prst="rect">
            <a:avLst/>
          </a:prstGeom>
        </p:spPr>
      </p:pic>
      <p:pic>
        <p:nvPicPr>
          <p:cNvPr id="6" name="Picture 5" descr="A person in a safety vest standing next to a train&#10;&#10;Description automatically generated">
            <a:extLst>
              <a:ext uri="{FF2B5EF4-FFF2-40B4-BE49-F238E27FC236}">
                <a16:creationId xmlns:a16="http://schemas.microsoft.com/office/drawing/2014/main" id="{6D0BD00F-7F16-4CC4-6FE0-33CE3D145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" y="1057274"/>
            <a:ext cx="3557589" cy="4743451"/>
          </a:xfrm>
          <a:prstGeom prst="rect">
            <a:avLst/>
          </a:prstGeom>
        </p:spPr>
      </p:pic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4333F868-57C4-C5C1-0E0B-0FDD1D5D731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74" y="223007"/>
            <a:ext cx="1792230" cy="8114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C2835-8418-8B65-65B5-4A47A30DAE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541" y="6341296"/>
            <a:ext cx="1443539" cy="396974"/>
          </a:xfrm>
          <a:prstGeom prst="rect">
            <a:avLst/>
          </a:prstGeom>
        </p:spPr>
      </p:pic>
      <p:pic>
        <p:nvPicPr>
          <p:cNvPr id="3" name="Picture 2" descr="A logo with a train on it&#10;&#10;Description automatically generated">
            <a:extLst>
              <a:ext uri="{FF2B5EF4-FFF2-40B4-BE49-F238E27FC236}">
                <a16:creationId xmlns:a16="http://schemas.microsoft.com/office/drawing/2014/main" id="{839C6083-08FE-900E-6404-078FA8C19C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74" y="5824195"/>
            <a:ext cx="1158958" cy="81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189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20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grpSp>
        <p:nvGrpSpPr>
          <p:cNvPr id="48" name="Group 22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49" name="Rectangle 23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mbo"/>
                <a:ea typeface="+mn-ea"/>
                <a:cs typeface="+mn-cs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50" name="Rectangle 27">
            <a:extLst>
              <a:ext uri="{FF2B5EF4-FFF2-40B4-BE49-F238E27FC236}">
                <a16:creationId xmlns:a16="http://schemas.microsoft.com/office/drawing/2014/main" id="{DD8EACB7-D372-470B-B76E-A829D0031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51" name="Rectangle 5">
            <a:extLst>
              <a:ext uri="{FF2B5EF4-FFF2-40B4-BE49-F238E27FC236}">
                <a16:creationId xmlns:a16="http://schemas.microsoft.com/office/drawing/2014/main" id="{C7EA4B13-46D3-41EE-95DA-7B2100DE9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700" y="1028700"/>
            <a:ext cx="4038600" cy="484107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grpSp>
        <p:nvGrpSpPr>
          <p:cNvPr id="52" name="Group 31">
            <a:extLst>
              <a:ext uri="{FF2B5EF4-FFF2-40B4-BE49-F238E27FC236}">
                <a16:creationId xmlns:a16="http://schemas.microsoft.com/office/drawing/2014/main" id="{DCEEEBE1-DC7B-4168-90C6-DB88876E3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614258" y="4550150"/>
            <a:ext cx="867485" cy="115439"/>
            <a:chOff x="8910933" y="1861308"/>
            <a:chExt cx="867485" cy="11543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418E74-781F-419C-8C63-91C14AF8D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mbo"/>
                <a:ea typeface="+mn-ea"/>
                <a:cs typeface="+mn-cs"/>
              </a:endParaRPr>
            </a:p>
          </p:txBody>
        </p:sp>
        <p:cxnSp>
          <p:nvCxnSpPr>
            <p:cNvPr id="53" name="Straight Connector 33">
              <a:extLst>
                <a:ext uri="{FF2B5EF4-FFF2-40B4-BE49-F238E27FC236}">
                  <a16:creationId xmlns:a16="http://schemas.microsoft.com/office/drawing/2014/main" id="{9B0F0D1C-98D5-4C46-961A-0E36168C31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34">
              <a:extLst>
                <a:ext uri="{FF2B5EF4-FFF2-40B4-BE49-F238E27FC236}">
                  <a16:creationId xmlns:a16="http://schemas.microsoft.com/office/drawing/2014/main" id="{23E9C99B-47BB-461B-AEDE-0B227C5B2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B3259E5F-0AC0-C0F1-A5CA-1DA116E0FDBD}"/>
              </a:ext>
            </a:extLst>
          </p:cNvPr>
          <p:cNvSpPr txBox="1">
            <a:spLocks/>
          </p:cNvSpPr>
          <p:nvPr/>
        </p:nvSpPr>
        <p:spPr>
          <a:xfrm>
            <a:off x="1446578" y="1977956"/>
            <a:ext cx="3282152" cy="2030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390" normalizeH="0" baseline="0" noProof="0" dirty="0">
                <a:ln>
                  <a:noFill/>
                </a:ln>
                <a:solidFill>
                  <a:srgbClr val="1E36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Thank you for your kind attention!</a:t>
            </a:r>
          </a:p>
        </p:txBody>
      </p:sp>
      <p:pic>
        <p:nvPicPr>
          <p:cNvPr id="4" name="Obraz 5">
            <a:extLst>
              <a:ext uri="{FF2B5EF4-FFF2-40B4-BE49-F238E27FC236}">
                <a16:creationId xmlns:a16="http://schemas.microsoft.com/office/drawing/2014/main" id="{5F5182D9-8903-298C-5B94-88067478D39C}"/>
              </a:ext>
            </a:extLst>
          </p:cNvPr>
          <p:cNvPicPr/>
          <p:nvPr/>
        </p:nvPicPr>
        <p:blipFill>
          <a:blip r:embed="rId2"/>
          <a:srcRect t="16740" b="37909"/>
          <a:stretch/>
        </p:blipFill>
        <p:spPr>
          <a:xfrm>
            <a:off x="6014387" y="296944"/>
            <a:ext cx="5558790" cy="25209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C2835-8418-8B65-65B5-4A47A30DA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25" y="6191958"/>
            <a:ext cx="1848855" cy="508436"/>
          </a:xfrm>
          <a:prstGeom prst="rect">
            <a:avLst/>
          </a:prstGeom>
        </p:spPr>
      </p:pic>
      <p:pic>
        <p:nvPicPr>
          <p:cNvPr id="3" name="Picture 2" descr="A logo with a train on it&#10;&#10;Description automatically generated">
            <a:extLst>
              <a:ext uri="{FF2B5EF4-FFF2-40B4-BE49-F238E27FC236}">
                <a16:creationId xmlns:a16="http://schemas.microsoft.com/office/drawing/2014/main" id="{839C6083-08FE-900E-6404-078FA8C19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086" y="3086698"/>
            <a:ext cx="3227664" cy="225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07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71D1B-7A7A-4457-BDD5-FE2CDCA1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CFEF7-862C-E444-B91B-EAC90BFEE52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2" descr="Mid-Rise Solutions - TK Elevator | US">
            <a:extLst>
              <a:ext uri="{FF2B5EF4-FFF2-40B4-BE49-F238E27FC236}">
                <a16:creationId xmlns:a16="http://schemas.microsoft.com/office/drawing/2014/main" id="{3B025280-EEFE-152F-7BFD-CF1814453B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856" y="2843808"/>
            <a:ext cx="3883359" cy="366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22F7DF7F-D527-A9FE-2EC7-1E7CBA69269F}"/>
              </a:ext>
            </a:extLst>
          </p:cNvPr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1428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Elevator speech </a:t>
            </a:r>
          </a:p>
        </p:txBody>
      </p:sp>
      <p:sp>
        <p:nvSpPr>
          <p:cNvPr id="7" name="Symbol zastępczy zawartości 4">
            <a:extLst>
              <a:ext uri="{FF2B5EF4-FFF2-40B4-BE49-F238E27FC236}">
                <a16:creationId xmlns:a16="http://schemas.microsoft.com/office/drawing/2014/main" id="{8208AC3F-73D0-EB72-453E-2881135D3FE3}"/>
              </a:ext>
            </a:extLst>
          </p:cNvPr>
          <p:cNvSpPr txBox="1">
            <a:spLocks/>
          </p:cNvSpPr>
          <p:nvPr/>
        </p:nvSpPr>
        <p:spPr>
          <a:xfrm>
            <a:off x="4476962" y="1820077"/>
            <a:ext cx="6683760" cy="406531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Basic rules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Please stand up and choose 1-2 partners (in the first round not from your country)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You will have max. 60 seconds in each rounds to speak with each others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There will be 4 rounds (4 different questions on the screen) </a:t>
            </a:r>
          </a:p>
        </p:txBody>
      </p:sp>
    </p:spTree>
    <p:extLst>
      <p:ext uri="{BB962C8B-B14F-4D97-AF65-F5344CB8AC3E}">
        <p14:creationId xmlns:p14="http://schemas.microsoft.com/office/powerpoint/2010/main" val="14004534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C55EC-D6C1-4F85-9C5A-B839FA11F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3" y="2223898"/>
            <a:ext cx="10644677" cy="1719089"/>
          </a:xfrm>
        </p:spPr>
        <p:txBody>
          <a:bodyPr>
            <a:normAutofit/>
          </a:bodyPr>
          <a:lstStyle/>
          <a:p>
            <a:pPr algn="ctr"/>
            <a:r>
              <a:rPr lang="hu-HU" sz="4000" dirty="0">
                <a:effectLst/>
                <a:ea typeface="Times New Roman" panose="02020603050405020304" pitchFamily="18" charset="0"/>
              </a:rPr>
              <a:t>Customs </a:t>
            </a:r>
            <a:r>
              <a:rPr lang="hu-HU" sz="4000" dirty="0" err="1">
                <a:effectLst/>
                <a:ea typeface="Times New Roman" panose="02020603050405020304" pitchFamily="18" charset="0"/>
              </a:rPr>
              <a:t>control</a:t>
            </a:r>
            <a:r>
              <a:rPr lang="hu-HU" sz="4000" dirty="0">
                <a:effectLst/>
                <a:ea typeface="Times New Roman" panose="02020603050405020304" pitchFamily="18" charset="0"/>
              </a:rPr>
              <a:t> </a:t>
            </a:r>
            <a:r>
              <a:rPr lang="hu-HU" sz="4000" dirty="0" err="1">
                <a:effectLst/>
                <a:ea typeface="Times New Roman" panose="02020603050405020304" pitchFamily="18" charset="0"/>
              </a:rPr>
              <a:t>skills</a:t>
            </a:r>
            <a:r>
              <a:rPr lang="hu-HU" sz="4000" dirty="0">
                <a:effectLst/>
                <a:ea typeface="Times New Roman" panose="02020603050405020304" pitchFamily="18" charset="0"/>
              </a:rPr>
              <a:t> </a:t>
            </a:r>
            <a:r>
              <a:rPr lang="hu-HU" sz="4000" dirty="0" err="1">
                <a:effectLst/>
                <a:ea typeface="Times New Roman" panose="02020603050405020304" pitchFamily="18" charset="0"/>
              </a:rPr>
              <a:t>development</a:t>
            </a:r>
            <a:r>
              <a:rPr lang="hu-HU" sz="4000" dirty="0">
                <a:effectLst/>
                <a:ea typeface="Times New Roman" panose="02020603050405020304" pitchFamily="18" charset="0"/>
              </a:rPr>
              <a:t> </a:t>
            </a:r>
            <a:r>
              <a:rPr lang="hu-HU" sz="4000" dirty="0" err="1">
                <a:effectLst/>
                <a:ea typeface="Times New Roman" panose="02020603050405020304" pitchFamily="18" charset="0"/>
              </a:rPr>
              <a:t>CoE</a:t>
            </a:r>
            <a:br>
              <a:rPr lang="hu-HU" sz="4000" dirty="0">
                <a:effectLst/>
                <a:ea typeface="Times New Roman" panose="02020603050405020304" pitchFamily="18" charset="0"/>
              </a:rPr>
            </a:br>
            <a:r>
              <a:rPr lang="hu-HU" sz="4000" dirty="0">
                <a:effectLst/>
                <a:ea typeface="Times New Roman" panose="02020603050405020304" pitchFamily="18" charset="0"/>
              </a:rPr>
              <a:t>Hungary</a:t>
            </a:r>
            <a:endParaRPr lang="de-CH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71D1B-7A7A-4457-BDD5-FE2CDCA1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CFEF7-862C-E444-B91B-EAC90BFEE5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C1C1C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1C1C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0174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>
          <a:xfrm>
            <a:off x="820722" y="2566851"/>
            <a:ext cx="6126616" cy="1923043"/>
          </a:xfrm>
        </p:spPr>
        <p:txBody>
          <a:bodyPr/>
          <a:lstStyle/>
          <a:p>
            <a:r>
              <a:rPr lang="fi-FI" dirty="0" err="1"/>
              <a:t>Car</a:t>
            </a:r>
            <a:r>
              <a:rPr lang="fi-FI" dirty="0"/>
              <a:t> </a:t>
            </a:r>
            <a:r>
              <a:rPr lang="fi-FI" dirty="0" err="1"/>
              <a:t>search</a:t>
            </a:r>
            <a:r>
              <a:rPr lang="fi-FI" dirty="0"/>
              <a:t> </a:t>
            </a:r>
            <a:r>
              <a:rPr lang="fi-FI" dirty="0" err="1"/>
              <a:t>training</a:t>
            </a:r>
            <a:r>
              <a:rPr lang="fi-FI" dirty="0"/>
              <a:t> in Vaalimaa </a:t>
            </a:r>
            <a:r>
              <a:rPr lang="fi-FI" dirty="0" err="1"/>
              <a:t>CoE</a:t>
            </a:r>
            <a:endParaRPr lang="fi-FI" dirty="0"/>
          </a:p>
        </p:txBody>
      </p:sp>
      <p:sp>
        <p:nvSpPr>
          <p:cNvPr id="2" name="Tekstin paikkamerkki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 dirty="0" err="1"/>
              <a:t>Co-operation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other</a:t>
            </a:r>
            <a:r>
              <a:rPr lang="fi-FI" dirty="0"/>
              <a:t> </a:t>
            </a:r>
            <a:r>
              <a:rPr lang="fi-FI" dirty="0" err="1"/>
              <a:t>authories</a:t>
            </a:r>
            <a:r>
              <a:rPr lang="fi-FI" dirty="0"/>
              <a:t> and </a:t>
            </a:r>
            <a:r>
              <a:rPr lang="fi-FI" dirty="0" err="1"/>
              <a:t>companies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4294967295"/>
          </p:nvPr>
        </p:nvSpPr>
        <p:spPr>
          <a:xfrm>
            <a:off x="0" y="6148388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16A4F-AB59-4440-8C46-961C66968A20}" type="datetime1">
              <a:rPr kumimoji="0" lang="fi-FI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25.10.2023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1953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en-GB" dirty="0">
                <a:solidFill>
                  <a:srgbClr val="001342"/>
                </a:solidFill>
                <a:latin typeface="Arial"/>
                <a:ea typeface="Arial"/>
                <a:cs typeface="Arial"/>
              </a:rPr>
              <a:t>Car search training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1" y="1143001"/>
            <a:ext cx="7020910" cy="30506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>
                <a:solidFill>
                  <a:srgbClr val="001342"/>
                </a:solidFill>
                <a:latin typeface="Arial"/>
                <a:ea typeface="Arial"/>
                <a:cs typeface="Arial"/>
              </a:rPr>
              <a:t>Training centre in Vaalimaa customs</a:t>
            </a:r>
          </a:p>
          <a:p>
            <a:pPr lvl="1"/>
            <a:r>
              <a:rPr lang="en-GB" sz="2200" dirty="0">
                <a:solidFill>
                  <a:srgbClr val="001342"/>
                </a:solidFill>
                <a:latin typeface="Arial"/>
                <a:ea typeface="Arial"/>
                <a:cs typeface="Arial"/>
              </a:rPr>
              <a:t>2 – 4 trainings / year</a:t>
            </a:r>
          </a:p>
          <a:p>
            <a:pPr lvl="1"/>
            <a:r>
              <a:rPr lang="en-GB" sz="2200" dirty="0">
                <a:solidFill>
                  <a:srgbClr val="001342"/>
                </a:solidFill>
                <a:latin typeface="Arial"/>
                <a:ea typeface="Arial"/>
                <a:cs typeface="Arial"/>
              </a:rPr>
              <a:t>3 trainers, 8 participants</a:t>
            </a:r>
          </a:p>
          <a:p>
            <a:pPr lvl="1"/>
            <a:r>
              <a:rPr lang="en-US" sz="2200" dirty="0">
                <a:solidFill>
                  <a:srgbClr val="001342"/>
                </a:solidFill>
                <a:latin typeface="Arial"/>
                <a:cs typeface="Arial"/>
              </a:rPr>
              <a:t>Key thing is modern vehicles</a:t>
            </a:r>
          </a:p>
          <a:p>
            <a:pPr lvl="1"/>
            <a:r>
              <a:rPr lang="en-US" sz="2200" dirty="0">
                <a:solidFill>
                  <a:srgbClr val="001342"/>
                </a:solidFill>
                <a:latin typeface="Arial"/>
                <a:cs typeface="Arial"/>
              </a:rPr>
              <a:t>Course is based in practicality and </a:t>
            </a:r>
            <a:r>
              <a:rPr lang="en-US" sz="2200" dirty="0" err="1">
                <a:solidFill>
                  <a:srgbClr val="001342"/>
                </a:solidFill>
                <a:latin typeface="Arial"/>
                <a:cs typeface="Arial"/>
              </a:rPr>
              <a:t>informativity</a:t>
            </a:r>
            <a:endParaRPr lang="en-GB" sz="2200" dirty="0">
              <a:solidFill>
                <a:srgbClr val="001342"/>
              </a:solidFill>
              <a:latin typeface="Arial"/>
              <a:ea typeface="Arial"/>
              <a:cs typeface="Arial"/>
            </a:endParaRPr>
          </a:p>
          <a:p>
            <a:pPr lvl="1"/>
            <a:r>
              <a:rPr lang="en-GB" sz="2200" dirty="0">
                <a:solidFill>
                  <a:srgbClr val="001342"/>
                </a:solidFill>
                <a:latin typeface="Arial"/>
                <a:ea typeface="Arial"/>
                <a:cs typeface="Arial"/>
              </a:rPr>
              <a:t>Collection of training cars</a:t>
            </a:r>
          </a:p>
          <a:p>
            <a:pPr lvl="1"/>
            <a:endParaRPr lang="en-GB" dirty="0">
              <a:solidFill>
                <a:srgbClr val="001342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DE65-A78C-4B09-BAA2-37388084F4A0}" type="datetime1">
              <a:rPr kumimoji="0" lang="fi-FI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 panose="020B0503020203020204" pitchFamily="34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25.10.2023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 panose="020B0503020203020204" pitchFamily="34" charset="0"/>
                <a:cs typeface="+mn-cs"/>
              </a:rPr>
              <a:t>Car search training course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 panose="020B0503020203020204" pitchFamily="34" charset="0"/>
              <a:cs typeface="+mn-cs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F1F96-1071-5941-98EE-F92D50B4641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Kuva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2" y="4295899"/>
            <a:ext cx="6250819" cy="1574188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295899"/>
            <a:ext cx="6018591" cy="1578647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243" y="295381"/>
            <a:ext cx="4130653" cy="353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511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1342"/>
                </a:solidFill>
                <a:latin typeface="Arial"/>
                <a:ea typeface="Arial"/>
                <a:cs typeface="Arial"/>
              </a:rPr>
              <a:t>Course structure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622908"/>
            <a:ext cx="6474373" cy="3752175"/>
          </a:xfrm>
        </p:spPr>
        <p:txBody>
          <a:bodyPr>
            <a:normAutofit/>
          </a:bodyPr>
          <a:lstStyle/>
          <a:p>
            <a:r>
              <a:rPr lang="en-GB" sz="2200" dirty="0">
                <a:solidFill>
                  <a:srgbClr val="001342"/>
                </a:solidFill>
                <a:latin typeface="Arial"/>
                <a:ea typeface="Arial"/>
                <a:cs typeface="Arial"/>
              </a:rPr>
              <a:t>E-learning part before the actual event </a:t>
            </a:r>
          </a:p>
          <a:p>
            <a:r>
              <a:rPr lang="en-GB" sz="2200" dirty="0">
                <a:solidFill>
                  <a:srgbClr val="001342"/>
                </a:solidFill>
                <a:latin typeface="Arial"/>
                <a:ea typeface="Arial"/>
                <a:cs typeface="Arial"/>
              </a:rPr>
              <a:t>Day 1. Arrival to Finland</a:t>
            </a:r>
          </a:p>
          <a:p>
            <a:r>
              <a:rPr lang="en-GB" sz="2200" baseline="0" dirty="0">
                <a:solidFill>
                  <a:srgbClr val="001342"/>
                </a:solidFill>
                <a:latin typeface="Arial"/>
                <a:ea typeface="Arial"/>
                <a:cs typeface="Arial"/>
              </a:rPr>
              <a:t>Day</a:t>
            </a:r>
            <a:r>
              <a:rPr lang="en-GB" sz="2200" dirty="0">
                <a:solidFill>
                  <a:srgbClr val="001342"/>
                </a:solidFill>
                <a:latin typeface="Arial"/>
                <a:ea typeface="Arial"/>
                <a:cs typeface="Arial"/>
              </a:rPr>
              <a:t> 2. </a:t>
            </a:r>
            <a:r>
              <a:rPr lang="en-GB" sz="2200" b="1" dirty="0">
                <a:solidFill>
                  <a:srgbClr val="001342"/>
                </a:solidFill>
                <a:latin typeface="Arial"/>
                <a:ea typeface="Arial"/>
                <a:cs typeface="Arial"/>
              </a:rPr>
              <a:t>Theory</a:t>
            </a:r>
            <a:r>
              <a:rPr lang="en-GB" sz="2200" dirty="0">
                <a:solidFill>
                  <a:srgbClr val="001342"/>
                </a:solidFill>
                <a:latin typeface="Arial"/>
                <a:ea typeface="Arial"/>
                <a:cs typeface="Arial"/>
              </a:rPr>
              <a:t> at Vaalimaa customs</a:t>
            </a:r>
          </a:p>
          <a:p>
            <a:r>
              <a:rPr lang="en-GB" sz="2200" dirty="0">
                <a:solidFill>
                  <a:srgbClr val="001342"/>
                </a:solidFill>
                <a:latin typeface="Arial"/>
                <a:ea typeface="Arial"/>
                <a:cs typeface="Arial"/>
              </a:rPr>
              <a:t>Day 3. </a:t>
            </a:r>
            <a:r>
              <a:rPr lang="en-GB" sz="2200" b="1" dirty="0">
                <a:solidFill>
                  <a:srgbClr val="001342"/>
                </a:solidFill>
                <a:latin typeface="Arial"/>
                <a:ea typeface="Arial"/>
                <a:cs typeface="Arial"/>
              </a:rPr>
              <a:t>Practical training</a:t>
            </a:r>
            <a:r>
              <a:rPr lang="en-GB" sz="2200" dirty="0">
                <a:solidFill>
                  <a:srgbClr val="001342"/>
                </a:solidFill>
                <a:latin typeface="Arial"/>
                <a:ea typeface="Arial"/>
                <a:cs typeface="Arial"/>
              </a:rPr>
              <a:t> at Vaalimaa customs</a:t>
            </a:r>
          </a:p>
          <a:p>
            <a:r>
              <a:rPr lang="en-GB" sz="2200" baseline="0" dirty="0">
                <a:solidFill>
                  <a:srgbClr val="001342"/>
                </a:solidFill>
                <a:latin typeface="Arial"/>
                <a:ea typeface="Arial"/>
                <a:cs typeface="Arial"/>
              </a:rPr>
              <a:t>Day 4. </a:t>
            </a:r>
            <a:r>
              <a:rPr lang="en-GB" sz="2200" b="1" baseline="0" dirty="0">
                <a:solidFill>
                  <a:srgbClr val="001342"/>
                </a:solidFill>
                <a:latin typeface="Arial"/>
                <a:ea typeface="Arial"/>
                <a:cs typeface="Arial"/>
              </a:rPr>
              <a:t>Visit</a:t>
            </a:r>
            <a:r>
              <a:rPr lang="en-GB" sz="2200" baseline="0" dirty="0">
                <a:solidFill>
                  <a:srgbClr val="001342"/>
                </a:solidFill>
                <a:latin typeface="Arial"/>
                <a:ea typeface="Arial"/>
                <a:cs typeface="Arial"/>
              </a:rPr>
              <a:t> to the company</a:t>
            </a:r>
            <a:endParaRPr lang="en-GB" sz="2200" dirty="0">
              <a:solidFill>
                <a:srgbClr val="001342"/>
              </a:solidFill>
              <a:latin typeface="Arial"/>
              <a:ea typeface="Arial"/>
              <a:cs typeface="Arial"/>
            </a:endParaRPr>
          </a:p>
          <a:p>
            <a:r>
              <a:rPr lang="en-GB" sz="2200" dirty="0">
                <a:solidFill>
                  <a:srgbClr val="001342"/>
                </a:solidFill>
                <a:latin typeface="Arial"/>
                <a:ea typeface="Arial"/>
                <a:cs typeface="Arial"/>
              </a:rPr>
              <a:t>Day 5. </a:t>
            </a:r>
            <a:r>
              <a:rPr lang="en-GB" sz="2200" dirty="0" err="1">
                <a:solidFill>
                  <a:srgbClr val="001342"/>
                </a:solidFill>
                <a:latin typeface="Arial"/>
                <a:ea typeface="Arial"/>
                <a:cs typeface="Arial"/>
              </a:rPr>
              <a:t>Clousure</a:t>
            </a:r>
            <a:r>
              <a:rPr lang="en-GB" sz="2200" dirty="0">
                <a:solidFill>
                  <a:srgbClr val="001342"/>
                </a:solidFill>
                <a:latin typeface="Arial"/>
                <a:ea typeface="Arial"/>
                <a:cs typeface="Arial"/>
              </a:rPr>
              <a:t> at Vaalimaa customs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DE65-A78C-4B09-BAA2-37388084F4A0}" type="datetime1">
              <a:rPr kumimoji="0" lang="fi-FI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 panose="020B0503020203020204" pitchFamily="34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25.10.2023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 panose="020B0503020203020204" pitchFamily="34" charset="0"/>
                <a:cs typeface="+mn-cs"/>
              </a:rPr>
              <a:t>Car search training course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 panose="020B0503020203020204" pitchFamily="34" charset="0"/>
              <a:cs typeface="+mn-cs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F1F96-1071-5941-98EE-F92D50B4641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/>
          <a:srcRect l="68827" t="13231" r="4756" b="8670"/>
          <a:stretch/>
        </p:blipFill>
        <p:spPr>
          <a:xfrm>
            <a:off x="8126965" y="1029191"/>
            <a:ext cx="3498299" cy="418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262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 err="1"/>
              <a:t>Co-operation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other</a:t>
            </a:r>
            <a:r>
              <a:rPr lang="fi-FI" dirty="0"/>
              <a:t> </a:t>
            </a:r>
            <a:r>
              <a:rPr lang="fi-FI" dirty="0" err="1"/>
              <a:t>authories</a:t>
            </a:r>
            <a:r>
              <a:rPr lang="fi-FI" dirty="0"/>
              <a:t> and </a:t>
            </a:r>
            <a:r>
              <a:rPr lang="fi-FI" dirty="0" err="1"/>
              <a:t>companies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554894"/>
            <a:ext cx="6947338" cy="4525963"/>
          </a:xfrm>
        </p:spPr>
        <p:txBody>
          <a:bodyPr/>
          <a:lstStyle/>
          <a:p>
            <a:r>
              <a:rPr lang="fi-FI" sz="2200" dirty="0"/>
              <a:t>Police </a:t>
            </a:r>
            <a:r>
              <a:rPr lang="fi-FI" sz="2200" dirty="0" err="1"/>
              <a:t>officers</a:t>
            </a:r>
            <a:r>
              <a:rPr lang="fi-FI" sz="2200" dirty="0"/>
              <a:t> and </a:t>
            </a:r>
            <a:r>
              <a:rPr lang="fi-FI" sz="2200" dirty="0" err="1"/>
              <a:t>border</a:t>
            </a:r>
            <a:r>
              <a:rPr lang="fi-FI" sz="2200" dirty="0"/>
              <a:t> </a:t>
            </a:r>
            <a:r>
              <a:rPr lang="fi-FI" sz="2200" dirty="0" err="1"/>
              <a:t>guards</a:t>
            </a:r>
            <a:r>
              <a:rPr lang="fi-FI" sz="2200" dirty="0"/>
              <a:t> </a:t>
            </a:r>
            <a:r>
              <a:rPr lang="fi-FI" sz="2200" dirty="0" err="1"/>
              <a:t>may</a:t>
            </a:r>
            <a:r>
              <a:rPr lang="fi-FI" sz="2200" dirty="0"/>
              <a:t> </a:t>
            </a:r>
            <a:r>
              <a:rPr lang="fi-FI" sz="2200" dirty="0" err="1"/>
              <a:t>participate</a:t>
            </a:r>
            <a:r>
              <a:rPr lang="fi-FI" sz="2200" dirty="0"/>
              <a:t> as a </a:t>
            </a:r>
            <a:r>
              <a:rPr lang="fi-FI" sz="2200" dirty="0" err="1"/>
              <a:t>students</a:t>
            </a:r>
            <a:endParaRPr lang="fi-FI" sz="2200" dirty="0"/>
          </a:p>
          <a:p>
            <a:r>
              <a:rPr lang="fi-FI" sz="2200" dirty="0" err="1"/>
              <a:t>Vehicle</a:t>
            </a:r>
            <a:r>
              <a:rPr lang="fi-FI" sz="2200" dirty="0"/>
              <a:t> </a:t>
            </a:r>
            <a:r>
              <a:rPr lang="fi-FI" sz="2200" dirty="0" err="1"/>
              <a:t>importers</a:t>
            </a:r>
            <a:endParaRPr lang="fi-FI" sz="2200" dirty="0"/>
          </a:p>
          <a:p>
            <a:r>
              <a:rPr lang="fi-FI" sz="2200" dirty="0" err="1"/>
              <a:t>Car</a:t>
            </a:r>
            <a:r>
              <a:rPr lang="fi-FI" sz="2200" dirty="0"/>
              <a:t> </a:t>
            </a:r>
            <a:r>
              <a:rPr lang="fi-FI" sz="2200" dirty="0" err="1"/>
              <a:t>dealers</a:t>
            </a:r>
            <a:r>
              <a:rPr lang="fi-FI" sz="2200" dirty="0"/>
              <a:t> and </a:t>
            </a:r>
            <a:r>
              <a:rPr lang="fi-FI" sz="2200" dirty="0" err="1"/>
              <a:t>workshops</a:t>
            </a:r>
            <a:endParaRPr lang="fi-FI" sz="2200" dirty="0"/>
          </a:p>
          <a:p>
            <a:endParaRPr lang="fi-FI" sz="2200" dirty="0"/>
          </a:p>
          <a:p>
            <a:r>
              <a:rPr lang="fi-FI" sz="2200" dirty="0" err="1"/>
              <a:t>Material</a:t>
            </a:r>
            <a:r>
              <a:rPr lang="fi-FI" sz="2200" dirty="0"/>
              <a:t>: </a:t>
            </a:r>
            <a:r>
              <a:rPr lang="fi-FI" sz="2200" dirty="0" err="1"/>
              <a:t>Instructions</a:t>
            </a:r>
            <a:r>
              <a:rPr lang="fi-FI" sz="2200" dirty="0"/>
              <a:t>, </a:t>
            </a:r>
            <a:r>
              <a:rPr lang="fi-FI" sz="2200" dirty="0" err="1"/>
              <a:t>guides</a:t>
            </a:r>
            <a:r>
              <a:rPr lang="fi-FI" sz="2200" dirty="0"/>
              <a:t>, </a:t>
            </a:r>
            <a:r>
              <a:rPr lang="fi-FI" sz="2200" dirty="0" err="1"/>
              <a:t>documents</a:t>
            </a:r>
            <a:endParaRPr lang="fi-FI" sz="2200" dirty="0"/>
          </a:p>
          <a:p>
            <a:r>
              <a:rPr lang="fi-FI" sz="2200" dirty="0" err="1"/>
              <a:t>Presentations</a:t>
            </a:r>
            <a:r>
              <a:rPr lang="fi-FI" sz="2200" dirty="0"/>
              <a:t>, </a:t>
            </a:r>
            <a:r>
              <a:rPr lang="fi-FI" sz="2200" dirty="0" err="1"/>
              <a:t>demonstrations</a:t>
            </a:r>
            <a:r>
              <a:rPr lang="fi-FI" sz="2200" dirty="0"/>
              <a:t> on-</a:t>
            </a:r>
            <a:r>
              <a:rPr lang="fi-FI" sz="2200" dirty="0" err="1"/>
              <a:t>site</a:t>
            </a:r>
            <a:r>
              <a:rPr lang="fi-FI" sz="2200" dirty="0"/>
              <a:t> and online</a:t>
            </a:r>
          </a:p>
          <a:p>
            <a:r>
              <a:rPr lang="fi-FI" sz="2200" dirty="0" err="1"/>
              <a:t>Informal</a:t>
            </a:r>
            <a:r>
              <a:rPr lang="fi-FI" sz="2200" dirty="0"/>
              <a:t> </a:t>
            </a:r>
            <a:r>
              <a:rPr lang="fi-FI" sz="2200" dirty="0" err="1"/>
              <a:t>communication</a:t>
            </a:r>
            <a:r>
              <a:rPr lang="fi-FI" sz="2200" dirty="0"/>
              <a:t> and </a:t>
            </a:r>
            <a:r>
              <a:rPr lang="fi-FI" sz="2200" dirty="0" err="1"/>
              <a:t>networking</a:t>
            </a:r>
            <a:endParaRPr lang="fi-FI" sz="2200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68DF6F-9B64-4D5B-8F6E-8CA344A9F711}" type="datetime1">
              <a:rPr kumimoji="0" lang="fi-FI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 panose="020B0503020203020204" pitchFamily="34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25.10.2023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 panose="020B0503020203020204" pitchFamily="34" charset="0"/>
                <a:cs typeface="+mn-cs"/>
              </a:rPr>
              <a:t>Car search training course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F1F96-1071-5941-98EE-F92D50B4641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98177" y="1976344"/>
            <a:ext cx="3767151" cy="282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004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Why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89253" y="1519636"/>
            <a:ext cx="7182679" cy="4525963"/>
          </a:xfrm>
        </p:spPr>
        <p:txBody>
          <a:bodyPr>
            <a:normAutofit/>
          </a:bodyPr>
          <a:lstStyle/>
          <a:p>
            <a:r>
              <a:rPr lang="fi-FI" sz="2200" dirty="0" err="1"/>
              <a:t>Get</a:t>
            </a:r>
            <a:r>
              <a:rPr lang="fi-FI" sz="2200" dirty="0"/>
              <a:t> to </a:t>
            </a:r>
            <a:r>
              <a:rPr lang="fi-FI" sz="2200" dirty="0" err="1"/>
              <a:t>know</a:t>
            </a:r>
            <a:r>
              <a:rPr lang="fi-FI" sz="2200" dirty="0"/>
              <a:t> </a:t>
            </a:r>
            <a:r>
              <a:rPr lang="fi-FI" sz="2200" dirty="0" err="1"/>
              <a:t>new</a:t>
            </a:r>
            <a:r>
              <a:rPr lang="fi-FI" sz="2200" dirty="0"/>
              <a:t> </a:t>
            </a:r>
            <a:r>
              <a:rPr lang="fi-FI" sz="2200" dirty="0" err="1"/>
              <a:t>technologies</a:t>
            </a:r>
            <a:r>
              <a:rPr lang="fi-FI" sz="2200" dirty="0"/>
              <a:t> and </a:t>
            </a:r>
            <a:r>
              <a:rPr lang="fi-FI" sz="2200" dirty="0" err="1"/>
              <a:t>vehicle</a:t>
            </a:r>
            <a:r>
              <a:rPr lang="fi-FI" sz="2200" dirty="0"/>
              <a:t> </a:t>
            </a:r>
            <a:r>
              <a:rPr lang="fi-FI" sz="2200" dirty="0" err="1"/>
              <a:t>constructions</a:t>
            </a:r>
            <a:endParaRPr lang="fi-FI" sz="2200" dirty="0"/>
          </a:p>
          <a:p>
            <a:r>
              <a:rPr lang="fi-FI" sz="2200" dirty="0" err="1"/>
              <a:t>Ensure</a:t>
            </a:r>
            <a:r>
              <a:rPr lang="fi-FI" sz="2200" dirty="0"/>
              <a:t> </a:t>
            </a:r>
            <a:r>
              <a:rPr lang="fi-FI" sz="2200" dirty="0" err="1"/>
              <a:t>safe</a:t>
            </a:r>
            <a:r>
              <a:rPr lang="fi-FI" sz="2200" dirty="0"/>
              <a:t> </a:t>
            </a:r>
            <a:r>
              <a:rPr lang="fi-FI" sz="2200" dirty="0" err="1"/>
              <a:t>working</a:t>
            </a:r>
            <a:r>
              <a:rPr lang="fi-FI" sz="2200" dirty="0"/>
              <a:t> </a:t>
            </a:r>
            <a:r>
              <a:rPr lang="fi-FI" sz="2200" dirty="0" err="1"/>
              <a:t>methods</a:t>
            </a:r>
            <a:endParaRPr lang="fi-FI" sz="2200" dirty="0"/>
          </a:p>
          <a:p>
            <a:r>
              <a:rPr lang="fi-FI" sz="2200" dirty="0" err="1"/>
              <a:t>Share</a:t>
            </a:r>
            <a:r>
              <a:rPr lang="fi-FI" sz="2200" dirty="0"/>
              <a:t> </a:t>
            </a:r>
            <a:r>
              <a:rPr lang="fi-FI" sz="2200" dirty="0" err="1"/>
              <a:t>knowledge</a:t>
            </a:r>
            <a:r>
              <a:rPr lang="fi-FI" sz="2200" dirty="0"/>
              <a:t> and </a:t>
            </a:r>
            <a:r>
              <a:rPr lang="fi-FI" sz="2200" dirty="0" err="1"/>
              <a:t>best</a:t>
            </a:r>
            <a:r>
              <a:rPr lang="fi-FI" sz="2200" dirty="0"/>
              <a:t> </a:t>
            </a:r>
            <a:r>
              <a:rPr lang="fi-FI" sz="2200" dirty="0" err="1"/>
              <a:t>practices</a:t>
            </a:r>
            <a:endParaRPr lang="fi-FI" sz="2200" dirty="0"/>
          </a:p>
          <a:p>
            <a:r>
              <a:rPr lang="fi-FI" sz="2200" dirty="0" err="1"/>
              <a:t>Increase</a:t>
            </a:r>
            <a:r>
              <a:rPr lang="fi-FI" sz="2200" dirty="0"/>
              <a:t> </a:t>
            </a:r>
            <a:r>
              <a:rPr lang="fi-FI" sz="2200" dirty="0" err="1"/>
              <a:t>co-operation</a:t>
            </a:r>
            <a:r>
              <a:rPr lang="fi-FI" sz="2200" dirty="0"/>
              <a:t> </a:t>
            </a:r>
            <a:r>
              <a:rPr lang="fi-FI" sz="2200" dirty="0" err="1"/>
              <a:t>between</a:t>
            </a:r>
            <a:r>
              <a:rPr lang="fi-FI" sz="2200" dirty="0"/>
              <a:t> </a:t>
            </a:r>
            <a:r>
              <a:rPr lang="fi-FI" sz="2200" dirty="0" err="1"/>
              <a:t>public</a:t>
            </a:r>
            <a:r>
              <a:rPr lang="fi-FI" sz="2200" dirty="0"/>
              <a:t> and </a:t>
            </a:r>
            <a:r>
              <a:rPr lang="fi-FI" sz="2200" dirty="0" err="1"/>
              <a:t>private</a:t>
            </a:r>
            <a:r>
              <a:rPr lang="fi-FI" sz="2200" dirty="0"/>
              <a:t> </a:t>
            </a:r>
            <a:r>
              <a:rPr lang="fi-FI" sz="2200" dirty="0" err="1"/>
              <a:t>sector</a:t>
            </a:r>
            <a:endParaRPr lang="fi-FI" sz="2200" dirty="0"/>
          </a:p>
          <a:p>
            <a:r>
              <a:rPr lang="fi-FI" sz="2200" dirty="0" err="1"/>
              <a:t>Inspire</a:t>
            </a:r>
            <a:r>
              <a:rPr lang="fi-FI" sz="2200" dirty="0"/>
              <a:t> and </a:t>
            </a:r>
            <a:r>
              <a:rPr lang="fi-FI" sz="2200" dirty="0" err="1"/>
              <a:t>encourage</a:t>
            </a:r>
            <a:r>
              <a:rPr lang="fi-FI" sz="2200" dirty="0"/>
              <a:t> </a:t>
            </a:r>
            <a:r>
              <a:rPr lang="fi-FI" sz="2200" dirty="0" err="1"/>
              <a:t>officers</a:t>
            </a:r>
            <a:endParaRPr lang="fi-FI" sz="220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68DF6F-9B64-4D5B-8F6E-8CA344A9F711}" type="datetime1">
              <a:rPr kumimoji="0" lang="fi-FI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 panose="020B0503020203020204" pitchFamily="34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25.10.2023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 panose="020B0503020203020204" pitchFamily="34" charset="0"/>
                <a:cs typeface="+mn-cs"/>
              </a:rPr>
              <a:t>Car search training course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F1F96-1071-5941-98EE-F92D50B4641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466" y="1417639"/>
            <a:ext cx="4359355" cy="275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549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4E7470-5F8B-4D7E-B3EB-49744B56E5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Otsikko 6" hidden="1">
            <a:extLst>
              <a:ext uri="{FF2B5EF4-FFF2-40B4-BE49-F238E27FC236}">
                <a16:creationId xmlns:a16="http://schemas.microsoft.com/office/drawing/2014/main" id="{D583F500-08C0-9440-A419-F7E683A2D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Yhteystiedot</a:t>
            </a:r>
          </a:p>
        </p:txBody>
      </p:sp>
    </p:spTree>
    <p:extLst>
      <p:ext uri="{BB962C8B-B14F-4D97-AF65-F5344CB8AC3E}">
        <p14:creationId xmlns:p14="http://schemas.microsoft.com/office/powerpoint/2010/main" val="18170810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C55EC-D6C1-4F85-9C5A-B839FA11F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365" y="180612"/>
            <a:ext cx="10644677" cy="1719089"/>
          </a:xfrm>
        </p:spPr>
        <p:txBody>
          <a:bodyPr>
            <a:normAutofit/>
          </a:bodyPr>
          <a:lstStyle/>
          <a:p>
            <a:pPr algn="ctr"/>
            <a:r>
              <a:rPr lang="hu-HU" sz="4000" dirty="0"/>
              <a:t>Workshop 2: paralel </a:t>
            </a:r>
            <a:r>
              <a:rPr lang="hu-HU" sz="4000" dirty="0" err="1"/>
              <a:t>workshops</a:t>
            </a:r>
            <a:endParaRPr lang="de-CH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71D1B-7A7A-4457-BDD5-FE2CDCA1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CFEF7-862C-E444-B91B-EAC90BFEE5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C1C1C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1C1C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2456CDAB-E6DE-D183-98CC-70E624475152}"/>
              </a:ext>
            </a:extLst>
          </p:cNvPr>
          <p:cNvSpPr txBox="1"/>
          <p:nvPr/>
        </p:nvSpPr>
        <p:spPr>
          <a:xfrm>
            <a:off x="795130" y="2504661"/>
            <a:ext cx="3564835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hu-HU" b="1" dirty="0" err="1">
                <a:latin typeface="Calibri" panose="020F0502020204030204" pitchFamily="34" charset="0"/>
                <a:cs typeface="Calibri" panose="020F0502020204030204" pitchFamily="34" charset="0"/>
              </a:rPr>
              <a:t>Trainings</a:t>
            </a:r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b="1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b="1" dirty="0" err="1">
                <a:latin typeface="Calibri" panose="020F0502020204030204" pitchFamily="34" charset="0"/>
                <a:cs typeface="Calibri" panose="020F0502020204030204" pitchFamily="34" charset="0"/>
              </a:rPr>
              <a:t>customs</a:t>
            </a:r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b="1" dirty="0" err="1">
                <a:latin typeface="Calibri" panose="020F0502020204030204" pitchFamily="34" charset="0"/>
                <a:cs typeface="Calibri" panose="020F0502020204030204" pitchFamily="34" charset="0"/>
              </a:rPr>
              <a:t>laboratories</a:t>
            </a:r>
            <a:endParaRPr lang="hu-H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spcBef>
                <a:spcPts val="600"/>
              </a:spcBef>
              <a:buFont typeface="Arial" panose="020B0604020202020204" pitchFamily="34" charset="0"/>
              <a:buChar char="-"/>
              <a:tabLst>
                <a:tab pos="457200" algn="l"/>
              </a:tabLst>
            </a:pP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Overview</a:t>
            </a:r>
            <a:r>
              <a:rPr lang="hu-H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training approach</a:t>
            </a:r>
            <a:endParaRPr lang="hu-H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-"/>
              <a:tabLst>
                <a:tab pos="457200" algn="l"/>
              </a:tabLst>
            </a:pP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Challenges</a:t>
            </a:r>
            <a:endParaRPr lang="hu-H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-"/>
              <a:tabLst>
                <a:tab pos="457200" algn="l"/>
              </a:tabLst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Solutions</a:t>
            </a:r>
            <a:endParaRPr lang="hu-H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4D7AAEC-A771-31CE-DD83-CBD5D2E5E514}"/>
              </a:ext>
            </a:extLst>
          </p:cNvPr>
          <p:cNvSpPr txBox="1"/>
          <p:nvPr/>
        </p:nvSpPr>
        <p:spPr>
          <a:xfrm>
            <a:off x="4359965" y="3950332"/>
            <a:ext cx="356483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hu-HU" b="1" dirty="0" err="1">
                <a:latin typeface="Calibri" panose="020F0502020204030204" pitchFamily="34" charset="0"/>
                <a:cs typeface="Calibri" panose="020F0502020204030204" pitchFamily="34" charset="0"/>
              </a:rPr>
              <a:t>Common</a:t>
            </a:r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b="1" dirty="0" err="1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b="1" dirty="0" err="1"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endParaRPr lang="hu-H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spcBef>
                <a:spcPts val="600"/>
              </a:spcBef>
              <a:buFont typeface="Arial" panose="020B0604020202020204" pitchFamily="34" charset="0"/>
              <a:buChar char="-"/>
              <a:tabLst>
                <a:tab pos="457200" algn="l"/>
              </a:tabLst>
            </a:pP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Overview t</a:t>
            </a:r>
            <a:r>
              <a:rPr lang="hu-H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 </a:t>
            </a:r>
            <a:r>
              <a:rPr lang="hu-HU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existing</a:t>
            </a:r>
            <a:r>
              <a:rPr lang="hu-H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practises</a:t>
            </a:r>
            <a:endParaRPr lang="hu-H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-"/>
              <a:tabLst>
                <a:tab pos="457200" algn="l"/>
              </a:tabLst>
            </a:pP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Challenges</a:t>
            </a:r>
            <a:endParaRPr lang="hu-H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-"/>
              <a:tabLst>
                <a:tab pos="457200" algn="l"/>
              </a:tabLst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Solutions</a:t>
            </a:r>
            <a:endParaRPr lang="hu-H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hu-HU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49003056-6248-4F5B-0CFB-FE4898C30263}"/>
              </a:ext>
            </a:extLst>
          </p:cNvPr>
          <p:cNvSpPr txBox="1"/>
          <p:nvPr/>
        </p:nvSpPr>
        <p:spPr>
          <a:xfrm>
            <a:off x="8178983" y="2325106"/>
            <a:ext cx="3564835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hu-HU" b="1" dirty="0" err="1">
                <a:latin typeface="Calibri" panose="020F0502020204030204" pitchFamily="34" charset="0"/>
                <a:cs typeface="Calibri" panose="020F0502020204030204" pitchFamily="34" charset="0"/>
              </a:rPr>
              <a:t>Future</a:t>
            </a:r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hu-HU" b="1" dirty="0" err="1">
                <a:latin typeface="Calibri" panose="020F0502020204030204" pitchFamily="34" charset="0"/>
                <a:cs typeface="Calibri" panose="020F0502020204030204" pitchFamily="34" charset="0"/>
              </a:rPr>
              <a:t>customs</a:t>
            </a:r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b="1" dirty="0" err="1"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  <a:endParaRPr lang="hu-H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spcBef>
                <a:spcPts val="600"/>
              </a:spcBef>
              <a:buFont typeface="Arial" panose="020B0604020202020204" pitchFamily="34" charset="0"/>
              <a:buChar char="-"/>
              <a:tabLst>
                <a:tab pos="457200" algn="l"/>
              </a:tabLst>
            </a:pP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Overview t</a:t>
            </a:r>
            <a:r>
              <a:rPr lang="hu-H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 </a:t>
            </a:r>
            <a:r>
              <a:rPr lang="hu-HU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existing</a:t>
            </a:r>
            <a:r>
              <a:rPr lang="hu-H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approaches</a:t>
            </a:r>
            <a:endParaRPr lang="hu-H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-"/>
              <a:tabLst>
                <a:tab pos="457200" algn="l"/>
              </a:tabLst>
            </a:pPr>
            <a:r>
              <a:rPr lang="hu-H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New (</a:t>
            </a:r>
            <a:r>
              <a:rPr lang="hu-HU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digital</a:t>
            </a:r>
            <a:r>
              <a:rPr lang="hu-H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</a:t>
            </a:r>
            <a:r>
              <a:rPr lang="hu-HU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technics</a:t>
            </a:r>
            <a:endParaRPr lang="hu-H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-"/>
              <a:tabLst>
                <a:tab pos="457200" algn="l"/>
              </a:tabLst>
            </a:pPr>
            <a:r>
              <a:rPr lang="hu-HU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Ideas</a:t>
            </a:r>
            <a:r>
              <a:rPr lang="hu-H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hu-HU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plans</a:t>
            </a:r>
            <a:r>
              <a:rPr lang="hu-H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</a:t>
            </a:r>
            <a:r>
              <a:rPr lang="hu-H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hu-H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future</a:t>
            </a:r>
            <a:endParaRPr lang="hu-H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521796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71D1B-7A7A-4457-BDD5-FE2CDCA1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CFEF7-862C-E444-B91B-EAC90BFEE527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5552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C55EC-D6C1-4F85-9C5A-B839FA11F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3" y="2223898"/>
            <a:ext cx="10644677" cy="1719089"/>
          </a:xfrm>
        </p:spPr>
        <p:txBody>
          <a:bodyPr>
            <a:normAutofit/>
          </a:bodyPr>
          <a:lstStyle/>
          <a:p>
            <a:pPr algn="ctr"/>
            <a:r>
              <a:rPr lang="en-GB" sz="4000" dirty="0">
                <a:effectLst/>
                <a:ea typeface="Times New Roman" panose="02020603050405020304" pitchFamily="18" charset="0"/>
              </a:rPr>
              <a:t>Reporting back from Workshop 2 and discussions</a:t>
            </a:r>
            <a:endParaRPr lang="de-CH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71D1B-7A7A-4457-BDD5-FE2CDCA1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CFEF7-862C-E444-B91B-EAC90BFEE5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C1C1C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1C1C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499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71D1B-7A7A-4457-BDD5-FE2CDCA1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CFEF7-862C-E444-B91B-EAC90BFEE52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4" descr="Fényképezés WELCOME word cloud in different languages, concept purple low  poly background - az Europosters.hu">
            <a:extLst>
              <a:ext uri="{FF2B5EF4-FFF2-40B4-BE49-F238E27FC236}">
                <a16:creationId xmlns:a16="http://schemas.microsoft.com/office/drawing/2014/main" id="{AC721C2E-31BC-207A-CFAD-02204BC37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4782" y="1128861"/>
            <a:ext cx="7342819" cy="519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B7D68A3E-4A8A-7C44-CF5D-3A9C1B50F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383" y="266379"/>
            <a:ext cx="8229600" cy="1143000"/>
          </a:xfrm>
        </p:spPr>
        <p:txBody>
          <a:bodyPr/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Elevator speech, question 1 </a:t>
            </a:r>
          </a:p>
        </p:txBody>
      </p:sp>
      <p:sp>
        <p:nvSpPr>
          <p:cNvPr id="11" name="Tartalom helye 2">
            <a:extLst>
              <a:ext uri="{FF2B5EF4-FFF2-40B4-BE49-F238E27FC236}">
                <a16:creationId xmlns:a16="http://schemas.microsoft.com/office/drawing/2014/main" id="{FB5EEE5A-D34D-769C-D44C-7E6AF2E16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4803" y="3425603"/>
            <a:ext cx="6840760" cy="1684784"/>
          </a:xfrm>
          <a:solidFill>
            <a:schemeClr val="bg1">
              <a:alpha val="88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b="1" dirty="0"/>
              <a:t>How do you say good morning in your language?</a:t>
            </a:r>
            <a:endParaRPr lang="hu-HU" sz="4000" b="1" dirty="0"/>
          </a:p>
        </p:txBody>
      </p:sp>
    </p:spTree>
    <p:extLst>
      <p:ext uri="{BB962C8B-B14F-4D97-AF65-F5344CB8AC3E}">
        <p14:creationId xmlns:p14="http://schemas.microsoft.com/office/powerpoint/2010/main" val="744345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71D1B-7A7A-4457-BDD5-FE2CDCA1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CFEF7-862C-E444-B91B-EAC90BFEE52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FB0E305B-9CE9-F922-C65B-B827D6E17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383" y="266379"/>
            <a:ext cx="8229600" cy="1143000"/>
          </a:xfrm>
        </p:spPr>
        <p:txBody>
          <a:bodyPr/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Elevator speech, question 2 </a:t>
            </a:r>
          </a:p>
        </p:txBody>
      </p:sp>
      <p:pic>
        <p:nvPicPr>
          <p:cNvPr id="1026" name="Picture 2" descr="Is Holland Worth Visiting | 5 Excellent Reasons… - Travel Observed">
            <a:extLst>
              <a:ext uri="{FF2B5EF4-FFF2-40B4-BE49-F238E27FC236}">
                <a16:creationId xmlns:a16="http://schemas.microsoft.com/office/drawing/2014/main" id="{9B1606D6-640D-58AB-4BEC-FD81F9F86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8876" y="1442693"/>
            <a:ext cx="6414247" cy="541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artalom helye 2">
            <a:extLst>
              <a:ext uri="{FF2B5EF4-FFF2-40B4-BE49-F238E27FC236}">
                <a16:creationId xmlns:a16="http://schemas.microsoft.com/office/drawing/2014/main" id="{1418B255-F046-1C41-5858-C583C73AF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9823" y="3555668"/>
            <a:ext cx="6840760" cy="1684784"/>
          </a:xfrm>
          <a:solidFill>
            <a:schemeClr val="bg1">
              <a:alpha val="88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b="1" dirty="0">
                <a:effectLst/>
                <a:ea typeface="Times New Roman" panose="02020603050405020304" pitchFamily="18" charset="0"/>
              </a:rPr>
              <a:t>Thinking about Holland. What comes in your mind first</a:t>
            </a:r>
            <a:r>
              <a:rPr lang="en-GB" sz="4000" b="1" dirty="0"/>
              <a:t>?</a:t>
            </a:r>
            <a:endParaRPr lang="hu-HU" sz="4000" b="1" dirty="0"/>
          </a:p>
        </p:txBody>
      </p:sp>
    </p:spTree>
    <p:extLst>
      <p:ext uri="{BB962C8B-B14F-4D97-AF65-F5344CB8AC3E}">
        <p14:creationId xmlns:p14="http://schemas.microsoft.com/office/powerpoint/2010/main" val="580745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0159DFC5-EBC4-32C3-2C01-964D1967C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pl-PL" b="1" dirty="0"/>
              <a:t>Elevator speech, question 3 </a:t>
            </a:r>
          </a:p>
        </p:txBody>
      </p:sp>
      <p:pic>
        <p:nvPicPr>
          <p:cNvPr id="2050" name="Picture 2" descr="Customs - Wikipedia">
            <a:extLst>
              <a:ext uri="{FF2B5EF4-FFF2-40B4-BE49-F238E27FC236}">
                <a16:creationId xmlns:a16="http://schemas.microsoft.com/office/drawing/2014/main" id="{695799FC-7513-60CF-44D8-4FB5704DE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53331" y="1825625"/>
            <a:ext cx="4351338" cy="43513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055" name="Content Placeholder 3">
            <a:extLst>
              <a:ext uri="{FF2B5EF4-FFF2-40B4-BE49-F238E27FC236}">
                <a16:creationId xmlns:a16="http://schemas.microsoft.com/office/drawing/2014/main" id="{81A78116-B692-3516-6812-B6ECD5954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753277"/>
            <a:ext cx="5181600" cy="21102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b="1" dirty="0">
                <a:effectLst/>
                <a:ea typeface="Times New Roman" panose="02020603050405020304" pitchFamily="18" charset="0"/>
              </a:rPr>
              <a:t>How long are you working for customs and customs training?</a:t>
            </a:r>
            <a:endParaRPr lang="en-US" sz="4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71D1B-7A7A-4457-BDD5-FE2CDCA1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8983" y="633630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65CFEF7-862C-E444-B91B-EAC90BFEE527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67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71D1B-7A7A-4457-BDD5-FE2CDCA1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CFEF7-862C-E444-B91B-EAC90BFEE52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A6BEE6F7-E12D-45E9-FC1A-4A202BE14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pl-PL" b="1" dirty="0"/>
              <a:t>Elevator speech, question 4 </a:t>
            </a:r>
          </a:p>
        </p:txBody>
      </p:sp>
      <p:pic>
        <p:nvPicPr>
          <p:cNvPr id="3074" name="Picture 2" descr="What Networking Tactics Best Suit Your Personality? (Quiz) | TopResume">
            <a:extLst>
              <a:ext uri="{FF2B5EF4-FFF2-40B4-BE49-F238E27FC236}">
                <a16:creationId xmlns:a16="http://schemas.microsoft.com/office/drawing/2014/main" id="{8D5A4ECF-B9D7-644B-0757-BC49086FA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1189" y="1765018"/>
            <a:ext cx="8163004" cy="457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artalom helye 2">
            <a:extLst>
              <a:ext uri="{FF2B5EF4-FFF2-40B4-BE49-F238E27FC236}">
                <a16:creationId xmlns:a16="http://schemas.microsoft.com/office/drawing/2014/main" id="{EED26446-7DAC-38F0-5B66-5BE473DF2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9823" y="3555668"/>
            <a:ext cx="6840760" cy="1684784"/>
          </a:xfrm>
          <a:solidFill>
            <a:schemeClr val="bg1">
              <a:alpha val="88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b="1" dirty="0"/>
              <a:t>In which networks are you participating?</a:t>
            </a:r>
          </a:p>
        </p:txBody>
      </p:sp>
    </p:spTree>
    <p:extLst>
      <p:ext uri="{BB962C8B-B14F-4D97-AF65-F5344CB8AC3E}">
        <p14:creationId xmlns:p14="http://schemas.microsoft.com/office/powerpoint/2010/main" val="1395275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C55EC-D6C1-4F85-9C5A-B839FA11F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3" y="-2467"/>
            <a:ext cx="10644677" cy="1719089"/>
          </a:xfrm>
        </p:spPr>
        <p:txBody>
          <a:bodyPr>
            <a:normAutofit/>
          </a:bodyPr>
          <a:lstStyle/>
          <a:p>
            <a:r>
              <a:rPr lang="hu-HU" sz="4000" b="1" dirty="0" err="1"/>
              <a:t>Available</a:t>
            </a:r>
            <a:r>
              <a:rPr lang="hu-HU" sz="4000" b="1" dirty="0"/>
              <a:t> </a:t>
            </a:r>
            <a:r>
              <a:rPr lang="hu-HU" sz="4000" b="1" dirty="0" err="1"/>
              <a:t>training</a:t>
            </a:r>
            <a:r>
              <a:rPr lang="hu-HU" sz="4000" b="1" dirty="0"/>
              <a:t> </a:t>
            </a:r>
            <a:r>
              <a:rPr lang="hu-HU" sz="4000" b="1" dirty="0" err="1"/>
              <a:t>courses</a:t>
            </a:r>
            <a:endParaRPr lang="de-CH" sz="4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71D1B-7A7A-4457-BDD5-FE2CDCA1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CFEF7-862C-E444-B91B-EAC90BFEE527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F825CC1-AA7E-6844-A7D6-5BF2258C66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271476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79287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2213B0"/>
      </a:accent1>
      <a:accent2>
        <a:srgbClr val="009DD9"/>
      </a:accent2>
      <a:accent3>
        <a:srgbClr val="2313B3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9" id="{392D4719-D1ED-8042-B81A-178036110F80}" vid="{8C6F28EC-6348-874E-9007-BB6649541CDF}"/>
    </a:ext>
  </a:extLst>
</a:theme>
</file>

<file path=ppt/theme/theme2.xml><?xml version="1.0" encoding="utf-8"?>
<a:theme xmlns:a="http://schemas.openxmlformats.org/drawingml/2006/main" name="Pääotsikkodiat">
  <a:themeElements>
    <a:clrScheme name="Tulli">
      <a:dk1>
        <a:sysClr val="windowText" lastClr="000000"/>
      </a:dk1>
      <a:lt1>
        <a:sysClr val="window" lastClr="FFFFFF"/>
      </a:lt1>
      <a:dk2>
        <a:srgbClr val="182A67"/>
      </a:dk2>
      <a:lt2>
        <a:srgbClr val="E7E6E6"/>
      </a:lt2>
      <a:accent1>
        <a:srgbClr val="00205B"/>
      </a:accent1>
      <a:accent2>
        <a:srgbClr val="F2A900"/>
      </a:accent2>
      <a:accent3>
        <a:srgbClr val="E4002B"/>
      </a:accent3>
      <a:accent4>
        <a:srgbClr val="74AA50"/>
      </a:accent4>
      <a:accent5>
        <a:srgbClr val="008675"/>
      </a:accent5>
      <a:accent6>
        <a:srgbClr val="3969DB"/>
      </a:accent6>
      <a:hlink>
        <a:srgbClr val="0563C1"/>
      </a:hlink>
      <a:folHlink>
        <a:srgbClr val="954F72"/>
      </a:folHlink>
    </a:clrScheme>
    <a:fontScheme name="Tulli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lli_PPT_2022" id="{724DC47D-9797-482B-9137-569B2FE40BC4}" vid="{065C4B3D-9562-4943-8F8B-A93F37C23E56}"/>
    </a:ext>
  </a:extLst>
</a:theme>
</file>

<file path=ppt/theme/theme3.xml><?xml version="1.0" encoding="utf-8"?>
<a:theme xmlns:a="http://schemas.openxmlformats.org/drawingml/2006/main" name="Sisältödiat">
  <a:themeElements>
    <a:clrScheme name="Tulli">
      <a:dk1>
        <a:sysClr val="windowText" lastClr="000000"/>
      </a:dk1>
      <a:lt1>
        <a:sysClr val="window" lastClr="FFFFFF"/>
      </a:lt1>
      <a:dk2>
        <a:srgbClr val="182A67"/>
      </a:dk2>
      <a:lt2>
        <a:srgbClr val="E7E6E6"/>
      </a:lt2>
      <a:accent1>
        <a:srgbClr val="00205B"/>
      </a:accent1>
      <a:accent2>
        <a:srgbClr val="F2A900"/>
      </a:accent2>
      <a:accent3>
        <a:srgbClr val="E4002B"/>
      </a:accent3>
      <a:accent4>
        <a:srgbClr val="74AA50"/>
      </a:accent4>
      <a:accent5>
        <a:srgbClr val="008675"/>
      </a:accent5>
      <a:accent6>
        <a:srgbClr val="3969DB"/>
      </a:accent6>
      <a:hlink>
        <a:srgbClr val="0563C1"/>
      </a:hlink>
      <a:folHlink>
        <a:srgbClr val="954F72"/>
      </a:folHlink>
    </a:clrScheme>
    <a:fontScheme name="Tulli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lli_PPT_2022" id="{724DC47D-9797-482B-9137-569B2FE40BC4}" vid="{114B5ECB-B98A-4EF8-BCD4-ADAF090B8D3B}"/>
    </a:ext>
  </a:extLst>
</a:theme>
</file>

<file path=ppt/theme/theme4.xml><?xml version="1.0" encoding="utf-8"?>
<a:theme xmlns:a="http://schemas.openxmlformats.org/drawingml/2006/main" name="Lopetusdiat">
  <a:themeElements>
    <a:clrScheme name="Tulli">
      <a:dk1>
        <a:sysClr val="windowText" lastClr="000000"/>
      </a:dk1>
      <a:lt1>
        <a:sysClr val="window" lastClr="FFFFFF"/>
      </a:lt1>
      <a:dk2>
        <a:srgbClr val="182A67"/>
      </a:dk2>
      <a:lt2>
        <a:srgbClr val="E7E6E6"/>
      </a:lt2>
      <a:accent1>
        <a:srgbClr val="00205B"/>
      </a:accent1>
      <a:accent2>
        <a:srgbClr val="F2A900"/>
      </a:accent2>
      <a:accent3>
        <a:srgbClr val="E4002B"/>
      </a:accent3>
      <a:accent4>
        <a:srgbClr val="74AA50"/>
      </a:accent4>
      <a:accent5>
        <a:srgbClr val="008675"/>
      </a:accent5>
      <a:accent6>
        <a:srgbClr val="3969DB"/>
      </a:accent6>
      <a:hlink>
        <a:srgbClr val="0563C1"/>
      </a:hlink>
      <a:folHlink>
        <a:srgbClr val="954F72"/>
      </a:folHlink>
    </a:clrScheme>
    <a:fontScheme name="Tulli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lli_PPT_2022" id="{724DC47D-9797-482B-9137-569B2FE40BC4}" vid="{D9C6CC30-FC22-4CEB-8384-664CD5F49E49}"/>
    </a:ext>
  </a:extLst>
</a:theme>
</file>

<file path=ppt/theme/theme5.xml><?xml version="1.0" encoding="utf-8"?>
<a:theme xmlns:a="http://schemas.openxmlformats.org/drawingml/2006/main" name="AdornVTI">
  <a:themeElements>
    <a:clrScheme name="AnalogousFromLightSeedRightStep">
      <a:dk1>
        <a:srgbClr val="000000"/>
      </a:dk1>
      <a:lt1>
        <a:srgbClr val="FFFFFF"/>
      </a:lt1>
      <a:dk2>
        <a:srgbClr val="1E362C"/>
      </a:dk2>
      <a:lt2>
        <a:srgbClr val="E2E3E8"/>
      </a:lt2>
      <a:accent1>
        <a:srgbClr val="AAA081"/>
      </a:accent1>
      <a:accent2>
        <a:srgbClr val="9CA671"/>
      </a:accent2>
      <a:accent3>
        <a:srgbClr val="90A87F"/>
      </a:accent3>
      <a:accent4>
        <a:srgbClr val="76AD77"/>
      </a:accent4>
      <a:accent5>
        <a:srgbClr val="81AB93"/>
      </a:accent5>
      <a:accent6>
        <a:srgbClr val="74AAA2"/>
      </a:accent6>
      <a:hlink>
        <a:srgbClr val="6979AE"/>
      </a:hlink>
      <a:folHlink>
        <a:srgbClr val="7F7F7F"/>
      </a:folHlink>
    </a:clrScheme>
    <a:fontScheme name="Bembo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ornVTI" id="{497E3FA9-5A27-4D12-9D04-917BEF3D1303}" vid="{34192A01-61CA-4566-9818-841C607496F7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 template Feb2020b</Template>
  <TotalTime>724</TotalTime>
  <Words>1889</Words>
  <Application>Microsoft Office PowerPoint</Application>
  <PresentationFormat>Szélesvásznú</PresentationFormat>
  <Paragraphs>455</Paragraphs>
  <Slides>49</Slides>
  <Notes>41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5</vt:i4>
      </vt:variant>
      <vt:variant>
        <vt:lpstr>Diacímek</vt:lpstr>
      </vt:variant>
      <vt:variant>
        <vt:i4>49</vt:i4>
      </vt:variant>
    </vt:vector>
  </HeadingPairs>
  <TitlesOfParts>
    <vt:vector size="61" baseType="lpstr">
      <vt:lpstr>Arial</vt:lpstr>
      <vt:lpstr>Bembo</vt:lpstr>
      <vt:lpstr>Calibri</vt:lpstr>
      <vt:lpstr>Open Sans</vt:lpstr>
      <vt:lpstr>PT Sans</vt:lpstr>
      <vt:lpstr>Times New Roman</vt:lpstr>
      <vt:lpstr>Wingdings</vt:lpstr>
      <vt:lpstr>Office Theme</vt:lpstr>
      <vt:lpstr>Pääotsikkodiat</vt:lpstr>
      <vt:lpstr>Sisältödiat</vt:lpstr>
      <vt:lpstr>Lopetusdiat</vt:lpstr>
      <vt:lpstr>AdornVTI</vt:lpstr>
      <vt:lpstr>PowerPoint-bemutató</vt:lpstr>
      <vt:lpstr>Meeting agenda, Day 1</vt:lpstr>
      <vt:lpstr>Meeting agenda, Day 2</vt:lpstr>
      <vt:lpstr>PowerPoint-bemutató</vt:lpstr>
      <vt:lpstr>Elevator speech, question 1 </vt:lpstr>
      <vt:lpstr>Elevator speech, question 2 </vt:lpstr>
      <vt:lpstr>Elevator speech, question 3 </vt:lpstr>
      <vt:lpstr>Elevator speech, question 4 </vt:lpstr>
      <vt:lpstr>Available training courses</vt:lpstr>
      <vt:lpstr>PowerPoint-bemutató</vt:lpstr>
      <vt:lpstr>eL development process DG TAXUD </vt:lpstr>
      <vt:lpstr>CELBET trainings</vt:lpstr>
      <vt:lpstr>PowerPoint-bemutató</vt:lpstr>
      <vt:lpstr>Header...</vt:lpstr>
      <vt:lpstr>Researcher to Customs Playlists in the YouTube channel - please subscribe at: https://www.youtube.com/@cbra3452 </vt:lpstr>
      <vt:lpstr>PowerPoint-bemutató</vt:lpstr>
      <vt:lpstr>Example with Playlist-3: https://www.youtube.com/watch?v=6gwL-s7dMzU&amp;list=PLwiRBCj7ddoLefZiyBM1guEOX3pUAuuub&amp;index=2 </vt:lpstr>
      <vt:lpstr>PowerPoint-bemutató</vt:lpstr>
      <vt:lpstr>PowerPoint-bemutató</vt:lpstr>
      <vt:lpstr>PowerPoint-bemutató</vt:lpstr>
      <vt:lpstr>PowerPoint-bemutató</vt:lpstr>
      <vt:lpstr>Interested to learn more about existing and under construction materials &amp; courses?</vt:lpstr>
      <vt:lpstr>PowerPoint-bemutató</vt:lpstr>
      <vt:lpstr>Workshop 1: Innovative training solutions – Virtual reality in customs training</vt:lpstr>
      <vt:lpstr>VR tool in the Hungarian customs</vt:lpstr>
      <vt:lpstr>PowerPoint-bemutató</vt:lpstr>
      <vt:lpstr>Academic customs programmes – cooperation between universities Panel discussion NO, NL, HU, BE, LV, IT</vt:lpstr>
      <vt:lpstr>PowerPoint-bemutató</vt:lpstr>
      <vt:lpstr>Centre of excellence</vt:lpstr>
      <vt:lpstr>PowerPoint-bemutató</vt:lpstr>
      <vt:lpstr>CoE in the EU</vt:lpstr>
      <vt:lpstr>CCEI Deliverable 14 – draft structure of the final document</vt:lpstr>
      <vt:lpstr>Centre of expertise    from idea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Customs control skills development CoE Hungary</vt:lpstr>
      <vt:lpstr>Car search training in Vaalimaa CoE</vt:lpstr>
      <vt:lpstr>Car search training</vt:lpstr>
      <vt:lpstr>Course structure</vt:lpstr>
      <vt:lpstr>Co-operation with other authories and companies</vt:lpstr>
      <vt:lpstr>Why</vt:lpstr>
      <vt:lpstr>Yhteystiedot</vt:lpstr>
      <vt:lpstr>Workshop 2: paralel workshops</vt:lpstr>
      <vt:lpstr>PowerPoint-bemutató</vt:lpstr>
      <vt:lpstr>Reporting back from Workshop 2 and discussions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Juha Hintsa</dc:creator>
  <cp:lastModifiedBy>Dr. Dézsi Zsolt</cp:lastModifiedBy>
  <cp:revision>575</cp:revision>
  <dcterms:created xsi:type="dcterms:W3CDTF">2020-02-20T12:06:03Z</dcterms:created>
  <dcterms:modified xsi:type="dcterms:W3CDTF">2023-10-25T06:31:46Z</dcterms:modified>
</cp:coreProperties>
</file>