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8" r:id="rId4"/>
    <p:sldId id="257" r:id="rId5"/>
    <p:sldId id="275" r:id="rId6"/>
    <p:sldId id="276" r:id="rId7"/>
    <p:sldId id="277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24" autoAdjust="0"/>
  </p:normalViewPr>
  <p:slideViewPr>
    <p:cSldViewPr snapToGrid="0">
      <p:cViewPr varScale="1">
        <p:scale>
          <a:sx n="109" d="100"/>
          <a:sy n="109" d="100"/>
        </p:scale>
        <p:origin x="15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136F8C-21F0-44E3-98F8-90464321DF9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58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513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7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75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baseline="0" dirty="0" smtClean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22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baseline="0" dirty="0" smtClean="0">
              <a:latin typeface="Arial"/>
            </a:endParaRPr>
          </a:p>
          <a:p>
            <a:endParaRPr lang="en-US" sz="2000" b="0" strike="noStrike" spc="-1" baseline="0" dirty="0" smtClean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80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26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313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43E692-A2F7-49FC-AFBC-557E52A4C52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Ötödik szint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3A135CE-4A79-40E4-8BEF-777052DB0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7"/>
          <p:cNvPicPr/>
          <p:nvPr/>
        </p:nvPicPr>
        <p:blipFill>
          <a:blip r:embed="rId2"/>
          <a:stretch/>
        </p:blipFill>
        <p:spPr>
          <a:xfrm>
            <a:off x="6372360" y="5733360"/>
            <a:ext cx="2375640" cy="623520"/>
          </a:xfrm>
          <a:prstGeom prst="rect">
            <a:avLst/>
          </a:prstGeom>
          <a:ln>
            <a:noFill/>
          </a:ln>
        </p:spPr>
      </p:pic>
      <p:pic>
        <p:nvPicPr>
          <p:cNvPr id="89" name="Obraz 5"/>
          <p:cNvPicPr/>
          <p:nvPr/>
        </p:nvPicPr>
        <p:blipFill>
          <a:blip r:embed="rId3"/>
          <a:srcRect t="16740" b="37909"/>
          <a:stretch/>
        </p:blipFill>
        <p:spPr>
          <a:xfrm>
            <a:off x="1979640" y="-37080"/>
            <a:ext cx="5177880" cy="2348640"/>
          </a:xfrm>
          <a:prstGeom prst="rect">
            <a:avLst/>
          </a:prstGeom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1640022" y="3099254"/>
            <a:ext cx="473822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Vaalimaa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Training, Basic</a:t>
            </a:r>
          </a:p>
          <a:p>
            <a:pPr>
              <a:spcAft>
                <a:spcPts val="600"/>
              </a:spcAft>
            </a:pP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fi-FI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39" y="759040"/>
            <a:ext cx="718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EU- and CELBET </a:t>
            </a:r>
            <a:r>
              <a:rPr lang="fi-FI" sz="2800" b="1" dirty="0" err="1"/>
              <a:t>C</a:t>
            </a:r>
            <a:r>
              <a:rPr lang="fi-FI" sz="2800" b="1" dirty="0" err="1" smtClean="0"/>
              <a:t>ar</a:t>
            </a:r>
            <a:r>
              <a:rPr lang="fi-FI" sz="2800" b="1" dirty="0" smtClean="0"/>
              <a:t> </a:t>
            </a:r>
            <a:r>
              <a:rPr lang="fi-FI" sz="2800" b="1" dirty="0" err="1"/>
              <a:t>S</a:t>
            </a:r>
            <a:r>
              <a:rPr lang="fi-FI" sz="2800" b="1" dirty="0" err="1" smtClean="0"/>
              <a:t>earch</a:t>
            </a:r>
            <a:r>
              <a:rPr lang="fi-FI" sz="2800" b="1" dirty="0" smtClean="0"/>
              <a:t> </a:t>
            </a:r>
            <a:r>
              <a:rPr lang="fi-FI" sz="2800" b="1" dirty="0" err="1"/>
              <a:t>events</a:t>
            </a:r>
            <a:endParaRPr lang="fi-FI" b="1" dirty="0"/>
          </a:p>
        </p:txBody>
      </p:sp>
      <p:sp>
        <p:nvSpPr>
          <p:cNvPr id="3" name="Suorakulmio 2"/>
          <p:cNvSpPr/>
          <p:nvPr/>
        </p:nvSpPr>
        <p:spPr>
          <a:xfrm>
            <a:off x="327239" y="1461854"/>
            <a:ext cx="8488666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dirty="0" smtClean="0"/>
              <a:t>Pilot </a:t>
            </a:r>
            <a:r>
              <a:rPr lang="fi-FI" sz="1700" dirty="0" err="1"/>
              <a:t>course</a:t>
            </a:r>
            <a:r>
              <a:rPr lang="fi-FI" sz="1700" dirty="0"/>
              <a:t> </a:t>
            </a:r>
            <a:r>
              <a:rPr lang="fi-FI" sz="1700" dirty="0" err="1"/>
              <a:t>was</a:t>
            </a:r>
            <a:r>
              <a:rPr lang="fi-FI" sz="1700" dirty="0"/>
              <a:t> </a:t>
            </a:r>
            <a:r>
              <a:rPr lang="fi-FI" sz="1700" dirty="0" err="1"/>
              <a:t>held</a:t>
            </a:r>
            <a:r>
              <a:rPr lang="fi-FI" sz="1700" dirty="0"/>
              <a:t> in </a:t>
            </a:r>
            <a:r>
              <a:rPr lang="fi-FI" sz="1700" dirty="0" err="1"/>
              <a:t>june</a:t>
            </a:r>
            <a:r>
              <a:rPr lang="fi-FI" sz="1700" dirty="0"/>
              <a:t> 2017 at Vaalimaa, </a:t>
            </a:r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participating</a:t>
            </a:r>
            <a:r>
              <a:rPr lang="fi-FI" sz="1700" dirty="0"/>
              <a:t> </a:t>
            </a:r>
            <a:r>
              <a:rPr lang="fi-FI" sz="1700" dirty="0" err="1"/>
              <a:t>countries</a:t>
            </a:r>
            <a:r>
              <a:rPr lang="fi-FI" sz="1700" dirty="0"/>
              <a:t>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dirty="0" smtClean="0"/>
              <a:t>2</a:t>
            </a:r>
            <a:r>
              <a:rPr lang="fi-FI" sz="1700" dirty="0"/>
              <a:t>. Course 13. – 16.2.2018: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dirty="0" smtClean="0"/>
              <a:t>3</a:t>
            </a:r>
            <a:r>
              <a:rPr lang="fi-FI" sz="1700" dirty="0"/>
              <a:t>. Course 16. – 19.10.2018: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dirty="0" smtClean="0"/>
              <a:t>4</a:t>
            </a:r>
            <a:r>
              <a:rPr lang="fi-FI" sz="1700" dirty="0"/>
              <a:t>. Course 12. – 15.3.2019: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b="1" dirty="0" smtClean="0"/>
              <a:t>5</a:t>
            </a:r>
            <a:r>
              <a:rPr lang="fi-FI" sz="1700" b="1" dirty="0"/>
              <a:t>. Course 25. – 29.3.2019, </a:t>
            </a:r>
            <a:r>
              <a:rPr lang="fi-FI" sz="1700" b="1" dirty="0" smtClean="0"/>
              <a:t>CELBET – Pilot </a:t>
            </a:r>
            <a:r>
              <a:rPr lang="fi-FI" sz="1700" b="1" dirty="0" err="1" smtClean="0"/>
              <a:t>course</a:t>
            </a:r>
            <a:r>
              <a:rPr lang="fi-FI" sz="1700" b="1" dirty="0" smtClean="0"/>
              <a:t>, Basic 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6</a:t>
            </a:r>
            <a:r>
              <a:rPr lang="en-US" sz="1700" dirty="0"/>
              <a:t>. Course 1. – </a:t>
            </a:r>
            <a:r>
              <a:rPr lang="en-US" sz="1700" dirty="0" smtClean="0"/>
              <a:t>4.10.2019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7</a:t>
            </a:r>
            <a:r>
              <a:rPr lang="en-US" sz="1700" b="1" dirty="0"/>
              <a:t>. Course 15. – 18.10.2019, </a:t>
            </a:r>
            <a:r>
              <a:rPr lang="en-US" sz="1700" b="1" dirty="0" smtClean="0"/>
              <a:t>CELBET - Basic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8</a:t>
            </a:r>
            <a:r>
              <a:rPr lang="en-US" sz="1700" b="1" dirty="0"/>
              <a:t>. Course 10. – 12.12.2019, CELBET (GREECE</a:t>
            </a:r>
            <a:r>
              <a:rPr lang="en-US" sz="1700" b="1" dirty="0" smtClean="0"/>
              <a:t>)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9. Webinar 5.5.2021, CELBET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10. Webinar 11.11.2020, CELBET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11. Webinar 28.10.2021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12. Course 31.5.-3.6.2022 Nordic countries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13. Course 23.-26.8.2022</a:t>
            </a:r>
          </a:p>
          <a:p>
            <a:pPr marL="3429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14. Course 20.-23.9.2022, CELBET - Advanced</a:t>
            </a:r>
          </a:p>
        </p:txBody>
      </p:sp>
    </p:spTree>
    <p:extLst>
      <p:ext uri="{BB962C8B-B14F-4D97-AF65-F5344CB8AC3E}">
        <p14:creationId xmlns:p14="http://schemas.microsoft.com/office/powerpoint/2010/main" val="5737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1958137"/>
            <a:ext cx="8559360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Background information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During 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2015-2016, Customs’ national trainers </a:t>
            </a:r>
            <a:r>
              <a:rPr lang="en-GB" sz="2400" dirty="0">
                <a:solidFill>
                  <a:srgbClr val="001342"/>
                </a:solidFill>
                <a:cs typeface="Arial"/>
              </a:rPr>
              <a:t>received, from several vehicle importers, ( VW, Volvo, Skoda, Toyota..) 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a course built to meet Customs’ needs concerning car structure and technology of modern vehicles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10 Car search trainers in Finland, </a:t>
            </a:r>
            <a:r>
              <a:rPr lang="en-GB" sz="2400" dirty="0" err="1">
                <a:solidFill>
                  <a:srgbClr val="001342"/>
                </a:solidFill>
                <a:ea typeface="Arial"/>
                <a:cs typeface="Arial"/>
              </a:rPr>
              <a:t>Vaalimaa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 customs is centre of expertise in car search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National trainers have also received a certificate of electrical safety for vehicles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27240" y="1042813"/>
            <a:ext cx="587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1342"/>
                </a:solidFill>
                <a:ea typeface="Arial"/>
                <a:cs typeface="Arial"/>
              </a:rPr>
              <a:t>CAR SEARCH </a:t>
            </a:r>
            <a:r>
              <a:rPr lang="en-GB" sz="2800" b="1" dirty="0" smtClean="0">
                <a:solidFill>
                  <a:srgbClr val="001342"/>
                </a:solidFill>
                <a:ea typeface="Arial"/>
                <a:cs typeface="Arial"/>
              </a:rPr>
              <a:t>TRAINING </a:t>
            </a:r>
            <a:r>
              <a:rPr lang="en-GB" sz="2800" dirty="0" smtClean="0">
                <a:solidFill>
                  <a:srgbClr val="001342"/>
                </a:solidFill>
                <a:ea typeface="Arial"/>
                <a:cs typeface="Arial"/>
              </a:rPr>
              <a:t>(BASIC)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2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80391"/>
            <a:ext cx="4688230" cy="117663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69" y="4674294"/>
            <a:ext cx="4511431" cy="118272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27239" y="1550927"/>
            <a:ext cx="8559361" cy="297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Training </a:t>
            </a:r>
            <a:r>
              <a:rPr lang="en-GB" sz="2400" dirty="0" err="1">
                <a:solidFill>
                  <a:srgbClr val="001342"/>
                </a:solidFill>
                <a:ea typeface="Arial"/>
                <a:cs typeface="Arial"/>
              </a:rPr>
              <a:t>center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 in </a:t>
            </a:r>
            <a:r>
              <a:rPr lang="en-GB" sz="2400" dirty="0" err="1">
                <a:solidFill>
                  <a:srgbClr val="001342"/>
                </a:solidFill>
                <a:ea typeface="Arial"/>
                <a:cs typeface="Arial"/>
              </a:rPr>
              <a:t>Vaalimaa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customs</a:t>
            </a: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Train the Trainer course</a:t>
            </a: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2 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– 4 trainings / </a:t>
            </a: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year </a:t>
            </a:r>
            <a:r>
              <a:rPr lang="en-GB" dirty="0" smtClean="0">
                <a:solidFill>
                  <a:srgbClr val="001342"/>
                </a:solidFill>
                <a:ea typeface="Arial"/>
                <a:cs typeface="Arial"/>
              </a:rPr>
              <a:t>(EU CLEP + CELBET)</a:t>
            </a: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3 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trainers, 8 </a:t>
            </a: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participants</a:t>
            </a: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1342"/>
                </a:solidFill>
                <a:cs typeface="Arial"/>
              </a:rPr>
              <a:t>Key </a:t>
            </a:r>
            <a:r>
              <a:rPr lang="en-US" sz="2400" dirty="0">
                <a:solidFill>
                  <a:srgbClr val="001342"/>
                </a:solidFill>
                <a:cs typeface="Arial"/>
              </a:rPr>
              <a:t>thing is modern </a:t>
            </a:r>
            <a:r>
              <a:rPr lang="en-US" sz="2400" dirty="0" smtClean="0">
                <a:solidFill>
                  <a:srgbClr val="001342"/>
                </a:solidFill>
                <a:cs typeface="Arial"/>
              </a:rPr>
              <a:t>vehicles</a:t>
            </a: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1342"/>
                </a:solidFill>
                <a:cs typeface="Arial"/>
              </a:rPr>
              <a:t>Course </a:t>
            </a:r>
            <a:r>
              <a:rPr lang="en-US" sz="2400" dirty="0">
                <a:solidFill>
                  <a:srgbClr val="001342"/>
                </a:solidFill>
                <a:cs typeface="Arial"/>
              </a:rPr>
              <a:t>is based in practicality and </a:t>
            </a:r>
            <a:r>
              <a:rPr lang="en-US" sz="2400" dirty="0" err="1" smtClean="0">
                <a:solidFill>
                  <a:srgbClr val="001342"/>
                </a:solidFill>
                <a:cs typeface="Arial"/>
              </a:rPr>
              <a:t>informativity</a:t>
            </a:r>
            <a:endParaRPr lang="en-GB" sz="2400" dirty="0" smtClean="0">
              <a:solidFill>
                <a:srgbClr val="001342"/>
              </a:solidFill>
              <a:cs typeface="Arial"/>
            </a:endParaRPr>
          </a:p>
          <a:p>
            <a:pPr marL="800100" lvl="1" indent="-34290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1342"/>
                </a:solidFill>
                <a:ea typeface="Arial"/>
                <a:cs typeface="Arial"/>
              </a:rPr>
              <a:t>Collection </a:t>
            </a:r>
            <a:r>
              <a:rPr lang="en-GB" sz="2400" dirty="0">
                <a:solidFill>
                  <a:srgbClr val="001342"/>
                </a:solidFill>
                <a:ea typeface="Arial"/>
                <a:cs typeface="Arial"/>
              </a:rPr>
              <a:t>of training cars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27239" y="763803"/>
            <a:ext cx="587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1342"/>
                </a:solidFill>
                <a:ea typeface="Arial"/>
                <a:cs typeface="Arial"/>
              </a:rPr>
              <a:t>CAR SEARCH </a:t>
            </a:r>
            <a:r>
              <a:rPr lang="en-GB" sz="2800" b="1" dirty="0" smtClean="0">
                <a:solidFill>
                  <a:srgbClr val="001342"/>
                </a:solidFill>
                <a:ea typeface="Arial"/>
                <a:cs typeface="Arial"/>
              </a:rPr>
              <a:t>TRAINING </a:t>
            </a:r>
            <a:r>
              <a:rPr lang="en-GB" sz="2800" dirty="0" smtClean="0">
                <a:solidFill>
                  <a:srgbClr val="001342"/>
                </a:solidFill>
                <a:ea typeface="Arial"/>
                <a:cs typeface="Arial"/>
              </a:rPr>
              <a:t>(BASIC)</a:t>
            </a:r>
            <a:endParaRPr lang="fi-FI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96589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1342"/>
                </a:solidFill>
                <a:ea typeface="Arial"/>
                <a:cs typeface="Arial"/>
              </a:rPr>
              <a:t>COURSE STRUCTURE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327240" y="1974086"/>
            <a:ext cx="8559360" cy="289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E-learning part before the actual event (MOODLE)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Day 1. Arrival to Finland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Day 2. Classroom day at </a:t>
            </a:r>
            <a:r>
              <a:rPr lang="en-GB" sz="2600" dirty="0" err="1">
                <a:solidFill>
                  <a:srgbClr val="001342"/>
                </a:solidFill>
                <a:ea typeface="Arial"/>
                <a:cs typeface="Arial"/>
              </a:rPr>
              <a:t>Vaalimaa</a:t>
            </a: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 customs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Day 3. Garage day at </a:t>
            </a:r>
            <a:r>
              <a:rPr lang="en-GB" sz="2600" dirty="0" err="1">
                <a:solidFill>
                  <a:srgbClr val="001342"/>
                </a:solidFill>
                <a:ea typeface="Arial"/>
                <a:cs typeface="Arial"/>
              </a:rPr>
              <a:t>Vaalimaa</a:t>
            </a: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 customs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Day 4. Workshop </a:t>
            </a:r>
            <a:r>
              <a:rPr lang="en-GB" sz="2600" dirty="0" smtClean="0">
                <a:solidFill>
                  <a:srgbClr val="001342"/>
                </a:solidFill>
                <a:ea typeface="Arial"/>
                <a:cs typeface="Arial"/>
              </a:rPr>
              <a:t>day </a:t>
            </a:r>
            <a:r>
              <a:rPr lang="en-GB" sz="2000" dirty="0" smtClean="0">
                <a:solidFill>
                  <a:srgbClr val="001342"/>
                </a:solidFill>
                <a:ea typeface="Arial"/>
                <a:cs typeface="Arial"/>
              </a:rPr>
              <a:t>(Arctic Trucks Finland)</a:t>
            </a:r>
            <a:endParaRPr lang="en-GB" sz="2000" dirty="0">
              <a:solidFill>
                <a:srgbClr val="001342"/>
              </a:solidFill>
              <a:ea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1342"/>
                </a:solidFill>
                <a:ea typeface="Arial"/>
                <a:cs typeface="Arial"/>
              </a:rPr>
              <a:t>Day 5. Classroom day at </a:t>
            </a:r>
            <a:r>
              <a:rPr lang="en-GB" sz="2600" dirty="0" smtClean="0">
                <a:solidFill>
                  <a:srgbClr val="001342"/>
                </a:solidFill>
                <a:ea typeface="Arial"/>
                <a:cs typeface="Arial"/>
              </a:rPr>
              <a:t>hotel meeting room, </a:t>
            </a:r>
            <a:r>
              <a:rPr lang="en-GB" sz="2600" dirty="0" err="1" smtClean="0">
                <a:solidFill>
                  <a:srgbClr val="001342"/>
                </a:solidFill>
                <a:ea typeface="Arial"/>
                <a:cs typeface="Arial"/>
              </a:rPr>
              <a:t>Kotka</a:t>
            </a:r>
            <a:endParaRPr lang="en-GB" sz="2600" dirty="0">
              <a:solidFill>
                <a:srgbClr val="001342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083" y="2065526"/>
            <a:ext cx="5590517" cy="352989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72999" y="2065526"/>
            <a:ext cx="3223084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E-learning part at Moodle environment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Base information to the course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Included also preliminary task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27240" y="106685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342"/>
                </a:solidFill>
                <a:cs typeface="Arial"/>
              </a:rPr>
              <a:t>E-LEARNING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8766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19606"/>
            <a:ext cx="791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342"/>
                </a:solidFill>
                <a:cs typeface="Arial"/>
              </a:rPr>
              <a:t>Day 2. Classroom day at Vaalimaa Customs</a:t>
            </a:r>
            <a:endParaRPr lang="fi-FI" b="1" dirty="0"/>
          </a:p>
        </p:txBody>
      </p:sp>
      <p:sp>
        <p:nvSpPr>
          <p:cNvPr id="3" name="Suorakulmio 2"/>
          <p:cNvSpPr/>
          <p:nvPr/>
        </p:nvSpPr>
        <p:spPr>
          <a:xfrm>
            <a:off x="327240" y="1856899"/>
            <a:ext cx="8559360" cy="401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1342"/>
                </a:solidFill>
                <a:cs typeface="Arial"/>
              </a:rPr>
              <a:t>Vaalimaa Customs / X-ray scanning meeting room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1342"/>
                </a:solidFill>
                <a:cs typeface="Arial"/>
              </a:rPr>
              <a:t>Introduction, goals and practical arrangements of the course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1342"/>
                </a:solidFill>
                <a:cs typeface="Arial"/>
              </a:rPr>
              <a:t>Introduction of Finnish Customs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1342"/>
                </a:solidFill>
                <a:cs typeface="Arial"/>
              </a:rPr>
              <a:t>Main lectures: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1342"/>
                </a:solidFill>
                <a:cs typeface="Arial"/>
              </a:rPr>
              <a:t>STRUCTURE AND TECHNOLOGY OF A MODERN VEHICLE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1342"/>
                </a:solidFill>
                <a:cs typeface="Arial"/>
              </a:rPr>
              <a:t>SAFETY EQUIPMENT AND ALTERNATIVE FUELS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1342"/>
                </a:solidFill>
                <a:cs typeface="Arial"/>
              </a:rPr>
              <a:t>SMUGGLING METHODS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1342"/>
                </a:solidFill>
                <a:cs typeface="Arial"/>
              </a:rPr>
              <a:t>OCCUPATIONAL SAFETY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1342"/>
                </a:solidFill>
                <a:cs typeface="Arial"/>
              </a:rPr>
              <a:t>INSPECTION TACTICS AND TECHNOLOGY IN FINNISH CUSTOMS, VISIT TO VAALIMAA X-RAY</a:t>
            </a:r>
          </a:p>
        </p:txBody>
      </p:sp>
    </p:spTree>
    <p:extLst>
      <p:ext uri="{BB962C8B-B14F-4D97-AF65-F5344CB8AC3E}">
        <p14:creationId xmlns:p14="http://schemas.microsoft.com/office/powerpoint/2010/main" val="35446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39830"/>
            <a:ext cx="855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342"/>
                </a:solidFill>
                <a:cs typeface="Arial"/>
              </a:rPr>
              <a:t>Day 3. Garage day at Vaalimaa Customs </a:t>
            </a:r>
            <a:endParaRPr lang="fi-FI" b="1" dirty="0"/>
          </a:p>
        </p:txBody>
      </p:sp>
      <p:sp>
        <p:nvSpPr>
          <p:cNvPr id="4" name="Suorakulmio 3"/>
          <p:cNvSpPr/>
          <p:nvPr/>
        </p:nvSpPr>
        <p:spPr>
          <a:xfrm>
            <a:off x="327240" y="1747996"/>
            <a:ext cx="559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Use of </a:t>
            </a:r>
            <a:r>
              <a:rPr lang="fi-FI" sz="2000" dirty="0" err="1"/>
              <a:t>tools</a:t>
            </a:r>
            <a:r>
              <a:rPr lang="fi-FI" sz="2000" dirty="0"/>
              <a:t>, </a:t>
            </a:r>
            <a:r>
              <a:rPr lang="fi-FI" sz="2000" dirty="0" err="1"/>
              <a:t>refreshment</a:t>
            </a:r>
            <a:r>
              <a:rPr lang="fi-FI" sz="2000" dirty="0"/>
              <a:t> of </a:t>
            </a:r>
            <a:r>
              <a:rPr lang="fi-FI" sz="2000" dirty="0" err="1"/>
              <a:t>occupational</a:t>
            </a:r>
            <a:r>
              <a:rPr lang="fi-FI" sz="2000" dirty="0"/>
              <a:t> </a:t>
            </a:r>
            <a:r>
              <a:rPr lang="fi-FI" sz="2000" dirty="0" err="1"/>
              <a:t>safety</a:t>
            </a:r>
            <a:r>
              <a:rPr lang="fi-FI" sz="2000" dirty="0"/>
              <a:t>,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control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car</a:t>
            </a:r>
            <a:r>
              <a:rPr lang="fi-FI" sz="2000" dirty="0"/>
              <a:t> </a:t>
            </a:r>
            <a:r>
              <a:rPr lang="fi-FI" sz="2000" dirty="0" err="1"/>
              <a:t>hall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 smtClean="0"/>
              <a:t>demonstration</a:t>
            </a:r>
            <a:r>
              <a:rPr lang="fi-FI" sz="2000" dirty="0" smtClean="0"/>
              <a:t>, CNG-</a:t>
            </a:r>
            <a:r>
              <a:rPr lang="fi-FI" sz="2000" dirty="0" err="1" smtClean="0"/>
              <a:t>vehicle</a:t>
            </a:r>
            <a:r>
              <a:rPr lang="fi-FI" sz="2000" dirty="0" smtClean="0"/>
              <a:t> </a:t>
            </a:r>
            <a:r>
              <a:rPr lang="fi-FI" sz="2000" dirty="0" err="1" smtClean="0"/>
              <a:t>presentation</a:t>
            </a:r>
            <a:endParaRPr lang="fi-FI" sz="2000" dirty="0"/>
          </a:p>
          <a:p>
            <a:pPr lvl="0">
              <a:lnSpc>
                <a:spcPct val="90000"/>
              </a:lnSpc>
              <a:defRPr/>
            </a:pPr>
            <a:endParaRPr lang="fi-FI" sz="2000" dirty="0"/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Training </a:t>
            </a:r>
            <a:r>
              <a:rPr lang="fi-FI" sz="2000" dirty="0" err="1"/>
              <a:t>cars</a:t>
            </a:r>
            <a:r>
              <a:rPr lang="fi-FI" sz="2000" dirty="0"/>
              <a:t>: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teams</a:t>
            </a:r>
            <a:r>
              <a:rPr lang="fi-FI" sz="2000" dirty="0"/>
              <a:t> </a:t>
            </a:r>
            <a:r>
              <a:rPr lang="fi-FI" sz="2000" dirty="0" err="1"/>
              <a:t>search</a:t>
            </a:r>
            <a:r>
              <a:rPr lang="fi-FI" sz="2000" dirty="0"/>
              <a:t> to  </a:t>
            </a:r>
            <a:r>
              <a:rPr lang="fi-FI" sz="2000" dirty="0" err="1"/>
              <a:t>find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hidden</a:t>
            </a:r>
            <a:r>
              <a:rPr lang="fi-FI" sz="2000" dirty="0"/>
              <a:t> </a:t>
            </a:r>
            <a:r>
              <a:rPr lang="fi-FI" sz="2000" dirty="0" err="1"/>
              <a:t>packages</a:t>
            </a:r>
            <a:r>
              <a:rPr lang="fi-FI" sz="2000" dirty="0"/>
              <a:t>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training</a:t>
            </a:r>
            <a:r>
              <a:rPr lang="fi-FI" sz="2000" dirty="0"/>
              <a:t> </a:t>
            </a:r>
            <a:r>
              <a:rPr lang="fi-FI" sz="2000" dirty="0" err="1"/>
              <a:t>cars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re-assembled</a:t>
            </a:r>
            <a:endParaRPr lang="fi-FI" sz="20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41" y="3955236"/>
            <a:ext cx="4625760" cy="253864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1747996"/>
            <a:ext cx="2824467" cy="37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1596412"/>
            <a:ext cx="8417874" cy="22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Alternative fuels and technology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Introduction of hybrid vehicles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Visit to a dedicated 4x4 vehicles workshop facility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Body construction of off-road vehicles. Learning the characteristics of off-road vehicles in a practical driving session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27240" y="842680"/>
            <a:ext cx="7148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1342"/>
                </a:solidFill>
                <a:cs typeface="Arial"/>
              </a:rPr>
              <a:t>Day 4. Workshop day</a:t>
            </a:r>
            <a:endParaRPr lang="fi-FI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8149"/>
            <a:ext cx="9144000" cy="19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5" name="Suorakulmio 4"/>
          <p:cNvSpPr/>
          <p:nvPr/>
        </p:nvSpPr>
        <p:spPr>
          <a:xfrm>
            <a:off x="327239" y="903521"/>
            <a:ext cx="8097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342"/>
                </a:solidFill>
                <a:cs typeface="Arial"/>
              </a:rPr>
              <a:t>Day 5. Final day at </a:t>
            </a:r>
            <a:r>
              <a:rPr lang="en-US" sz="2800" b="1" dirty="0" smtClean="0">
                <a:solidFill>
                  <a:srgbClr val="001342"/>
                </a:solidFill>
                <a:cs typeface="Arial"/>
              </a:rPr>
              <a:t>hotel meeting room, </a:t>
            </a:r>
            <a:r>
              <a:rPr lang="en-US" sz="2800" b="1" dirty="0" err="1" smtClean="0">
                <a:solidFill>
                  <a:srgbClr val="001342"/>
                </a:solidFill>
                <a:cs typeface="Arial"/>
              </a:rPr>
              <a:t>Kotka</a:t>
            </a:r>
            <a:endParaRPr lang="fi-FI" b="1" dirty="0"/>
          </a:p>
        </p:txBody>
      </p:sp>
      <p:sp>
        <p:nvSpPr>
          <p:cNvPr id="7" name="Suorakulmio 6"/>
          <p:cNvSpPr/>
          <p:nvPr/>
        </p:nvSpPr>
        <p:spPr>
          <a:xfrm>
            <a:off x="327239" y="1964266"/>
            <a:ext cx="4744294" cy="280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ALLDATA workshop software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PICS </a:t>
            </a:r>
            <a:r>
              <a:rPr lang="en-US" sz="2400" dirty="0" smtClean="0">
                <a:solidFill>
                  <a:srgbClr val="001342"/>
                </a:solidFill>
                <a:cs typeface="Arial"/>
              </a:rPr>
              <a:t>/ CAVA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1342"/>
                </a:solidFill>
                <a:cs typeface="Arial"/>
              </a:rPr>
              <a:t>Car Search E-learning module</a:t>
            </a:r>
            <a:endParaRPr lang="en-US" sz="2400" dirty="0">
              <a:solidFill>
                <a:srgbClr val="001342"/>
              </a:solidFill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Course </a:t>
            </a:r>
            <a:r>
              <a:rPr lang="en-US" sz="2400" dirty="0" smtClean="0">
                <a:solidFill>
                  <a:srgbClr val="001342"/>
                </a:solidFill>
                <a:cs typeface="Arial"/>
              </a:rPr>
              <a:t>feedback, closing discussion and -ceremony</a:t>
            </a:r>
            <a:endParaRPr lang="en-US" sz="2400" dirty="0">
              <a:solidFill>
                <a:srgbClr val="001342"/>
              </a:solidFill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342"/>
                </a:solidFill>
                <a:cs typeface="Arial"/>
              </a:rPr>
              <a:t>Transport to Helsinki airport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3" y="1964265"/>
            <a:ext cx="3815067" cy="28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2438</TotalTime>
  <Words>516</Words>
  <Application>Microsoft Office PowerPoint</Application>
  <PresentationFormat>Näytössä katseltava diaesitys (4:3)</PresentationFormat>
  <Paragraphs>77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Windows User</dc:creator>
  <dc:description/>
  <cp:lastModifiedBy>Nokka Jukka</cp:lastModifiedBy>
  <cp:revision>135</cp:revision>
  <cp:lastPrinted>2018-03-22T11:39:02Z</cp:lastPrinted>
  <dcterms:created xsi:type="dcterms:W3CDTF">2022-05-12T07:07:25Z</dcterms:created>
  <dcterms:modified xsi:type="dcterms:W3CDTF">2023-03-09T14:08:44Z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DLPManualFileClassification">
    <vt:lpwstr>{fda3041b-e405-41d9-ab17-3871d5906b2d}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FCATEGORY">
    <vt:lpwstr>InformacjeMiedzynarodowe</vt:lpwstr>
  </property>
  <property fmtid="{D5CDD505-2E9C-101B-9397-08002B2CF9AE}" pid="8" name="MFClassificationDate">
    <vt:lpwstr>2022-05-17T11:55:50.7995010+02:00</vt:lpwstr>
  </property>
  <property fmtid="{D5CDD505-2E9C-101B-9397-08002B2CF9AE}" pid="9" name="MFClassifiedBy">
    <vt:lpwstr>MF\GRWM;Grabowska Anna 11</vt:lpwstr>
  </property>
  <property fmtid="{D5CDD505-2E9C-101B-9397-08002B2CF9AE}" pid="10" name="MFClassifiedBySID">
    <vt:lpwstr>MF\S-1-5-21-1525952054-1005573771-2909822258-352189</vt:lpwstr>
  </property>
  <property fmtid="{D5CDD505-2E9C-101B-9397-08002B2CF9AE}" pid="11" name="MFGRNItemId">
    <vt:lpwstr>GRN-68ab2400-d1f2-47bc-8a0e-2b3fe1c4a677</vt:lpwstr>
  </property>
  <property fmtid="{D5CDD505-2E9C-101B-9397-08002B2CF9AE}" pid="12" name="MFHash">
    <vt:lpwstr>vXLFkCX7K7U4HksraBtL5ouv8IngasoZfxSxRk1L4mE=</vt:lpwstr>
  </property>
  <property fmtid="{D5CDD505-2E9C-101B-9397-08002B2CF9AE}" pid="13" name="MFRefresh">
    <vt:lpwstr>False</vt:lpwstr>
  </property>
  <property fmtid="{D5CDD505-2E9C-101B-9397-08002B2CF9AE}" pid="14" name="MMClips">
    <vt:i4>0</vt:i4>
  </property>
  <property fmtid="{D5CDD505-2E9C-101B-9397-08002B2CF9AE}" pid="15" name="Notes">
    <vt:i4>1</vt:i4>
  </property>
  <property fmtid="{D5CDD505-2E9C-101B-9397-08002B2CF9AE}" pid="16" name="PresentationFormat">
    <vt:lpwstr>Diavetítés a képernyőre (4:3 oldalarány)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2</vt:i4>
  </property>
</Properties>
</file>