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3" r:id="rId2"/>
    <p:sldMasterId id="2147483745" r:id="rId3"/>
    <p:sldMasterId id="2147483732" r:id="rId4"/>
    <p:sldMasterId id="2147483757" r:id="rId5"/>
  </p:sldMasterIdLst>
  <p:notesMasterIdLst>
    <p:notesMasterId r:id="rId16"/>
  </p:notesMasterIdLst>
  <p:handoutMasterIdLst>
    <p:handoutMasterId r:id="rId17"/>
  </p:handoutMasterIdLst>
  <p:sldIdLst>
    <p:sldId id="256" r:id="rId6"/>
    <p:sldId id="289" r:id="rId7"/>
    <p:sldId id="306" r:id="rId8"/>
    <p:sldId id="312" r:id="rId9"/>
    <p:sldId id="314" r:id="rId10"/>
    <p:sldId id="315" r:id="rId11"/>
    <p:sldId id="316" r:id="rId12"/>
    <p:sldId id="297" r:id="rId13"/>
    <p:sldId id="318" r:id="rId14"/>
    <p:sldId id="303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ina Chobanova" initials="KCH" lastIdx="1" clrIdx="0">
    <p:extLst>
      <p:ext uri="{19B8F6BF-5375-455C-9EA6-DF929625EA0E}">
        <p15:presenceInfo xmlns:p15="http://schemas.microsoft.com/office/powerpoint/2012/main" userId="Kalina Choban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82" autoAdjust="0"/>
  </p:normalViewPr>
  <p:slideViewPr>
    <p:cSldViewPr>
      <p:cViewPr varScale="1">
        <p:scale>
          <a:sx n="110" d="100"/>
          <a:sy n="110" d="100"/>
        </p:scale>
        <p:origin x="16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87BA-2FB5-4785-A899-6108665EF11C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274A3-AFF1-442F-843F-677B890D71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977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1BFF-B4C0-4A0D-B0DC-E38BB0BF27E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07378-0800-4511-8A7F-16103CC3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28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49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77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5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75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64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716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97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0A963-43D5-4BB6-B0EC-062A91B2F1E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65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06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51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72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73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35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18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428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572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967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62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21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596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41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431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81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222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714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390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902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956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366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29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953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1048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849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506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46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887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2310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7517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8383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9681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34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746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22134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631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7228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695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6253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363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69585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068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9538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7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4988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498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5339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7023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782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489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5123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7249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7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53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70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7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851920" y="548680"/>
            <a:ext cx="483488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51920" y="1700808"/>
            <a:ext cx="483488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44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6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A25F-097B-4EBF-8A9C-F49B461D8157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7A3C-2974-4A96-A63F-63DA24926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30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A7D1-0D29-4374-AB44-B880CBCF414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8BD2-EECE-439E-9891-0048608BA4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8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0159-36A1-49BC-ACF5-D750474A6485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4F56-3960-4008-9007-7187C10D7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6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40F5-0AA5-458A-B229-DB31E5C9360B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33256"/>
            <a:ext cx="2376166" cy="62380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6" b="37904"/>
          <a:stretch/>
        </p:blipFill>
        <p:spPr>
          <a:xfrm>
            <a:off x="1979712" y="-36945"/>
            <a:ext cx="5178379" cy="2348880"/>
          </a:xfrm>
          <a:prstGeom prst="rect">
            <a:avLst/>
          </a:prstGeo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467544" y="3645024"/>
            <a:ext cx="8437959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>
                <a:solidFill>
                  <a:schemeClr val="tx1"/>
                </a:solidFill>
                <a:latin typeface="Myriad Pro" panose="020B0503030403020204" charset="0"/>
              </a:rPr>
              <a:t>Webinar</a:t>
            </a:r>
            <a:r>
              <a:rPr lang="hu-HU" dirty="0" smtClean="0">
                <a:solidFill>
                  <a:schemeClr val="tx1"/>
                </a:solidFill>
                <a:latin typeface="Myriad Pro" panose="020B0503030403020204" charset="0"/>
              </a:rPr>
              <a:t>, </a:t>
            </a:r>
            <a:r>
              <a:rPr lang="hu-HU" dirty="0" err="1" smtClean="0">
                <a:solidFill>
                  <a:schemeClr val="tx1"/>
                </a:solidFill>
                <a:latin typeface="Myriad Pro" panose="020B0503030403020204" charset="0"/>
              </a:rPr>
              <a:t>e-learning</a:t>
            </a:r>
            <a:r>
              <a:rPr lang="hu-HU" dirty="0" smtClean="0">
                <a:solidFill>
                  <a:schemeClr val="tx1"/>
                </a:solidFill>
                <a:latin typeface="Myriad Pro" panose="020B050303040302020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Myriad Pro" panose="020B0503030403020204" charset="0"/>
              </a:rPr>
              <a:t>experience</a:t>
            </a:r>
            <a:endParaRPr lang="hu-HU" dirty="0" smtClean="0">
              <a:solidFill>
                <a:schemeClr val="tx1"/>
              </a:solidFill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0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659414"/>
            <a:ext cx="8437959" cy="4608512"/>
          </a:xfrm>
        </p:spPr>
        <p:txBody>
          <a:bodyPr>
            <a:normAutofit fontScale="85000" lnSpcReduction="10000"/>
          </a:bodyPr>
          <a:lstStyle/>
          <a:p>
            <a:pPr lvl="1" algn="just"/>
            <a:r>
              <a:rPr lang="hu-HU" dirty="0" err="1" smtClean="0">
                <a:latin typeface="Myriad Pro" panose="020B0503030403020204" charset="0"/>
              </a:rPr>
              <a:t>Fake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documents</a:t>
            </a:r>
            <a:r>
              <a:rPr lang="hu-HU" dirty="0" smtClean="0">
                <a:latin typeface="Myriad Pro" panose="020B0503030403020204" charset="0"/>
              </a:rPr>
              <a:t> is a </a:t>
            </a:r>
            <a:r>
              <a:rPr lang="hu-HU" dirty="0" err="1" smtClean="0">
                <a:latin typeface="Myriad Pro" panose="020B0503030403020204" charset="0"/>
              </a:rPr>
              <a:t>data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based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topic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therefore</a:t>
            </a:r>
            <a:r>
              <a:rPr lang="hu-HU" dirty="0" smtClean="0">
                <a:latin typeface="Myriad Pro" panose="020B0503030403020204" charset="0"/>
              </a:rPr>
              <a:t> it is </a:t>
            </a:r>
            <a:r>
              <a:rPr lang="hu-HU" dirty="0" err="1" smtClean="0">
                <a:latin typeface="Myriad Pro" panose="020B0503030403020204" charset="0"/>
              </a:rPr>
              <a:t>appropriate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for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e-learning</a:t>
            </a:r>
            <a:r>
              <a:rPr lang="hu-HU" dirty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webinarium</a:t>
            </a:r>
            <a:endParaRPr lang="hu-HU" dirty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We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suppose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 smtClean="0">
                <a:latin typeface="Myriad Pro" panose="020B0503030403020204" charset="0"/>
              </a:rPr>
              <a:t>create</a:t>
            </a:r>
            <a:r>
              <a:rPr lang="hu-HU" dirty="0" smtClean="0">
                <a:latin typeface="Myriad Pro" panose="020B0503030403020204" charset="0"/>
              </a:rPr>
              <a:t> a multi-part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programs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smtClean="0">
                <a:latin typeface="Myriad Pro" panose="020B0503030403020204" charset="0"/>
              </a:rPr>
              <a:t>by </a:t>
            </a:r>
            <a:r>
              <a:rPr lang="hu-HU" dirty="0" err="1" smtClean="0">
                <a:latin typeface="Myriad Pro" panose="020B0503030403020204" charset="0"/>
              </a:rPr>
              <a:t>connecting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several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related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topics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after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completing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these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programs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trainees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receive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certificate</a:t>
            </a:r>
            <a:r>
              <a:rPr lang="hu-HU" dirty="0" err="1" smtClean="0">
                <a:latin typeface="Myriad Pro" panose="020B0503030403020204" charset="0"/>
              </a:rPr>
              <a:t>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level</a:t>
            </a:r>
            <a:r>
              <a:rPr lang="hu-HU" dirty="0" smtClean="0">
                <a:latin typeface="Myriad Pro" panose="020B0503030403020204" charset="0"/>
              </a:rPr>
              <a:t> of </a:t>
            </a:r>
            <a:r>
              <a:rPr lang="hu-HU" dirty="0" err="1" smtClean="0">
                <a:latin typeface="Myriad Pro" panose="020B0503030403020204" charset="0"/>
              </a:rPr>
              <a:t>knowledge</a:t>
            </a:r>
            <a:endParaRPr lang="hu-HU" dirty="0" smtClean="0">
              <a:latin typeface="Myriad Pro" panose="020B0503030403020204" charset="0"/>
            </a:endParaRPr>
          </a:p>
          <a:p>
            <a:pPr lvl="1" algn="just">
              <a:buFontTx/>
              <a:buChar char="-"/>
            </a:pPr>
            <a:endParaRPr lang="hu-HU" dirty="0" smtClean="0">
              <a:latin typeface="Myriad Pro" panose="020B0503030403020204" charset="0"/>
            </a:endParaRPr>
          </a:p>
          <a:p>
            <a:pPr marL="457200" lvl="1" indent="0" algn="just">
              <a:buNone/>
            </a:pPr>
            <a:r>
              <a:rPr lang="hu-HU" dirty="0" err="1" smtClean="0">
                <a:latin typeface="Myriad Pro" panose="020B0503030403020204" charset="0"/>
              </a:rPr>
              <a:t>Closing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remark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face-to-face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are</a:t>
            </a:r>
            <a:r>
              <a:rPr lang="hu-HU" dirty="0" smtClean="0">
                <a:latin typeface="Myriad Pro" panose="020B0503030403020204" charset="0"/>
              </a:rPr>
              <a:t> more </a:t>
            </a:r>
            <a:r>
              <a:rPr lang="hu-HU" dirty="0" err="1" smtClean="0"/>
              <a:t>convenient</a:t>
            </a:r>
            <a:r>
              <a:rPr lang="hu-HU" dirty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trainers</a:t>
            </a:r>
            <a:r>
              <a:rPr lang="hu-HU" dirty="0" smtClean="0"/>
              <a:t>, </a:t>
            </a:r>
            <a:r>
              <a:rPr lang="en-US" dirty="0"/>
              <a:t>easier </a:t>
            </a:r>
            <a:r>
              <a:rPr lang="en-US" dirty="0" smtClean="0"/>
              <a:t>to </a:t>
            </a:r>
            <a:r>
              <a:rPr lang="en-US" dirty="0"/>
              <a:t>transfer the knowledge and receive </a:t>
            </a:r>
            <a:r>
              <a:rPr lang="en-US" dirty="0" smtClean="0"/>
              <a:t>confirmation</a:t>
            </a:r>
            <a:endParaRPr lang="hu-HU" dirty="0" smtClean="0"/>
          </a:p>
          <a:p>
            <a:pPr lvl="1" algn="just"/>
            <a:r>
              <a:rPr lang="hu-HU" dirty="0" err="1" smtClean="0"/>
              <a:t>but</a:t>
            </a:r>
            <a:r>
              <a:rPr lang="hu-HU" dirty="0" smtClean="0"/>
              <a:t>, </a:t>
            </a:r>
            <a:r>
              <a:rPr lang="hu-HU" dirty="0" err="1" smtClean="0"/>
              <a:t>numerous</a:t>
            </a:r>
            <a:r>
              <a:rPr lang="hu-HU" dirty="0" smtClean="0"/>
              <a:t> </a:t>
            </a:r>
            <a:r>
              <a:rPr lang="hu-HU" dirty="0" err="1" smtClean="0"/>
              <a:t>topics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an </a:t>
            </a:r>
            <a:r>
              <a:rPr lang="hu-HU" dirty="0" err="1" smtClean="0"/>
              <a:t>excelent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e-learning</a:t>
            </a:r>
            <a:r>
              <a:rPr lang="hu-HU" dirty="0" smtClean="0"/>
              <a:t> in the </a:t>
            </a:r>
            <a:r>
              <a:rPr lang="hu-HU" dirty="0" err="1" smtClean="0"/>
              <a:t>future</a:t>
            </a:r>
            <a:endParaRPr lang="hu-HU" dirty="0" smtClean="0"/>
          </a:p>
          <a:p>
            <a:pPr lvl="1" algn="just"/>
            <a:endParaRPr lang="hu-HU" dirty="0" smtClean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0" y="864511"/>
            <a:ext cx="7886700" cy="665914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latin typeface="Myriad Pro" panose="020B0503030403020204" charset="0"/>
              </a:rPr>
              <a:t>Summary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700808"/>
            <a:ext cx="8437959" cy="4737565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latin typeface="Myriad Pro" panose="020B0503030403020204" charset="0"/>
              </a:rPr>
              <a:t>By </a:t>
            </a:r>
            <a:r>
              <a:rPr lang="hu-HU" dirty="0" err="1" smtClean="0">
                <a:latin typeface="Myriad Pro" panose="020B0503030403020204" charset="0"/>
              </a:rPr>
              <a:t>this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customs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officers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get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familiar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with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risk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indicators</a:t>
            </a:r>
            <a:r>
              <a:rPr lang="hu-HU" dirty="0">
                <a:latin typeface="Myriad Pro" panose="020B0503030403020204" charset="0"/>
              </a:rPr>
              <a:t> and </a:t>
            </a:r>
            <a:r>
              <a:rPr lang="hu-HU" dirty="0" err="1" smtClean="0">
                <a:latin typeface="Myriad Pro" panose="020B0503030403020204" charset="0"/>
              </a:rPr>
              <a:t>recognizing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fake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documents</a:t>
            </a:r>
            <a:endParaRPr lang="hu-HU" dirty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Theoretical</a:t>
            </a:r>
            <a:r>
              <a:rPr lang="hu-HU" dirty="0" smtClean="0">
                <a:latin typeface="Myriad Pro" panose="020B0503030403020204" charset="0"/>
              </a:rPr>
              <a:t> part</a:t>
            </a:r>
            <a:endParaRPr lang="hu-HU" dirty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Practical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case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studies</a:t>
            </a:r>
            <a:r>
              <a:rPr lang="hu-HU" dirty="0" smtClean="0">
                <a:latin typeface="Myriad Pro" panose="020B0503030403020204" charset="0"/>
              </a:rPr>
              <a:t>:</a:t>
            </a:r>
            <a:endParaRPr lang="hu-HU" dirty="0">
              <a:latin typeface="Myriad Pro" panose="020B0503030403020204" charset="0"/>
            </a:endParaRPr>
          </a:p>
          <a:p>
            <a:pPr lvl="2" algn="just"/>
            <a:r>
              <a:rPr lang="hu-HU" dirty="0" err="1" smtClean="0">
                <a:latin typeface="Myriad Pro" panose="020B0503030403020204" charset="0"/>
              </a:rPr>
              <a:t>confirm</a:t>
            </a:r>
            <a:r>
              <a:rPr lang="hu-HU" dirty="0" smtClean="0">
                <a:latin typeface="Myriad Pro" panose="020B0503030403020204" charset="0"/>
              </a:rPr>
              <a:t> the </a:t>
            </a:r>
            <a:r>
              <a:rPr lang="hu-HU" dirty="0" err="1" smtClean="0">
                <a:latin typeface="Myriad Pro" panose="020B0503030403020204" charset="0"/>
              </a:rPr>
              <a:t>knowledge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got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during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theoretical</a:t>
            </a:r>
            <a:r>
              <a:rPr lang="hu-HU" dirty="0" smtClean="0">
                <a:latin typeface="Myriad Pro" panose="020B0503030403020204" charset="0"/>
              </a:rPr>
              <a:t> part</a:t>
            </a:r>
            <a:endParaRPr lang="hu-HU" dirty="0">
              <a:latin typeface="Myriad Pro" panose="020B0503030403020204" charset="0"/>
            </a:endParaRPr>
          </a:p>
          <a:p>
            <a:pPr lvl="2" algn="just"/>
            <a:r>
              <a:rPr lang="hu-HU" dirty="0" err="1" smtClean="0">
                <a:latin typeface="Myriad Pro" panose="020B0503030403020204" charset="0"/>
              </a:rPr>
              <a:t>thought-provoking</a:t>
            </a:r>
            <a:endParaRPr lang="hu-HU" dirty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aim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>
                <a:latin typeface="Myriad Pro" panose="020B0503030403020204" charset="0"/>
              </a:rPr>
              <a:t>of </a:t>
            </a:r>
            <a:r>
              <a:rPr lang="hu-HU" dirty="0" err="1">
                <a:latin typeface="Myriad Pro" panose="020B0503030403020204" charset="0"/>
              </a:rPr>
              <a:t>this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r>
              <a:rPr lang="hu-HU" dirty="0" smtClean="0">
                <a:latin typeface="Myriad Pro" panose="020B0503030403020204" charset="0"/>
              </a:rPr>
              <a:t>: </a:t>
            </a:r>
            <a:r>
              <a:rPr lang="hu-HU" dirty="0" err="1" smtClean="0">
                <a:latin typeface="Myriad Pro" panose="020B0503030403020204" charset="0"/>
              </a:rPr>
              <a:t>give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useful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practical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knowledge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 smtClean="0">
                <a:latin typeface="Myriad Pro" panose="020B0503030403020204" charset="0"/>
              </a:rPr>
              <a:t>first-line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customs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officers</a:t>
            </a:r>
            <a:endParaRPr lang="hu-HU" dirty="0">
              <a:latin typeface="Myriad Pro" panose="020B0503030403020204" charset="0"/>
            </a:endParaRPr>
          </a:p>
          <a:p>
            <a:pPr lvl="2"/>
            <a:endParaRPr lang="hu-HU" dirty="0">
              <a:latin typeface="Myriad Pro" panose="020B0503030403020204" charset="0"/>
            </a:endParaRPr>
          </a:p>
          <a:p>
            <a:endParaRPr lang="hu-HU" dirty="0" smtClean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1" y="764704"/>
            <a:ext cx="7886700" cy="994172"/>
          </a:xfrm>
        </p:spPr>
        <p:txBody>
          <a:bodyPr/>
          <a:lstStyle/>
          <a:p>
            <a:r>
              <a:rPr lang="hu-HU" dirty="0" smtClean="0">
                <a:latin typeface="Myriad Pro" panose="020B0503030403020204" charset="0"/>
              </a:rPr>
              <a:t>General </a:t>
            </a:r>
            <a:r>
              <a:rPr lang="hu-HU" dirty="0" err="1" smtClean="0">
                <a:latin typeface="Myriad Pro" panose="020B0503030403020204" charset="0"/>
              </a:rPr>
              <a:t>informations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7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925422"/>
            <a:ext cx="8437959" cy="396044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Myriad Pro" panose="020B0503030403020204" charset="0"/>
              </a:rPr>
              <a:t>At the </a:t>
            </a:r>
            <a:r>
              <a:rPr lang="hu-HU" dirty="0" err="1" smtClean="0">
                <a:latin typeface="Myriad Pro" panose="020B0503030403020204" charset="0"/>
              </a:rPr>
              <a:t>beggining</a:t>
            </a:r>
            <a:r>
              <a:rPr lang="hu-HU" dirty="0" smtClean="0">
                <a:latin typeface="Myriad Pro" panose="020B0503030403020204" charset="0"/>
              </a:rPr>
              <a:t> of 2018, CELBET1 – the </a:t>
            </a:r>
            <a:r>
              <a:rPr lang="hu-HU" dirty="0" err="1" smtClean="0">
                <a:latin typeface="Myriad Pro" panose="020B0503030403020204" charset="0"/>
              </a:rPr>
              <a:t>frist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r>
              <a:rPr lang="hu-HU" dirty="0">
                <a:latin typeface="Myriad Pro" panose="020B0503030403020204" charset="0"/>
              </a:rPr>
              <a:t> in </a:t>
            </a:r>
            <a:r>
              <a:rPr lang="hu-HU" dirty="0" err="1" smtClean="0">
                <a:latin typeface="Myriad Pro" panose="020B0503030403020204" charset="0"/>
              </a:rPr>
              <a:t>Vyšné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Nemecké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Slovakian</a:t>
            </a:r>
            <a:r>
              <a:rPr lang="hu-HU" dirty="0" smtClean="0">
                <a:latin typeface="Myriad Pro" panose="020B0503030403020204" charset="0"/>
              </a:rPr>
              <a:t> – </a:t>
            </a:r>
            <a:r>
              <a:rPr lang="hu-HU" dirty="0" err="1" smtClean="0">
                <a:latin typeface="Myriad Pro" panose="020B0503030403020204" charset="0"/>
              </a:rPr>
              <a:t>Ukrainian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border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topic of customs document </a:t>
            </a:r>
            <a:r>
              <a:rPr lang="en-US" dirty="0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mentioned</a:t>
            </a:r>
            <a:endParaRPr lang="hu-HU" dirty="0" smtClean="0">
              <a:latin typeface="Myriad Pro" panose="020B0503030403020204" charset="0"/>
            </a:endParaRPr>
          </a:p>
          <a:p>
            <a:r>
              <a:rPr lang="en-US" dirty="0" smtClean="0"/>
              <a:t>a </a:t>
            </a:r>
            <a:r>
              <a:rPr lang="en-US" dirty="0"/>
              <a:t>need </a:t>
            </a:r>
            <a:r>
              <a:rPr lang="hu-HU" dirty="0" err="1" smtClean="0"/>
              <a:t>arised</a:t>
            </a:r>
            <a:r>
              <a:rPr lang="hu-HU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organize a gap-filling training </a:t>
            </a:r>
            <a:r>
              <a:rPr lang="en-US" dirty="0" smtClean="0"/>
              <a:t>course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endParaRPr lang="hu-HU" dirty="0" smtClean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1" y="764704"/>
            <a:ext cx="7886700" cy="994172"/>
          </a:xfrm>
        </p:spPr>
        <p:txBody>
          <a:bodyPr/>
          <a:lstStyle/>
          <a:p>
            <a:r>
              <a:rPr lang="hu-HU" dirty="0" smtClean="0">
                <a:latin typeface="Myriad Pro" panose="020B0503030403020204" charset="0"/>
              </a:rPr>
              <a:t>„</a:t>
            </a:r>
            <a:r>
              <a:rPr lang="hu-HU" dirty="0" err="1" smtClean="0">
                <a:latin typeface="Myriad Pro" panose="020B0503030403020204" charset="0"/>
              </a:rPr>
              <a:t>Pre-history</a:t>
            </a:r>
            <a:r>
              <a:rPr lang="hu-HU" dirty="0" smtClean="0">
                <a:latin typeface="Myriad Pro" panose="020B0503030403020204" charset="0"/>
              </a:rPr>
              <a:t>”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5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27395" y="1885909"/>
            <a:ext cx="8437959" cy="3960440"/>
          </a:xfrm>
        </p:spPr>
        <p:txBody>
          <a:bodyPr>
            <a:normAutofit fontScale="70000" lnSpcReduction="20000"/>
          </a:bodyPr>
          <a:lstStyle/>
          <a:p>
            <a:r>
              <a:rPr lang="hu-HU" dirty="0" err="1" smtClean="0">
                <a:latin typeface="Myriad Pro" panose="020B0503030403020204" charset="0"/>
              </a:rPr>
              <a:t>Trainers</a:t>
            </a:r>
            <a:r>
              <a:rPr lang="hu-HU" dirty="0" smtClean="0">
                <a:latin typeface="Myriad Pro" panose="020B0503030403020204" charset="0"/>
              </a:rPr>
              <a:t>: 2 </a:t>
            </a:r>
            <a:r>
              <a:rPr lang="hu-HU" dirty="0" err="1" smtClean="0">
                <a:latin typeface="Myriad Pro" panose="020B0503030403020204" charset="0"/>
              </a:rPr>
              <a:t>Polish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>
                <a:latin typeface="Myriad Pro" panose="020B0503030403020204" charset="0"/>
              </a:rPr>
              <a:t>1 </a:t>
            </a:r>
            <a:r>
              <a:rPr lang="hu-HU" dirty="0" err="1" smtClean="0">
                <a:latin typeface="Myriad Pro" panose="020B0503030403020204" charset="0"/>
              </a:rPr>
              <a:t>Finnish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>
                <a:latin typeface="Myriad Pro" panose="020B0503030403020204" charset="0"/>
              </a:rPr>
              <a:t>1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Croatian</a:t>
            </a:r>
            <a:r>
              <a:rPr lang="hu-HU" dirty="0" smtClean="0">
                <a:latin typeface="Myriad Pro" panose="020B0503030403020204" charset="0"/>
              </a:rPr>
              <a:t> és </a:t>
            </a:r>
            <a:r>
              <a:rPr lang="hu-HU" dirty="0">
                <a:latin typeface="Myriad Pro" panose="020B0503030403020204" charset="0"/>
              </a:rPr>
              <a:t>1 </a:t>
            </a:r>
            <a:r>
              <a:rPr lang="hu-HU" dirty="0" err="1" smtClean="0">
                <a:latin typeface="Myriad Pro" panose="020B0503030403020204" charset="0"/>
              </a:rPr>
              <a:t>Hungarian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customs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officer</a:t>
            </a:r>
            <a:endParaRPr lang="hu-HU" dirty="0">
              <a:latin typeface="Myriad Pro" panose="020B0503030403020204" charset="0"/>
            </a:endParaRPr>
          </a:p>
          <a:p>
            <a:r>
              <a:rPr lang="hu-HU" dirty="0" err="1" smtClean="0">
                <a:latin typeface="Myriad Pro" panose="020B0503030403020204" charset="0"/>
              </a:rPr>
              <a:t>First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hu-HU" dirty="0" smtClean="0">
                <a:latin typeface="Myriad Pro" panose="020B0503030403020204" charset="0"/>
              </a:rPr>
              <a:t>Dubrovnik</a:t>
            </a:r>
            <a:r>
              <a:rPr lang="hu-HU" dirty="0">
                <a:latin typeface="Myriad Pro" panose="020B0503030403020204" charset="0"/>
              </a:rPr>
              <a:t>, </a:t>
            </a:r>
            <a:r>
              <a:rPr lang="hu-HU" dirty="0" err="1">
                <a:latin typeface="Myriad Pro" panose="020B0503030403020204" charset="0"/>
              </a:rPr>
              <a:t>Karasovići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Croatian-Montenegrin</a:t>
            </a:r>
            <a:r>
              <a:rPr lang="hu-HU" dirty="0" smtClean="0">
                <a:latin typeface="Myriad Pro" panose="020B0503030403020204" charset="0"/>
              </a:rPr>
              <a:t> BCP </a:t>
            </a:r>
            <a:r>
              <a:rPr lang="hu-HU" dirty="0" err="1" smtClean="0">
                <a:latin typeface="Myriad Pro" panose="020B0503030403020204" charset="0"/>
              </a:rPr>
              <a:t>on</a:t>
            </a:r>
            <a:r>
              <a:rPr lang="hu-HU" dirty="0" smtClean="0">
                <a:latin typeface="Myriad Pro" panose="020B0503030403020204" charset="0"/>
              </a:rPr>
              <a:t> 4-6 </a:t>
            </a:r>
            <a:r>
              <a:rPr lang="hu-HU" dirty="0" err="1" smtClean="0">
                <a:latin typeface="Myriad Pro" panose="020B0503030403020204" charset="0"/>
              </a:rPr>
              <a:t>February</a:t>
            </a:r>
            <a:r>
              <a:rPr lang="hu-HU" dirty="0" smtClean="0">
                <a:latin typeface="Myriad Pro" panose="020B0503030403020204" charset="0"/>
              </a:rPr>
              <a:t> 2020 </a:t>
            </a:r>
          </a:p>
          <a:p>
            <a:pPr lvl="1"/>
            <a:r>
              <a:rPr lang="hu-HU" dirty="0" smtClean="0">
                <a:latin typeface="Myriad Pro" panose="020B0503030403020204" charset="0"/>
              </a:rPr>
              <a:t>10 </a:t>
            </a:r>
            <a:r>
              <a:rPr lang="hu-HU" dirty="0" err="1" smtClean="0">
                <a:latin typeface="Myriad Pro" panose="020B0503030403020204" charset="0"/>
              </a:rPr>
              <a:t>participants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from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10</a:t>
            </a:r>
            <a:r>
              <a:rPr lang="hu-HU" dirty="0" smtClean="0">
                <a:latin typeface="Myriad Pro" panose="020B0503030403020204" charset="0"/>
              </a:rPr>
              <a:t> CELBET </a:t>
            </a:r>
            <a:r>
              <a:rPr lang="hu-HU" dirty="0" err="1" smtClean="0">
                <a:latin typeface="Myriad Pro" panose="020B0503030403020204" charset="0"/>
              </a:rPr>
              <a:t>countries</a:t>
            </a:r>
            <a:endParaRPr lang="hu-HU" dirty="0">
              <a:latin typeface="Myriad Pro" panose="020B0503030403020204" charset="0"/>
            </a:endParaRPr>
          </a:p>
          <a:p>
            <a:r>
              <a:rPr lang="hu-HU" dirty="0" err="1" smtClean="0">
                <a:latin typeface="Myriad Pro" panose="020B0503030403020204" charset="0"/>
              </a:rPr>
              <a:t>Topic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covered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role</a:t>
            </a:r>
            <a:r>
              <a:rPr lang="hu-HU" dirty="0" smtClean="0">
                <a:latin typeface="Myriad Pro" panose="020B0503030403020204" charset="0"/>
              </a:rPr>
              <a:t> and </a:t>
            </a:r>
            <a:r>
              <a:rPr lang="hu-HU" dirty="0" err="1" smtClean="0">
                <a:latin typeface="Myriad Pro" panose="020B0503030403020204" charset="0"/>
              </a:rPr>
              <a:t>importance</a:t>
            </a:r>
            <a:r>
              <a:rPr lang="hu-HU" dirty="0" smtClean="0">
                <a:latin typeface="Myriad Pro" panose="020B0503030403020204" charset="0"/>
              </a:rPr>
              <a:t> of </a:t>
            </a:r>
            <a:r>
              <a:rPr lang="hu-HU" dirty="0" err="1" smtClean="0">
                <a:latin typeface="Myriad Pro" panose="020B0503030403020204" charset="0"/>
              </a:rPr>
              <a:t>risk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analysic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risk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indicators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interviewing</a:t>
            </a:r>
            <a:r>
              <a:rPr lang="hu-HU" dirty="0" smtClean="0">
                <a:latin typeface="Myriad Pro" panose="020B0503030403020204" charset="0"/>
              </a:rPr>
              <a:t>, profiling</a:t>
            </a:r>
          </a:p>
          <a:p>
            <a:pPr lvl="1"/>
            <a:r>
              <a:rPr lang="hu-HU" u="sng" dirty="0" err="1">
                <a:latin typeface="Myriad Pro" panose="020B0503030403020204" charset="0"/>
              </a:rPr>
              <a:t>m</a:t>
            </a:r>
            <a:r>
              <a:rPr lang="hu-HU" u="sng" dirty="0" err="1" smtClean="0">
                <a:latin typeface="Myriad Pro" panose="020B0503030403020204" charset="0"/>
              </a:rPr>
              <a:t>ethods</a:t>
            </a:r>
            <a:r>
              <a:rPr lang="hu-HU" u="sng" dirty="0" smtClean="0">
                <a:latin typeface="Myriad Pro" panose="020B0503030403020204" charset="0"/>
              </a:rPr>
              <a:t> </a:t>
            </a:r>
            <a:r>
              <a:rPr lang="hu-HU" u="sng" dirty="0" err="1" smtClean="0">
                <a:latin typeface="Myriad Pro" panose="020B0503030403020204" charset="0"/>
              </a:rPr>
              <a:t>for</a:t>
            </a:r>
            <a:r>
              <a:rPr lang="hu-HU" u="sng" dirty="0" smtClean="0">
                <a:latin typeface="Myriad Pro" panose="020B0503030403020204" charset="0"/>
              </a:rPr>
              <a:t> </a:t>
            </a:r>
            <a:r>
              <a:rPr lang="hu-HU" u="sng" dirty="0" err="1" smtClean="0">
                <a:latin typeface="Myriad Pro" panose="020B0503030403020204" charset="0"/>
              </a:rPr>
              <a:t>recognizing</a:t>
            </a:r>
            <a:r>
              <a:rPr lang="hu-HU" u="sng" dirty="0" smtClean="0">
                <a:latin typeface="Myriad Pro" panose="020B0503030403020204" charset="0"/>
              </a:rPr>
              <a:t> </a:t>
            </a:r>
            <a:r>
              <a:rPr lang="hu-HU" u="sng" dirty="0" err="1" smtClean="0">
                <a:latin typeface="Myriad Pro" panose="020B0503030403020204" charset="0"/>
              </a:rPr>
              <a:t>fake</a:t>
            </a:r>
            <a:r>
              <a:rPr lang="hu-HU" u="sng" dirty="0" smtClean="0">
                <a:latin typeface="Myriad Pro" panose="020B0503030403020204" charset="0"/>
              </a:rPr>
              <a:t> </a:t>
            </a:r>
            <a:r>
              <a:rPr lang="hu-HU" u="sng" dirty="0" err="1" smtClean="0">
                <a:latin typeface="Myriad Pro" panose="020B0503030403020204" charset="0"/>
              </a:rPr>
              <a:t>documents</a:t>
            </a:r>
            <a:endParaRPr lang="hu-HU" u="sng" dirty="0">
              <a:latin typeface="Myriad Pro" panose="020B0503030403020204" charset="0"/>
            </a:endParaRP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using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open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source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databases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practical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tasks</a:t>
            </a:r>
            <a:endParaRPr lang="hu-HU" dirty="0">
              <a:latin typeface="Myriad Pro" panose="020B0503030403020204" charset="0"/>
            </a:endParaRPr>
          </a:p>
          <a:p>
            <a:endParaRPr lang="hu-HU" dirty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79511" y="764704"/>
            <a:ext cx="8792267" cy="994172"/>
          </a:xfrm>
        </p:spPr>
        <p:txBody>
          <a:bodyPr>
            <a:normAutofit/>
          </a:bodyPr>
          <a:lstStyle/>
          <a:p>
            <a:r>
              <a:rPr lang="hu-HU" sz="3600" dirty="0" err="1" smtClean="0">
                <a:latin typeface="Myriad Pro" panose="020B0503030403020204" charset="0"/>
              </a:rPr>
              <a:t>Risk</a:t>
            </a:r>
            <a:r>
              <a:rPr lang="hu-HU" sz="3600" dirty="0" smtClean="0">
                <a:latin typeface="Myriad Pro" panose="020B0503030403020204" charset="0"/>
              </a:rPr>
              <a:t> </a:t>
            </a:r>
            <a:r>
              <a:rPr lang="hu-HU" sz="3600" dirty="0" err="1" smtClean="0">
                <a:latin typeface="Myriad Pro" panose="020B0503030403020204" charset="0"/>
              </a:rPr>
              <a:t>analysis</a:t>
            </a:r>
            <a:r>
              <a:rPr lang="hu-HU" sz="3600" dirty="0" smtClean="0">
                <a:latin typeface="Myriad Pro" panose="020B0503030403020204" charset="0"/>
              </a:rPr>
              <a:t> – profiling and </a:t>
            </a:r>
            <a:r>
              <a:rPr lang="hu-HU" sz="3600" dirty="0" err="1" smtClean="0">
                <a:latin typeface="Myriad Pro" panose="020B0503030403020204" charset="0"/>
              </a:rPr>
              <a:t>document</a:t>
            </a:r>
            <a:r>
              <a:rPr lang="hu-HU" sz="3600" dirty="0" smtClean="0">
                <a:latin typeface="Myriad Pro" panose="020B0503030403020204" charset="0"/>
              </a:rPr>
              <a:t> </a:t>
            </a:r>
            <a:r>
              <a:rPr lang="hu-HU" sz="3600" dirty="0" err="1" smtClean="0">
                <a:latin typeface="Myriad Pro" panose="020B0503030403020204" charset="0"/>
              </a:rPr>
              <a:t>control</a:t>
            </a:r>
            <a:endParaRPr lang="hu-HU" sz="3600" dirty="0">
              <a:latin typeface="Myriad Pro" panose="020B050303040302020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76658"/>
            <a:ext cx="2744501" cy="182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8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925422"/>
            <a:ext cx="8437959" cy="3960440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>
                <a:latin typeface="Myriad Pro" panose="020B0503030403020204" charset="0"/>
              </a:rPr>
              <a:t>Theoretical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outlook</a:t>
            </a:r>
            <a:r>
              <a:rPr lang="hu-HU" dirty="0" smtClean="0">
                <a:latin typeface="Myriad Pro" panose="020B0503030403020204" charset="0"/>
              </a:rPr>
              <a:t> - </a:t>
            </a:r>
            <a:r>
              <a:rPr lang="hu-HU" dirty="0" err="1" smtClean="0">
                <a:latin typeface="Myriad Pro" panose="020B0503030403020204" charset="0"/>
              </a:rPr>
              <a:t>definitions</a:t>
            </a:r>
            <a:endParaRPr lang="hu-HU" dirty="0">
              <a:latin typeface="Myriad Pro" panose="020B0503030403020204" charset="0"/>
            </a:endParaRPr>
          </a:p>
          <a:p>
            <a:r>
              <a:rPr lang="hu-HU" dirty="0" err="1">
                <a:latin typeface="Myriad Pro" panose="020B0503030403020204" charset="0"/>
              </a:rPr>
              <a:t>Methods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for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falsifying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documentation</a:t>
            </a:r>
            <a:endParaRPr lang="hu-HU" dirty="0">
              <a:latin typeface="Myriad Pro" panose="020B0503030403020204" charset="0"/>
            </a:endParaRPr>
          </a:p>
          <a:p>
            <a:r>
              <a:rPr lang="en-US" dirty="0">
                <a:latin typeface="Myriad Pro" panose="020B0503030403020204" charset="0"/>
              </a:rPr>
              <a:t>Why do people fake the information on customs documents?</a:t>
            </a:r>
          </a:p>
          <a:p>
            <a:r>
              <a:rPr lang="hu-HU" dirty="0" err="1">
                <a:latin typeface="Myriad Pro" panose="020B0503030403020204" charset="0"/>
              </a:rPr>
              <a:t>Methods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for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fake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documents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identification</a:t>
            </a:r>
            <a:endParaRPr lang="hu-HU" dirty="0">
              <a:latin typeface="Myriad Pro" panose="020B0503030403020204" charset="0"/>
            </a:endParaRPr>
          </a:p>
          <a:p>
            <a:endParaRPr lang="hu-HU" dirty="0" smtClean="0">
              <a:latin typeface="Myriad Pro" panose="020B0503030403020204" charset="0"/>
            </a:endParaRPr>
          </a:p>
          <a:p>
            <a:r>
              <a:rPr lang="en-US" dirty="0" smtClean="0">
                <a:latin typeface="Myriad Pro" panose="020B0503030403020204" charset="0"/>
              </a:rPr>
              <a:t>also </a:t>
            </a:r>
            <a:r>
              <a:rPr lang="en-US" dirty="0">
                <a:latin typeface="Myriad Pro" panose="020B0503030403020204" charset="0"/>
              </a:rPr>
              <a:t>available in e-learning form from the summer of </a:t>
            </a:r>
            <a:r>
              <a:rPr lang="en-US" dirty="0" smtClean="0">
                <a:latin typeface="Myriad Pro" panose="020B0503030403020204" charset="0"/>
              </a:rPr>
              <a:t>2021</a:t>
            </a:r>
            <a:endParaRPr lang="hu-HU" dirty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319860" y="764704"/>
            <a:ext cx="8437959" cy="994172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Myriad Pro" panose="020B0503030403020204" charset="0"/>
              </a:rPr>
              <a:t>M</a:t>
            </a:r>
            <a:r>
              <a:rPr lang="en-US" sz="3600" dirty="0" err="1" smtClean="0">
                <a:latin typeface="Myriad Pro" panose="020B0503030403020204" charset="0"/>
              </a:rPr>
              <a:t>ethods</a:t>
            </a:r>
            <a:r>
              <a:rPr lang="en-US" sz="3600" dirty="0" smtClean="0">
                <a:latin typeface="Myriad Pro" panose="020B0503030403020204" charset="0"/>
              </a:rPr>
              <a:t> </a:t>
            </a:r>
            <a:r>
              <a:rPr lang="en-US" sz="3600" dirty="0">
                <a:latin typeface="Myriad Pro" panose="020B0503030403020204" charset="0"/>
              </a:rPr>
              <a:t>for recognizing fake documents</a:t>
            </a:r>
          </a:p>
        </p:txBody>
      </p:sp>
    </p:spTree>
    <p:extLst>
      <p:ext uri="{BB962C8B-B14F-4D97-AF65-F5344CB8AC3E}">
        <p14:creationId xmlns:p14="http://schemas.microsoft.com/office/powerpoint/2010/main" val="322036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925422"/>
            <a:ext cx="8437959" cy="3960440"/>
          </a:xfrm>
        </p:spPr>
        <p:txBody>
          <a:bodyPr>
            <a:normAutofit/>
          </a:bodyPr>
          <a:lstStyle/>
          <a:p>
            <a:r>
              <a:rPr lang="hu-HU" dirty="0" smtClean="0"/>
              <a:t>1 </a:t>
            </a:r>
            <a:r>
              <a:rPr lang="hu-HU" dirty="0" err="1" smtClean="0"/>
              <a:t>face-to-face</a:t>
            </a:r>
            <a:r>
              <a:rPr lang="hu-HU" dirty="0" smtClean="0"/>
              <a:t> </a:t>
            </a:r>
            <a:r>
              <a:rPr lang="hu-HU" dirty="0" err="1" smtClean="0"/>
              <a:t>training</a:t>
            </a:r>
            <a:endParaRPr lang="hu-HU" dirty="0" smtClean="0"/>
          </a:p>
          <a:p>
            <a:r>
              <a:rPr lang="hu-HU" dirty="0" smtClean="0"/>
              <a:t>3 </a:t>
            </a:r>
            <a:r>
              <a:rPr lang="hu-HU" dirty="0"/>
              <a:t>CELBET, </a:t>
            </a:r>
            <a:r>
              <a:rPr lang="hu-HU" dirty="0" smtClean="0"/>
              <a:t>2 </a:t>
            </a:r>
            <a:r>
              <a:rPr lang="hu-HU" dirty="0"/>
              <a:t>CLEP </a:t>
            </a:r>
            <a:r>
              <a:rPr lang="hu-HU" dirty="0" err="1" smtClean="0"/>
              <a:t>organised</a:t>
            </a:r>
            <a:r>
              <a:rPr lang="hu-HU" dirty="0" smtClean="0"/>
              <a:t> on-line </a:t>
            </a:r>
            <a:r>
              <a:rPr lang="hu-HU" dirty="0" err="1" smtClean="0"/>
              <a:t>training</a:t>
            </a:r>
            <a:endParaRPr lang="hu-HU" dirty="0" smtClean="0"/>
          </a:p>
          <a:p>
            <a:r>
              <a:rPr lang="hu-HU" dirty="0" err="1" smtClean="0"/>
              <a:t>Trained</a:t>
            </a:r>
            <a:r>
              <a:rPr lang="hu-HU" dirty="0" smtClean="0"/>
              <a:t> </a:t>
            </a:r>
            <a:r>
              <a:rPr lang="hu-HU" dirty="0" err="1" smtClean="0"/>
              <a:t>colleagues</a:t>
            </a:r>
            <a:r>
              <a:rPr lang="hu-HU" dirty="0" smtClean="0"/>
              <a:t> - </a:t>
            </a:r>
            <a:r>
              <a:rPr lang="hu-HU" dirty="0" err="1" smtClean="0"/>
              <a:t>approx</a:t>
            </a:r>
            <a:r>
              <a:rPr lang="hu-HU" dirty="0" smtClean="0"/>
              <a:t>. 80</a:t>
            </a:r>
            <a:endParaRPr lang="hu-HU" dirty="0"/>
          </a:p>
          <a:p>
            <a:r>
              <a:rPr lang="hu-HU" dirty="0" err="1" smtClean="0"/>
              <a:t>E-learning</a:t>
            </a:r>
            <a:endParaRPr lang="hu-HU" dirty="0">
              <a:latin typeface="Myriad Pro" panose="020B0503030403020204" charset="0"/>
            </a:endParaRPr>
          </a:p>
          <a:p>
            <a:endParaRPr lang="hu-HU" dirty="0">
              <a:latin typeface="Myriad Pro" panose="020B0503030403020204" charset="0"/>
            </a:endParaRPr>
          </a:p>
          <a:p>
            <a:endParaRPr lang="hu-HU" dirty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1" y="764704"/>
            <a:ext cx="7886700" cy="994172"/>
          </a:xfrm>
        </p:spPr>
        <p:txBody>
          <a:bodyPr/>
          <a:lstStyle/>
          <a:p>
            <a:r>
              <a:rPr lang="hu-HU" dirty="0" err="1" smtClean="0">
                <a:latin typeface="Myriad Pro" panose="020B0503030403020204" charset="0"/>
              </a:rPr>
              <a:t>Results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9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788058"/>
            <a:ext cx="8437959" cy="4218267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 err="1" smtClean="0">
                <a:latin typeface="Myriad Pro" panose="020B0503030403020204" charset="0"/>
              </a:rPr>
              <a:t>easier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 smtClean="0">
                <a:latin typeface="Myriad Pro" panose="020B0503030403020204" charset="0"/>
              </a:rPr>
              <a:t>reach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trainees</a:t>
            </a:r>
            <a:endParaRPr lang="hu-HU" dirty="0" smtClean="0">
              <a:latin typeface="Myriad Pro" panose="020B0503030403020204" charset="0"/>
            </a:endParaRPr>
          </a:p>
          <a:p>
            <a:pPr algn="just"/>
            <a:r>
              <a:rPr lang="hu-HU" dirty="0" err="1">
                <a:latin typeface="Myriad Pro" panose="020B0503030403020204" charset="0"/>
              </a:rPr>
              <a:t>actually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smtClean="0">
                <a:latin typeface="Myriad Pro" panose="020B0503030403020204" charset="0"/>
              </a:rPr>
              <a:t>– IT </a:t>
            </a:r>
            <a:r>
              <a:rPr lang="hu-HU" dirty="0" err="1">
                <a:latin typeface="Myriad Pro" panose="020B0503030403020204" charset="0"/>
              </a:rPr>
              <a:t>system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set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limits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only</a:t>
            </a:r>
            <a:r>
              <a:rPr lang="hu-HU" dirty="0" smtClean="0">
                <a:latin typeface="Myriad Pro" panose="020B0503030403020204" charset="0"/>
              </a:rPr>
              <a:t> –</a:t>
            </a:r>
            <a:r>
              <a:rPr lang="hu-HU" dirty="0" err="1" smtClean="0">
                <a:latin typeface="Myriad Pro" panose="020B0503030403020204" charset="0"/>
              </a:rPr>
              <a:t>unlimited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number</a:t>
            </a:r>
            <a:r>
              <a:rPr lang="hu-HU" dirty="0">
                <a:latin typeface="Myriad Pro" panose="020B0503030403020204" charset="0"/>
              </a:rPr>
              <a:t> of </a:t>
            </a:r>
            <a:r>
              <a:rPr lang="hu-HU" dirty="0" err="1">
                <a:latin typeface="Myriad Pro" panose="020B0503030403020204" charset="0"/>
              </a:rPr>
              <a:t>trainnee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can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listen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training</a:t>
            </a:r>
            <a:r>
              <a:rPr lang="hu-HU" dirty="0">
                <a:latin typeface="Myriad Pro" panose="020B0503030403020204" charset="0"/>
              </a:rPr>
              <a:t>, </a:t>
            </a:r>
            <a:r>
              <a:rPr lang="hu-HU" dirty="0" err="1">
                <a:latin typeface="Myriad Pro" panose="020B0503030403020204" charset="0"/>
              </a:rPr>
              <a:t>presentation</a:t>
            </a:r>
            <a:endParaRPr lang="hu-HU" dirty="0">
              <a:latin typeface="Myriad Pro" panose="020B0503030403020204" charset="0"/>
            </a:endParaRPr>
          </a:p>
          <a:p>
            <a:pPr algn="just"/>
            <a:r>
              <a:rPr lang="hu-HU" dirty="0" err="1" smtClean="0">
                <a:latin typeface="Myriad Pro" panose="020B0503030403020204" charset="0"/>
              </a:rPr>
              <a:t>lower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costs</a:t>
            </a:r>
            <a:endParaRPr lang="hu-HU" dirty="0">
              <a:latin typeface="Myriad Pro" panose="020B0503030403020204" charset="0"/>
            </a:endParaRPr>
          </a:p>
          <a:p>
            <a:pPr algn="just"/>
            <a:r>
              <a:rPr lang="hu-HU" dirty="0" err="1" smtClean="0">
                <a:latin typeface="Myriad Pro" panose="020B0503030403020204" charset="0"/>
              </a:rPr>
              <a:t>flexible</a:t>
            </a:r>
            <a:endParaRPr lang="hu-HU" dirty="0" smtClean="0">
              <a:latin typeface="Myriad Pro" panose="020B0503030403020204" charset="0"/>
            </a:endParaRPr>
          </a:p>
          <a:p>
            <a:pPr algn="just"/>
            <a:r>
              <a:rPr lang="hu-HU" dirty="0" err="1" smtClean="0">
                <a:latin typeface="Myriad Pro" panose="020B0503030403020204" charset="0"/>
              </a:rPr>
              <a:t>shy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people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would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prefer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speak</a:t>
            </a:r>
            <a:r>
              <a:rPr lang="hu-HU" dirty="0" smtClean="0">
                <a:latin typeface="Myriad Pro" panose="020B0503030403020204" charset="0"/>
              </a:rPr>
              <a:t> by </a:t>
            </a:r>
            <a:r>
              <a:rPr lang="hu-HU" dirty="0" err="1" smtClean="0">
                <a:latin typeface="Myriad Pro" panose="020B0503030403020204" charset="0"/>
              </a:rPr>
              <a:t>microphone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without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personal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contact</a:t>
            </a:r>
            <a:endParaRPr lang="hu-HU" dirty="0" smtClean="0">
              <a:latin typeface="Myriad Pro" panose="020B0503030403020204" charset="0"/>
            </a:endParaRPr>
          </a:p>
          <a:p>
            <a:pPr algn="just"/>
            <a:endParaRPr lang="hu-HU" dirty="0" smtClean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1" y="764704"/>
            <a:ext cx="7886700" cy="994172"/>
          </a:xfrm>
        </p:spPr>
        <p:txBody>
          <a:bodyPr/>
          <a:lstStyle/>
          <a:p>
            <a:r>
              <a:rPr lang="hu-HU" dirty="0" err="1" smtClean="0">
                <a:latin typeface="Myriad Pro" panose="020B0503030403020204" charset="0"/>
              </a:rPr>
              <a:t>Benefits</a:t>
            </a:r>
            <a:r>
              <a:rPr lang="hu-HU" dirty="0" smtClean="0">
                <a:latin typeface="Myriad Pro" panose="020B0503030403020204" charset="0"/>
              </a:rPr>
              <a:t> of online </a:t>
            </a:r>
            <a:r>
              <a:rPr lang="hu-HU" dirty="0" err="1" smtClean="0">
                <a:latin typeface="Myriad Pro" panose="020B0503030403020204" charset="0"/>
              </a:rPr>
              <a:t>trainings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4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19861" y="1672186"/>
            <a:ext cx="8437959" cy="449311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dirty="0" err="1" smtClean="0">
                <a:latin typeface="Myriad Pro" panose="020B0503030403020204" charset="0"/>
              </a:rPr>
              <a:t>Technical</a:t>
            </a:r>
            <a:r>
              <a:rPr lang="hu-HU" dirty="0" smtClean="0">
                <a:latin typeface="Myriad Pro" panose="020B0503030403020204" charset="0"/>
              </a:rPr>
              <a:t>, IT </a:t>
            </a:r>
            <a:r>
              <a:rPr lang="hu-HU" dirty="0" err="1" smtClean="0">
                <a:latin typeface="Myriad Pro" panose="020B0503030403020204" charset="0"/>
              </a:rPr>
              <a:t>issues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general</a:t>
            </a:r>
            <a:r>
              <a:rPr lang="hu-HU" dirty="0" smtClean="0">
                <a:latin typeface="Myriad Pro" panose="020B0503030403020204" charset="0"/>
              </a:rPr>
              <a:t> IT </a:t>
            </a:r>
            <a:r>
              <a:rPr lang="hu-HU" dirty="0" err="1" smtClean="0">
                <a:latin typeface="Myriad Pro" panose="020B0503030403020204" charset="0"/>
              </a:rPr>
              <a:t>problems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technological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requirements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microphone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voice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problems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stable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network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necessary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accessibility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issues</a:t>
            </a:r>
            <a:endParaRPr lang="hu-HU" dirty="0" smtClean="0">
              <a:latin typeface="Myriad Pro" panose="020B0503030403020204" charset="0"/>
            </a:endParaRPr>
          </a:p>
          <a:p>
            <a:pPr algn="just"/>
            <a:r>
              <a:rPr lang="hu-HU" dirty="0" err="1" smtClean="0">
                <a:latin typeface="Myriad Pro" panose="020B0503030403020204" charset="0"/>
              </a:rPr>
              <a:t>Not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seenable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reactions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interactions</a:t>
            </a:r>
            <a:r>
              <a:rPr lang="hu-HU" dirty="0">
                <a:latin typeface="Myriad Pro" panose="020B0503030403020204" charset="0"/>
              </a:rPr>
              <a:t> 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>
                <a:latin typeface="Myriad Pro" panose="020B0503030403020204" charset="0"/>
              </a:rPr>
              <a:t>c</a:t>
            </a:r>
            <a:r>
              <a:rPr lang="hu-HU" dirty="0" err="1" smtClean="0">
                <a:latin typeface="Myriad Pro" panose="020B0503030403020204" charset="0"/>
              </a:rPr>
              <a:t>ommunication</a:t>
            </a:r>
            <a:r>
              <a:rPr lang="hu-HU" dirty="0" smtClean="0">
                <a:latin typeface="Myriad Pro" panose="020B0503030403020204" charset="0"/>
              </a:rPr>
              <a:t> a bit </a:t>
            </a:r>
            <a:r>
              <a:rPr lang="hu-HU" dirty="0" err="1" smtClean="0">
                <a:latin typeface="Myriad Pro" panose="020B0503030403020204" charset="0"/>
              </a:rPr>
              <a:t>harder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complicated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>
                <a:latin typeface="Myriad Pro" panose="020B0503030403020204" charset="0"/>
              </a:rPr>
              <a:t>p</a:t>
            </a:r>
            <a:r>
              <a:rPr lang="hu-HU" dirty="0" err="1" smtClean="0">
                <a:latin typeface="Myriad Pro" panose="020B0503030403020204" charset="0"/>
              </a:rPr>
              <a:t>articipants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are</a:t>
            </a:r>
            <a:r>
              <a:rPr lang="hu-HU" dirty="0" smtClean="0">
                <a:latin typeface="Myriad Pro" panose="020B0503030403020204" charset="0"/>
              </a:rPr>
              <a:t> less </a:t>
            </a:r>
            <a:r>
              <a:rPr lang="hu-HU" dirty="0" err="1" smtClean="0">
                <a:latin typeface="Myriad Pro" panose="020B0503030403020204" charset="0"/>
              </a:rPr>
              <a:t>willing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 smtClean="0">
                <a:latin typeface="Myriad Pro" panose="020B0503030403020204" charset="0"/>
              </a:rPr>
              <a:t>share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their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ideas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to</a:t>
            </a:r>
            <a:r>
              <a:rPr lang="hu-HU" dirty="0" smtClean="0">
                <a:latin typeface="Myriad Pro" panose="020B0503030403020204" charset="0"/>
              </a:rPr>
              <a:t> start </a:t>
            </a:r>
            <a:r>
              <a:rPr lang="hu-HU" dirty="0" err="1" smtClean="0">
                <a:latin typeface="Myriad Pro" panose="020B0503030403020204" charset="0"/>
              </a:rPr>
              <a:t>conversation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>
                <a:latin typeface="Myriad Pro" panose="020B0503030403020204" charset="0"/>
              </a:rPr>
              <a:t>t</a:t>
            </a:r>
            <a:r>
              <a:rPr lang="hu-HU" dirty="0" err="1" smtClean="0">
                <a:latin typeface="Myriad Pro" panose="020B0503030403020204" charset="0"/>
              </a:rPr>
              <a:t>hey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are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not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motivated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 smtClean="0">
                <a:latin typeface="Myriad Pro" panose="020B0503030403020204" charset="0"/>
              </a:rPr>
              <a:t>speak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easy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to</a:t>
            </a:r>
            <a:r>
              <a:rPr lang="hu-HU" dirty="0" smtClean="0">
                <a:latin typeface="Myriad Pro" panose="020B0503030403020204" charset="0"/>
              </a:rPr>
              <a:t> „</a:t>
            </a:r>
            <a:r>
              <a:rPr lang="hu-HU" dirty="0" err="1" smtClean="0">
                <a:latin typeface="Myriad Pro" panose="020B0503030403020204" charset="0"/>
              </a:rPr>
              <a:t>hide</a:t>
            </a:r>
            <a:r>
              <a:rPr lang="hu-HU" dirty="0" smtClean="0">
                <a:latin typeface="Myriad Pro" panose="020B0503030403020204" charset="0"/>
              </a:rPr>
              <a:t>” </a:t>
            </a:r>
            <a:r>
              <a:rPr lang="hu-HU" dirty="0" err="1" smtClean="0">
                <a:latin typeface="Myriad Pro" panose="020B0503030403020204" charset="0"/>
              </a:rPr>
              <a:t>behind</a:t>
            </a:r>
            <a:r>
              <a:rPr lang="hu-HU" dirty="0" smtClean="0">
                <a:latin typeface="Myriad Pro" panose="020B0503030403020204" charset="0"/>
              </a:rPr>
              <a:t> the </a:t>
            </a:r>
            <a:r>
              <a:rPr lang="hu-HU" dirty="0" err="1" smtClean="0">
                <a:latin typeface="Myriad Pro" panose="020B0503030403020204" charset="0"/>
              </a:rPr>
              <a:t>screen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smtClean="0"/>
              <a:t>body </a:t>
            </a:r>
            <a:r>
              <a:rPr lang="hu-HU" dirty="0" err="1"/>
              <a:t>language</a:t>
            </a:r>
            <a:r>
              <a:rPr lang="hu-HU" dirty="0"/>
              <a:t> is </a:t>
            </a:r>
            <a:r>
              <a:rPr lang="hu-HU" dirty="0" err="1" smtClean="0"/>
              <a:t>invisible</a:t>
            </a:r>
            <a:endParaRPr lang="hu-HU" dirty="0">
              <a:latin typeface="Myriad Pro" panose="020B0503030403020204" charset="0"/>
            </a:endParaRPr>
          </a:p>
          <a:p>
            <a:pPr lvl="1" algn="just"/>
            <a:endParaRPr lang="hu-HU" dirty="0">
              <a:latin typeface="Myriad Pro" panose="020B050303040302020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0" y="67801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latin typeface="Myriad Pro" panose="020B0503030403020204" charset="0"/>
              </a:rPr>
              <a:t>Disadvantages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problems</a:t>
            </a:r>
            <a:r>
              <a:rPr lang="hu-HU" dirty="0" smtClean="0">
                <a:latin typeface="Myriad Pro" panose="020B0503030403020204" charset="0"/>
              </a:rPr>
              <a:t>, „</a:t>
            </a:r>
            <a:r>
              <a:rPr lang="hu-HU" dirty="0" err="1" smtClean="0">
                <a:latin typeface="Myriad Pro" panose="020B0503030403020204" charset="0"/>
              </a:rPr>
              <a:t>barriers</a:t>
            </a:r>
            <a:r>
              <a:rPr lang="hu-HU" dirty="0" smtClean="0">
                <a:latin typeface="Myriad Pro" panose="020B0503030403020204" charset="0"/>
              </a:rPr>
              <a:t>”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0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17" y="6006325"/>
            <a:ext cx="1874019" cy="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95" y="146882"/>
            <a:ext cx="2785124" cy="588640"/>
          </a:xfrm>
          <a:prstGeom prst="rect">
            <a:avLst/>
          </a:prstGeom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327395" y="1700808"/>
            <a:ext cx="8437959" cy="504056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hu-HU" b="1" dirty="0" err="1" smtClean="0"/>
              <a:t>Advantages</a:t>
            </a:r>
            <a:endParaRPr lang="hu-HU" b="1" dirty="0" smtClean="0"/>
          </a:p>
          <a:p>
            <a:pPr lvl="1" fontAlgn="base"/>
            <a:r>
              <a:rPr lang="hu-HU" dirty="0" smtClean="0"/>
              <a:t>c</a:t>
            </a:r>
            <a:r>
              <a:rPr lang="en-US" dirty="0" err="1" smtClean="0"/>
              <a:t>onvenience</a:t>
            </a:r>
            <a:endParaRPr lang="hu-HU" dirty="0" smtClean="0"/>
          </a:p>
          <a:p>
            <a:pPr lvl="1" fontAlgn="base"/>
            <a:r>
              <a:rPr lang="hu-HU" dirty="0" err="1" smtClean="0"/>
              <a:t>fl</a:t>
            </a:r>
            <a:r>
              <a:rPr lang="en-US" dirty="0" err="1" smtClean="0"/>
              <a:t>exibility</a:t>
            </a:r>
            <a:r>
              <a:rPr lang="en-US" dirty="0"/>
              <a:t> </a:t>
            </a:r>
          </a:p>
          <a:p>
            <a:pPr lvl="1" fontAlgn="base"/>
            <a:r>
              <a:rPr lang="hu-HU" dirty="0" err="1" smtClean="0"/>
              <a:t>reduced</a:t>
            </a:r>
            <a:r>
              <a:rPr lang="hu-HU" dirty="0" smtClean="0"/>
              <a:t> </a:t>
            </a:r>
            <a:r>
              <a:rPr lang="en-US" dirty="0" smtClean="0"/>
              <a:t>costs</a:t>
            </a:r>
            <a:r>
              <a:rPr lang="en-US" dirty="0"/>
              <a:t> </a:t>
            </a:r>
          </a:p>
          <a:p>
            <a:pPr lvl="1" fontAlgn="base"/>
            <a:r>
              <a:rPr lang="hu-HU" dirty="0" smtClean="0"/>
              <a:t>a</a:t>
            </a:r>
            <a:r>
              <a:rPr lang="en-US" dirty="0" err="1" smtClean="0"/>
              <a:t>vailability</a:t>
            </a:r>
            <a:r>
              <a:rPr lang="en-US" dirty="0"/>
              <a:t> </a:t>
            </a:r>
          </a:p>
          <a:p>
            <a:pPr lvl="1" fontAlgn="base"/>
            <a:r>
              <a:rPr lang="hu-HU" dirty="0"/>
              <a:t>l</a:t>
            </a:r>
            <a:r>
              <a:rPr lang="en-US" dirty="0" err="1" smtClean="0"/>
              <a:t>ectures</a:t>
            </a:r>
            <a:r>
              <a:rPr lang="en-US" dirty="0" smtClean="0"/>
              <a:t> </a:t>
            </a:r>
            <a:r>
              <a:rPr lang="en-US" dirty="0"/>
              <a:t>can be repeated if necessary</a:t>
            </a: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there</a:t>
            </a:r>
            <a:r>
              <a:rPr lang="hu-HU" dirty="0" smtClean="0">
                <a:latin typeface="Myriad Pro" panose="020B0503030403020204" charset="0"/>
              </a:rPr>
              <a:t> is no </a:t>
            </a:r>
            <a:r>
              <a:rPr lang="hu-HU" dirty="0" err="1" smtClean="0">
                <a:latin typeface="Myriad Pro" panose="020B0503030403020204" charset="0"/>
              </a:rPr>
              <a:t>time</a:t>
            </a:r>
            <a:r>
              <a:rPr lang="hu-HU" dirty="0" smtClean="0">
                <a:latin typeface="Myriad Pro" panose="020B0503030403020204" charset="0"/>
              </a:rPr>
              <a:t> limit, </a:t>
            </a:r>
            <a:r>
              <a:rPr lang="hu-HU" dirty="0" err="1" smtClean="0">
                <a:latin typeface="Myriad Pro" panose="020B0503030403020204" charset="0"/>
              </a:rPr>
              <a:t>you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learn</a:t>
            </a:r>
            <a:r>
              <a:rPr lang="hu-HU" dirty="0" smtClean="0">
                <a:latin typeface="Myriad Pro" panose="020B0503030403020204" charset="0"/>
              </a:rPr>
              <a:t> at </a:t>
            </a:r>
            <a:r>
              <a:rPr lang="hu-HU" dirty="0" err="1" smtClean="0">
                <a:latin typeface="Myriad Pro" panose="020B0503030403020204" charset="0"/>
              </a:rPr>
              <a:t>your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own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pace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with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tests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exercises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teacher</a:t>
            </a:r>
            <a:r>
              <a:rPr lang="hu-HU" dirty="0" smtClean="0">
                <a:latin typeface="Myriad Pro" panose="020B0503030403020204" charset="0"/>
              </a:rPr>
              <a:t>/</a:t>
            </a:r>
            <a:r>
              <a:rPr lang="hu-HU" dirty="0" err="1" smtClean="0">
                <a:latin typeface="Myriad Pro" panose="020B0503030403020204" charset="0"/>
              </a:rPr>
              <a:t>trainer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can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give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feedback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or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highlight</a:t>
            </a:r>
            <a:r>
              <a:rPr lang="hu-HU" dirty="0" smtClean="0">
                <a:latin typeface="Myriad Pro" panose="020B0503030403020204" charset="0"/>
              </a:rPr>
              <a:t> the most </a:t>
            </a:r>
            <a:r>
              <a:rPr lang="hu-HU" dirty="0" err="1" smtClean="0">
                <a:latin typeface="Myriad Pro" panose="020B0503030403020204" charset="0"/>
              </a:rPr>
              <a:t>important</a:t>
            </a:r>
            <a:r>
              <a:rPr lang="hu-HU" dirty="0" smtClean="0">
                <a:latin typeface="Myriad Pro" panose="020B0503030403020204" charset="0"/>
              </a:rPr>
              <a:t> part of </a:t>
            </a:r>
            <a:r>
              <a:rPr lang="hu-HU" dirty="0" err="1" smtClean="0">
                <a:latin typeface="Myriad Pro" panose="020B0503030403020204" charset="0"/>
              </a:rPr>
              <a:t>topic</a:t>
            </a:r>
            <a:endParaRPr lang="hu-HU" dirty="0">
              <a:latin typeface="Myriad Pro" panose="020B0503030403020204" charset="0"/>
            </a:endParaRPr>
          </a:p>
          <a:p>
            <a:pPr lvl="1"/>
            <a:r>
              <a:rPr lang="hu-HU" dirty="0" err="1" smtClean="0">
                <a:latin typeface="Myriad Pro" panose="020B0503030403020204" charset="0"/>
              </a:rPr>
              <a:t>opportunity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>
                <a:latin typeface="Myriad Pro" panose="020B0503030403020204" charset="0"/>
              </a:rPr>
              <a:t>get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>
                <a:latin typeface="Myriad Pro" panose="020B0503030403020204" charset="0"/>
              </a:rPr>
              <a:t>anonym</a:t>
            </a:r>
            <a:r>
              <a:rPr lang="hu-HU" dirty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feedback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endParaRPr lang="hu-HU" dirty="0" smtClean="0"/>
          </a:p>
          <a:p>
            <a:pPr algn="just"/>
            <a:r>
              <a:rPr lang="hu-HU" b="1" dirty="0" err="1" smtClean="0"/>
              <a:t>Disadvantage</a:t>
            </a:r>
            <a:endParaRPr lang="hu-HU" b="1" dirty="0" smtClean="0"/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very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hard</a:t>
            </a:r>
            <a:r>
              <a:rPr lang="hu-HU" dirty="0" smtClean="0">
                <a:latin typeface="Myriad Pro" panose="020B0503030403020204" charset="0"/>
              </a:rPr>
              <a:t> to </a:t>
            </a:r>
            <a:r>
              <a:rPr lang="hu-HU" dirty="0" err="1" smtClean="0">
                <a:latin typeface="Myriad Pro" panose="020B0503030403020204" charset="0"/>
              </a:rPr>
              <a:t>make</a:t>
            </a:r>
            <a:r>
              <a:rPr lang="hu-HU" dirty="0" smtClean="0">
                <a:latin typeface="Myriad Pro" panose="020B0503030403020204" charset="0"/>
              </a:rPr>
              <a:t> a </a:t>
            </a:r>
            <a:r>
              <a:rPr lang="hu-HU" dirty="0" err="1" smtClean="0">
                <a:latin typeface="Myriad Pro" panose="020B0503030403020204" charset="0"/>
              </a:rPr>
              <a:t>creative</a:t>
            </a:r>
            <a:r>
              <a:rPr lang="hu-HU" dirty="0" smtClean="0">
                <a:latin typeface="Myriad Pro" panose="020B0503030403020204" charset="0"/>
              </a:rPr>
              <a:t>, </a:t>
            </a:r>
            <a:r>
              <a:rPr lang="hu-HU" dirty="0" err="1" smtClean="0">
                <a:latin typeface="Myriad Pro" panose="020B0503030403020204" charset="0"/>
              </a:rPr>
              <a:t>useful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presentation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can’t</a:t>
            </a:r>
            <a:r>
              <a:rPr lang="hu-HU" dirty="0" smtClean="0">
                <a:latin typeface="Myriad Pro" panose="020B0503030403020204" charset="0"/>
              </a:rPr>
              <a:t> be </a:t>
            </a:r>
            <a:r>
              <a:rPr lang="hu-HU" dirty="0" err="1" smtClean="0">
                <a:latin typeface="Myriad Pro" panose="020B0503030403020204" charset="0"/>
              </a:rPr>
              <a:t>explained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every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sentence</a:t>
            </a:r>
            <a:endParaRPr lang="hu-HU" dirty="0" smtClean="0">
              <a:latin typeface="Myriad Pro" panose="020B0503030403020204" charset="0"/>
            </a:endParaRPr>
          </a:p>
          <a:p>
            <a:pPr lvl="1" algn="just"/>
            <a:r>
              <a:rPr lang="hu-HU" dirty="0" err="1" smtClean="0">
                <a:latin typeface="Myriad Pro" panose="020B0503030403020204" charset="0"/>
              </a:rPr>
              <a:t>creator</a:t>
            </a:r>
            <a:r>
              <a:rPr lang="hu-HU" dirty="0" smtClean="0">
                <a:latin typeface="Myriad Pro" panose="020B0503030403020204" charset="0"/>
              </a:rPr>
              <a:t> must </a:t>
            </a:r>
            <a:r>
              <a:rPr lang="hu-HU" dirty="0" err="1" smtClean="0">
                <a:latin typeface="Myriad Pro" panose="020B0503030403020204" charset="0"/>
              </a:rPr>
              <a:t>provide</a:t>
            </a:r>
            <a:r>
              <a:rPr lang="hu-HU" dirty="0" smtClean="0">
                <a:latin typeface="Myriad Pro" panose="020B0503030403020204" charset="0"/>
              </a:rPr>
              <a:t> a </a:t>
            </a:r>
            <a:r>
              <a:rPr lang="hu-HU" dirty="0" err="1" smtClean="0">
                <a:latin typeface="Myriad Pro" panose="020B0503030403020204" charset="0"/>
              </a:rPr>
              <a:t>clear</a:t>
            </a:r>
            <a:r>
              <a:rPr lang="hu-HU" dirty="0" smtClean="0">
                <a:latin typeface="Myriad Pro" panose="020B0503030403020204" charset="0"/>
              </a:rPr>
              <a:t> and </a:t>
            </a:r>
            <a:r>
              <a:rPr lang="hu-HU" dirty="0" err="1" smtClean="0">
                <a:latin typeface="Myriad Pro" panose="020B0503030403020204" charset="0"/>
              </a:rPr>
              <a:t>appropriate</a:t>
            </a:r>
            <a:r>
              <a:rPr lang="hu-HU" dirty="0" smtClean="0">
                <a:latin typeface="Myriad Pro" panose="020B0503030403020204" charset="0"/>
              </a:rPr>
              <a:t> </a:t>
            </a:r>
            <a:r>
              <a:rPr lang="hu-HU" dirty="0" err="1" smtClean="0">
                <a:latin typeface="Myriad Pro" panose="020B0503030403020204" charset="0"/>
              </a:rPr>
              <a:t>explanation</a:t>
            </a:r>
            <a:endParaRPr lang="hu-HU" dirty="0" smtClean="0">
              <a:latin typeface="Myriad Pro" panose="020B0503030403020204" charset="0"/>
            </a:endParaRPr>
          </a:p>
          <a:p>
            <a:pPr lvl="1" algn="just" fontAlgn="base"/>
            <a:r>
              <a:rPr lang="hu-HU" dirty="0" smtClean="0"/>
              <a:t>t</a:t>
            </a:r>
            <a:r>
              <a:rPr lang="en-US" dirty="0" smtClean="0"/>
              <a:t>he lack of control</a:t>
            </a:r>
            <a:r>
              <a:rPr lang="en-US" b="1" dirty="0" smtClean="0"/>
              <a:t> </a:t>
            </a:r>
            <a:endParaRPr lang="hu-HU" b="1" dirty="0" smtClean="0"/>
          </a:p>
          <a:p>
            <a:pPr lvl="1" algn="just" fontAlgn="base"/>
            <a:r>
              <a:rPr lang="hu-HU" dirty="0" smtClean="0"/>
              <a:t>t</a:t>
            </a:r>
            <a:r>
              <a:rPr lang="en-US" dirty="0" smtClean="0"/>
              <a:t>he risk of social isolation </a:t>
            </a:r>
            <a:endParaRPr lang="en-US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95491" y="764704"/>
            <a:ext cx="7886700" cy="994172"/>
          </a:xfrm>
        </p:spPr>
        <p:txBody>
          <a:bodyPr/>
          <a:lstStyle/>
          <a:p>
            <a:r>
              <a:rPr lang="hu-HU" dirty="0" err="1" smtClean="0">
                <a:latin typeface="Myriad Pro" panose="020B0503030403020204" charset="0"/>
              </a:rPr>
              <a:t>E-learning</a:t>
            </a:r>
            <a:endParaRPr lang="hu-HU" dirty="0">
              <a:latin typeface="Myriad Pro" panose="020B05030304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04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BET Color full logo with COM logo (4)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B4EB20DE-9008-4D70-AA45-0AFBA0C915DF}" vid="{85BFF166-7584-4405-99AA-B7999CC3712C}"/>
    </a:ext>
  </a:extLst>
</a:theme>
</file>

<file path=ppt/theme/theme2.xml><?xml version="1.0" encoding="utf-8"?>
<a:theme xmlns:a="http://schemas.openxmlformats.org/drawingml/2006/main" name="3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B4EB20DE-9008-4D70-AA45-0AFBA0C915DF}" vid="{F369C79A-B521-4E15-8848-E819E0CF0BE2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B4EB20DE-9008-4D70-AA45-0AFBA0C915DF}" vid="{7A7D69F3-B254-4F0C-AEF9-223793FB618B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B4EB20DE-9008-4D70-AA45-0AFBA0C915DF}" vid="{C0EDB54D-DBB5-41AD-B463-CFEE11664C2E}"/>
    </a:ext>
  </a:extLst>
</a:theme>
</file>

<file path=ppt/theme/theme5.xml><?xml version="1.0" encoding="utf-8"?>
<a:theme xmlns:a="http://schemas.openxmlformats.org/drawingml/2006/main" name="CELBET full blue with COM logo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B4EB20DE-9008-4D70-AA45-0AFBA0C915DF}" vid="{BB38CE23-926E-4989-B87E-2B2AF7B6C80F}"/>
    </a:ext>
  </a:extLst>
</a:theme>
</file>

<file path=ppt/theme/theme6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CELBET Color full logo with COM logo (4)</Template>
  <TotalTime>2888</TotalTime>
  <Words>408</Words>
  <Application>Microsoft Office PowerPoint</Application>
  <PresentationFormat>Diavetítés a képernyőre (4:3 oldalarány)</PresentationFormat>
  <Paragraphs>86</Paragraphs>
  <Slides>10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5</vt:i4>
      </vt:variant>
      <vt:variant>
        <vt:lpstr>Diacímek</vt:lpstr>
      </vt:variant>
      <vt:variant>
        <vt:i4>10</vt:i4>
      </vt:variant>
    </vt:vector>
  </HeadingPairs>
  <TitlesOfParts>
    <vt:vector size="18" baseType="lpstr">
      <vt:lpstr>Arial</vt:lpstr>
      <vt:lpstr>Calibri</vt:lpstr>
      <vt:lpstr>Myriad Pro</vt:lpstr>
      <vt:lpstr>CELBET Color full logo with COM logo (4)</vt:lpstr>
      <vt:lpstr>3_Projekt niestandardowy</vt:lpstr>
      <vt:lpstr>1_Projekt niestandardowy</vt:lpstr>
      <vt:lpstr>Projekt niestandardowy</vt:lpstr>
      <vt:lpstr>CELBET full blue with COM logo</vt:lpstr>
      <vt:lpstr>PowerPoint bemutató</vt:lpstr>
      <vt:lpstr>General informations</vt:lpstr>
      <vt:lpstr>„Pre-history”</vt:lpstr>
      <vt:lpstr>Risk analysis – profiling and document control</vt:lpstr>
      <vt:lpstr>Methods for recognizing fake documents</vt:lpstr>
      <vt:lpstr>Results</vt:lpstr>
      <vt:lpstr>Benefits of online trainings</vt:lpstr>
      <vt:lpstr>Disadvantages, problems, „barriers”</vt:lpstr>
      <vt:lpstr>E-learning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 User</dc:creator>
  <cp:lastModifiedBy>Nagymihály Zoltán</cp:lastModifiedBy>
  <cp:revision>134</cp:revision>
  <cp:lastPrinted>2018-03-22T11:39:02Z</cp:lastPrinted>
  <dcterms:created xsi:type="dcterms:W3CDTF">2022-05-12T07:07:25Z</dcterms:created>
  <dcterms:modified xsi:type="dcterms:W3CDTF">2023-03-09T13:54:49Z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InformacjeMiedzynarodowe</vt:lpwstr>
  </property>
  <property fmtid="{D5CDD505-2E9C-101B-9397-08002B2CF9AE}" pid="3" name="MFClassifiedBy">
    <vt:lpwstr>MF\GRWM;Grabowska Anna 11</vt:lpwstr>
  </property>
  <property fmtid="{D5CDD505-2E9C-101B-9397-08002B2CF9AE}" pid="4" name="MFClassificationDate">
    <vt:lpwstr>2022-05-17T11:55:50.7995010+02:00</vt:lpwstr>
  </property>
  <property fmtid="{D5CDD505-2E9C-101B-9397-08002B2CF9AE}" pid="5" name="MFClassifiedBySID">
    <vt:lpwstr>MF\S-1-5-21-1525952054-1005573771-2909822258-352189</vt:lpwstr>
  </property>
  <property fmtid="{D5CDD505-2E9C-101B-9397-08002B2CF9AE}" pid="6" name="MFGRNItemId">
    <vt:lpwstr>GRN-68ab2400-d1f2-47bc-8a0e-2b3fe1c4a677</vt:lpwstr>
  </property>
  <property fmtid="{D5CDD505-2E9C-101B-9397-08002B2CF9AE}" pid="7" name="MFHash">
    <vt:lpwstr>vXLFkCX7K7U4HksraBtL5ouv8IngasoZfxSxRk1L4mE=</vt:lpwstr>
  </property>
  <property fmtid="{D5CDD505-2E9C-101B-9397-08002B2CF9AE}" pid="8" name="DLPManualFileClassification">
    <vt:lpwstr>{fda3041b-e405-41d9-ab17-3871d5906b2d}</vt:lpwstr>
  </property>
  <property fmtid="{D5CDD505-2E9C-101B-9397-08002B2CF9AE}" pid="9" name="MFRefresh">
    <vt:lpwstr>False</vt:lpwstr>
  </property>
</Properties>
</file>