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8" r:id="rId3"/>
    <p:sldId id="269" r:id="rId4"/>
    <p:sldId id="272" r:id="rId5"/>
    <p:sldId id="256" r:id="rId6"/>
    <p:sldId id="263" r:id="rId7"/>
    <p:sldId id="333" r:id="rId8"/>
    <p:sldId id="342" r:id="rId9"/>
    <p:sldId id="343" r:id="rId10"/>
    <p:sldId id="341" r:id="rId11"/>
    <p:sldId id="270" r:id="rId12"/>
    <p:sldId id="266" r:id="rId13"/>
    <p:sldId id="271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5A6"/>
    <a:srgbClr val="E3EBF5"/>
    <a:srgbClr val="336699"/>
    <a:srgbClr val="BFD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D1C35-D332-48A8-BB5C-9C99208B952E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58F2272-369E-4462-A31E-A40DD2C08D2B}">
      <dgm:prSet phldrT="[Text]"/>
      <dgm:spPr/>
      <dgm:t>
        <a:bodyPr/>
        <a:lstStyle/>
        <a:p>
          <a:endParaRPr lang="en-GB" dirty="0"/>
        </a:p>
      </dgm:t>
    </dgm:pt>
    <dgm:pt modelId="{89971B4B-4508-46DF-BAD2-2AF97696BAC5}" type="parTrans" cxnId="{7768857D-1947-4BE4-878E-F4845E623319}">
      <dgm:prSet/>
      <dgm:spPr/>
      <dgm:t>
        <a:bodyPr/>
        <a:lstStyle/>
        <a:p>
          <a:endParaRPr lang="en-GB"/>
        </a:p>
      </dgm:t>
    </dgm:pt>
    <dgm:pt modelId="{C019BDCB-453E-42C4-B80E-A7EF240437FC}" type="sibTrans" cxnId="{7768857D-1947-4BE4-878E-F4845E623319}">
      <dgm:prSet/>
      <dgm:spPr/>
      <dgm:t>
        <a:bodyPr/>
        <a:lstStyle/>
        <a:p>
          <a:endParaRPr lang="en-GB"/>
        </a:p>
      </dgm:t>
    </dgm:pt>
    <dgm:pt modelId="{80BF4CE0-9602-4D2E-92D1-949A0F0ECCB9}">
      <dgm:prSet phldrT="[Text]" phldr="1"/>
      <dgm:spPr/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3C7A691C-F84A-4A32-8E29-8635E2CE1620}" type="parTrans" cxnId="{164DAF6E-D674-4559-BD35-6A631687F847}">
      <dgm:prSet/>
      <dgm:spPr/>
      <dgm:t>
        <a:bodyPr/>
        <a:lstStyle/>
        <a:p>
          <a:endParaRPr lang="en-GB"/>
        </a:p>
      </dgm:t>
    </dgm:pt>
    <dgm:pt modelId="{0F0F0540-0844-4422-991F-9985765DCCC3}" type="sibTrans" cxnId="{164DAF6E-D674-4559-BD35-6A631687F847}">
      <dgm:prSet/>
      <dgm:spPr/>
      <dgm:t>
        <a:bodyPr/>
        <a:lstStyle/>
        <a:p>
          <a:endParaRPr lang="en-GB"/>
        </a:p>
      </dgm:t>
    </dgm:pt>
    <dgm:pt modelId="{FF227725-90CD-4A3A-AE29-CF7975C2C939}">
      <dgm:prSet phldrT="[Text]" phldr="1"/>
      <dgm:spPr/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F838B47B-D539-4EAC-8D7A-0A6D5CCB5566}" type="sibTrans" cxnId="{48FB81EA-5D91-436B-B186-51F22D6D06CE}">
      <dgm:prSet/>
      <dgm:spPr/>
      <dgm:t>
        <a:bodyPr/>
        <a:lstStyle/>
        <a:p>
          <a:endParaRPr lang="en-GB"/>
        </a:p>
      </dgm:t>
    </dgm:pt>
    <dgm:pt modelId="{BC1A9270-F4D0-4AB6-B4E4-075EEBEB036E}" type="parTrans" cxnId="{48FB81EA-5D91-436B-B186-51F22D6D06CE}">
      <dgm:prSet/>
      <dgm:spPr/>
      <dgm:t>
        <a:bodyPr/>
        <a:lstStyle/>
        <a:p>
          <a:endParaRPr lang="en-GB"/>
        </a:p>
      </dgm:t>
    </dgm:pt>
    <dgm:pt modelId="{9594A97B-556C-4B0C-BD68-2F9F4405D037}" type="pres">
      <dgm:prSet presAssocID="{319D1C35-D332-48A8-BB5C-9C99208B952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8082EA5-874E-422E-835A-8F65B0F2974A}" type="pres">
      <dgm:prSet presAssocID="{458F2272-369E-4462-A31E-A40DD2C08D2B}" presName="Accent1" presStyleCnt="0"/>
      <dgm:spPr/>
    </dgm:pt>
    <dgm:pt modelId="{B3FE5D0C-C102-480E-AC84-2D81964C0971}" type="pres">
      <dgm:prSet presAssocID="{458F2272-369E-4462-A31E-A40DD2C08D2B}" presName="Accent" presStyleLbl="node1" presStyleIdx="0" presStyleCnt="3" custLinFactNeighborX="1162"/>
      <dgm:spPr>
        <a:solidFill>
          <a:schemeClr val="tx2"/>
        </a:solidFill>
      </dgm:spPr>
    </dgm:pt>
    <dgm:pt modelId="{6C165BC2-943F-4ED3-AB39-FDFB36711103}" type="pres">
      <dgm:prSet presAssocID="{458F2272-369E-4462-A31E-A40DD2C08D2B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6C261387-5102-4C44-ABA5-E18AA55370BA}" type="pres">
      <dgm:prSet presAssocID="{FF227725-90CD-4A3A-AE29-CF7975C2C939}" presName="Accent2" presStyleCnt="0"/>
      <dgm:spPr/>
    </dgm:pt>
    <dgm:pt modelId="{7EC037C1-8E7B-410F-8115-E4E937BC20B0}" type="pres">
      <dgm:prSet presAssocID="{FF227725-90CD-4A3A-AE29-CF7975C2C939}" presName="Accent" presStyleLbl="node1" presStyleIdx="1" presStyleCnt="3"/>
      <dgm:spPr>
        <a:solidFill>
          <a:schemeClr val="accent2"/>
        </a:solidFill>
      </dgm:spPr>
    </dgm:pt>
    <dgm:pt modelId="{5E990528-324C-419D-B544-8E7BB98399C8}" type="pres">
      <dgm:prSet presAssocID="{FF227725-90CD-4A3A-AE29-CF7975C2C939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920A192C-83A8-44A7-88AA-E12ACEA57966}" type="pres">
      <dgm:prSet presAssocID="{80BF4CE0-9602-4D2E-92D1-949A0F0ECCB9}" presName="Accent3" presStyleCnt="0"/>
      <dgm:spPr/>
    </dgm:pt>
    <dgm:pt modelId="{6FDCA8F3-03C4-4455-9802-1B8692C34B59}" type="pres">
      <dgm:prSet presAssocID="{80BF4CE0-9602-4D2E-92D1-949A0F0ECCB9}" presName="Accent" presStyleLbl="node1" presStyleIdx="2" presStyleCnt="3"/>
      <dgm:spPr>
        <a:solidFill>
          <a:schemeClr val="accent5"/>
        </a:solidFill>
      </dgm:spPr>
    </dgm:pt>
    <dgm:pt modelId="{EC3EAF59-23A9-420E-A409-812BAF7B9162}" type="pres">
      <dgm:prSet presAssocID="{80BF4CE0-9602-4D2E-92D1-949A0F0ECCB9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969CFC0F-A173-45BC-B064-1C3AB732FB62}" type="presOf" srcId="{FF227725-90CD-4A3A-AE29-CF7975C2C939}" destId="{5E990528-324C-419D-B544-8E7BB98399C8}" srcOrd="0" destOrd="0" presId="urn:microsoft.com/office/officeart/2009/layout/CircleArrowProcess"/>
    <dgm:cxn modelId="{A3448C14-99CC-4E4A-9B3B-A62EE78CFC19}" type="presOf" srcId="{319D1C35-D332-48A8-BB5C-9C99208B952E}" destId="{9594A97B-556C-4B0C-BD68-2F9F4405D037}" srcOrd="0" destOrd="0" presId="urn:microsoft.com/office/officeart/2009/layout/CircleArrowProcess"/>
    <dgm:cxn modelId="{164DAF6E-D674-4559-BD35-6A631687F847}" srcId="{319D1C35-D332-48A8-BB5C-9C99208B952E}" destId="{80BF4CE0-9602-4D2E-92D1-949A0F0ECCB9}" srcOrd="2" destOrd="0" parTransId="{3C7A691C-F84A-4A32-8E29-8635E2CE1620}" sibTransId="{0F0F0540-0844-4422-991F-9985765DCCC3}"/>
    <dgm:cxn modelId="{7768857D-1947-4BE4-878E-F4845E623319}" srcId="{319D1C35-D332-48A8-BB5C-9C99208B952E}" destId="{458F2272-369E-4462-A31E-A40DD2C08D2B}" srcOrd="0" destOrd="0" parTransId="{89971B4B-4508-46DF-BAD2-2AF97696BAC5}" sibTransId="{C019BDCB-453E-42C4-B80E-A7EF240437FC}"/>
    <dgm:cxn modelId="{BA48C28F-FCE7-4BB6-8615-1817DCEEDE03}" type="presOf" srcId="{80BF4CE0-9602-4D2E-92D1-949A0F0ECCB9}" destId="{EC3EAF59-23A9-420E-A409-812BAF7B9162}" srcOrd="0" destOrd="0" presId="urn:microsoft.com/office/officeart/2009/layout/CircleArrowProcess"/>
    <dgm:cxn modelId="{2660ABD2-B057-44B2-A511-FABF45D2F4DB}" type="presOf" srcId="{458F2272-369E-4462-A31E-A40DD2C08D2B}" destId="{6C165BC2-943F-4ED3-AB39-FDFB36711103}" srcOrd="0" destOrd="0" presId="urn:microsoft.com/office/officeart/2009/layout/CircleArrowProcess"/>
    <dgm:cxn modelId="{48FB81EA-5D91-436B-B186-51F22D6D06CE}" srcId="{319D1C35-D332-48A8-BB5C-9C99208B952E}" destId="{FF227725-90CD-4A3A-AE29-CF7975C2C939}" srcOrd="1" destOrd="0" parTransId="{BC1A9270-F4D0-4AB6-B4E4-075EEBEB036E}" sibTransId="{F838B47B-D539-4EAC-8D7A-0A6D5CCB5566}"/>
    <dgm:cxn modelId="{661A5AAE-5937-4C08-885A-54E420ACC9C7}" type="presParOf" srcId="{9594A97B-556C-4B0C-BD68-2F9F4405D037}" destId="{A8082EA5-874E-422E-835A-8F65B0F2974A}" srcOrd="0" destOrd="0" presId="urn:microsoft.com/office/officeart/2009/layout/CircleArrowProcess"/>
    <dgm:cxn modelId="{B371AE4F-77E1-418E-9636-BD87C5038868}" type="presParOf" srcId="{A8082EA5-874E-422E-835A-8F65B0F2974A}" destId="{B3FE5D0C-C102-480E-AC84-2D81964C0971}" srcOrd="0" destOrd="0" presId="urn:microsoft.com/office/officeart/2009/layout/CircleArrowProcess"/>
    <dgm:cxn modelId="{08ACF6A5-3BE2-4F35-AD48-1D8DA6B929B1}" type="presParOf" srcId="{9594A97B-556C-4B0C-BD68-2F9F4405D037}" destId="{6C165BC2-943F-4ED3-AB39-FDFB36711103}" srcOrd="1" destOrd="0" presId="urn:microsoft.com/office/officeart/2009/layout/CircleArrowProcess"/>
    <dgm:cxn modelId="{88BAD639-CB22-4C67-8A98-DDA603C5B81D}" type="presParOf" srcId="{9594A97B-556C-4B0C-BD68-2F9F4405D037}" destId="{6C261387-5102-4C44-ABA5-E18AA55370BA}" srcOrd="2" destOrd="0" presId="urn:microsoft.com/office/officeart/2009/layout/CircleArrowProcess"/>
    <dgm:cxn modelId="{39F01E34-B502-4F48-AF86-5B2BC6868E9E}" type="presParOf" srcId="{6C261387-5102-4C44-ABA5-E18AA55370BA}" destId="{7EC037C1-8E7B-410F-8115-E4E937BC20B0}" srcOrd="0" destOrd="0" presId="urn:microsoft.com/office/officeart/2009/layout/CircleArrowProcess"/>
    <dgm:cxn modelId="{98B1D32A-4798-488F-88E3-2FEBCE8DE93E}" type="presParOf" srcId="{9594A97B-556C-4B0C-BD68-2F9F4405D037}" destId="{5E990528-324C-419D-B544-8E7BB98399C8}" srcOrd="3" destOrd="0" presId="urn:microsoft.com/office/officeart/2009/layout/CircleArrowProcess"/>
    <dgm:cxn modelId="{11193333-6D77-4735-A356-F12575F603DB}" type="presParOf" srcId="{9594A97B-556C-4B0C-BD68-2F9F4405D037}" destId="{920A192C-83A8-44A7-88AA-E12ACEA57966}" srcOrd="4" destOrd="0" presId="urn:microsoft.com/office/officeart/2009/layout/CircleArrowProcess"/>
    <dgm:cxn modelId="{AA317CEB-A8FA-49C5-8DDF-F34D84632798}" type="presParOf" srcId="{920A192C-83A8-44A7-88AA-E12ACEA57966}" destId="{6FDCA8F3-03C4-4455-9802-1B8692C34B59}" srcOrd="0" destOrd="0" presId="urn:microsoft.com/office/officeart/2009/layout/CircleArrowProcess"/>
    <dgm:cxn modelId="{B2DCD881-B4C5-40BB-9861-E17691041532}" type="presParOf" srcId="{9594A97B-556C-4B0C-BD68-2F9F4405D037}" destId="{EC3EAF59-23A9-420E-A409-812BAF7B916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E5D0C-C102-480E-AC84-2D81964C0971}">
      <dsp:nvSpPr>
        <dsp:cNvPr id="0" name=""/>
        <dsp:cNvSpPr/>
      </dsp:nvSpPr>
      <dsp:spPr>
        <a:xfrm>
          <a:off x="2045314" y="0"/>
          <a:ext cx="1790069" cy="179034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65BC2-943F-4ED3-AB39-FDFB36711103}">
      <dsp:nvSpPr>
        <dsp:cNvPr id="0" name=""/>
        <dsp:cNvSpPr/>
      </dsp:nvSpPr>
      <dsp:spPr>
        <a:xfrm>
          <a:off x="2420178" y="646367"/>
          <a:ext cx="994706" cy="49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kern="1200" dirty="0"/>
        </a:p>
      </dsp:txBody>
      <dsp:txXfrm>
        <a:off x="2420178" y="646367"/>
        <a:ext cx="994706" cy="497234"/>
      </dsp:txXfrm>
    </dsp:sp>
    <dsp:sp modelId="{7EC037C1-8E7B-410F-8115-E4E937BC20B0}">
      <dsp:nvSpPr>
        <dsp:cNvPr id="0" name=""/>
        <dsp:cNvSpPr/>
      </dsp:nvSpPr>
      <dsp:spPr>
        <a:xfrm>
          <a:off x="1527328" y="1028683"/>
          <a:ext cx="1790069" cy="179034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90528-324C-419D-B544-8E7BB98399C8}">
      <dsp:nvSpPr>
        <dsp:cNvPr id="0" name=""/>
        <dsp:cNvSpPr/>
      </dsp:nvSpPr>
      <dsp:spPr>
        <a:xfrm>
          <a:off x="1925009" y="1681002"/>
          <a:ext cx="994706" cy="49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kern="1200" dirty="0">
            <a:solidFill>
              <a:schemeClr val="bg1"/>
            </a:solidFill>
          </a:endParaRPr>
        </a:p>
      </dsp:txBody>
      <dsp:txXfrm>
        <a:off x="1925009" y="1681002"/>
        <a:ext cx="994706" cy="497234"/>
      </dsp:txXfrm>
    </dsp:sp>
    <dsp:sp modelId="{6FDCA8F3-03C4-4455-9802-1B8692C34B59}">
      <dsp:nvSpPr>
        <dsp:cNvPr id="0" name=""/>
        <dsp:cNvSpPr/>
      </dsp:nvSpPr>
      <dsp:spPr>
        <a:xfrm>
          <a:off x="2151920" y="2180467"/>
          <a:ext cx="1537946" cy="153856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EAF59-23A9-420E-A409-812BAF7B9162}">
      <dsp:nvSpPr>
        <dsp:cNvPr id="0" name=""/>
        <dsp:cNvSpPr/>
      </dsp:nvSpPr>
      <dsp:spPr>
        <a:xfrm>
          <a:off x="2422531" y="2717124"/>
          <a:ext cx="994706" cy="49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kern="1200" dirty="0">
            <a:solidFill>
              <a:schemeClr val="bg1"/>
            </a:solidFill>
          </a:endParaRPr>
        </a:p>
      </dsp:txBody>
      <dsp:txXfrm>
        <a:off x="2422531" y="2717124"/>
        <a:ext cx="994706" cy="497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D82D5-BA90-4506-A2EC-0AE21021CCF1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D9BA-FCD5-4409-94CF-F7519EFC75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850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9DA86-A105-4F9B-8513-730D4FBD90D2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71FE6-FE4F-41CC-A9AA-983CE06694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06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45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336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95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Defining the structure, roles and technical needs of CELBET Training Activities on EU LMS – January – February 2023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Before migration the content of the training materials will be updated by trainers (if needed) – January – April 2023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Testing the technical possibilities of the platform according to the CELBET needs – January – August 2023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Starting the migration of courses with CLEP training activities (Bus search, Customs control process, Train search, … language training) – February – June 2023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Registration of CELBET LMS users on EU platform – continuously 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Technical solution for the working meetings of CELBET teams – March – October 2023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Migration of other CELBET training activities – September – October 2023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Migration of other activities from CELBET TP to CELBET website – May – November 2023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Official start of using EU LMS for CELBET Training Activities – September 2023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Developing new e-learning courses based on the existing CELBET training materials in cooperation with COM – CELBET +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defTabSz="897849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8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80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72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735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899" y="5991078"/>
            <a:ext cx="1580143" cy="70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87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95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7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49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53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70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97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4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5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40F5-0AA5-458A-B229-DB31E5C9360B}" type="datetimeFigureOut">
              <a:rPr lang="pl-PL" smtClean="0"/>
              <a:t>16.03.2023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A1C6-6FC6-4903-A15A-FCF9C446F2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2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ustoms-taxation.learning.europa.e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EU </a:t>
            </a:r>
            <a:r>
              <a:rPr lang="fr-BE" dirty="0" err="1"/>
              <a:t>eLearning</a:t>
            </a:r>
            <a:r>
              <a:rPr lang="fr-BE" dirty="0"/>
              <a:t> </a:t>
            </a:r>
            <a:r>
              <a:rPr lang="fr-BE" dirty="0" err="1"/>
              <a:t>development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4664"/>
            <a:ext cx="5112542" cy="1299387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322" y="5949280"/>
            <a:ext cx="1944118" cy="510380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>
            <a:off x="539552" y="5157192"/>
            <a:ext cx="7992888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8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78888" y="1056145"/>
            <a:ext cx="1748032" cy="1752582"/>
            <a:chOff x="776973" y="1202746"/>
            <a:chExt cx="1074129" cy="1076925"/>
          </a:xfrm>
        </p:grpSpPr>
        <p:sp>
          <p:nvSpPr>
            <p:cNvPr id="19" name="Oval 18"/>
            <p:cNvSpPr/>
            <p:nvPr/>
          </p:nvSpPr>
          <p:spPr>
            <a:xfrm>
              <a:off x="776973" y="1202746"/>
              <a:ext cx="1074129" cy="107692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78500" y="1353532"/>
              <a:ext cx="271075" cy="397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" sz="3600" dirty="0">
                  <a:solidFill>
                    <a:srgbClr val="034E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sz="36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463041" y="1443801"/>
            <a:ext cx="55778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CELBET migration to EU platform</a:t>
            </a: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44D228DC-0410-456B-BB5E-E92086604F1C}"/>
              </a:ext>
            </a:extLst>
          </p:cNvPr>
          <p:cNvSpPr/>
          <p:nvPr/>
        </p:nvSpPr>
        <p:spPr>
          <a:xfrm>
            <a:off x="1320348" y="3123705"/>
            <a:ext cx="1398105" cy="324679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50" dirty="0"/>
              <a:t>January-February</a:t>
            </a:r>
            <a:endParaRPr lang="en-GB" sz="1050" dirty="0"/>
          </a:p>
        </p:txBody>
      </p:sp>
      <p:sp>
        <p:nvSpPr>
          <p:cNvPr id="45" name="Parallelogram 44">
            <a:extLst>
              <a:ext uri="{FF2B5EF4-FFF2-40B4-BE49-F238E27FC236}">
                <a16:creationId xmlns:a16="http://schemas.microsoft.com/office/drawing/2014/main" id="{F09E8972-B1F4-42AD-8424-61AB54525488}"/>
              </a:ext>
            </a:extLst>
          </p:cNvPr>
          <p:cNvSpPr/>
          <p:nvPr/>
        </p:nvSpPr>
        <p:spPr>
          <a:xfrm>
            <a:off x="4116558" y="3123705"/>
            <a:ext cx="1398105" cy="324679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50" dirty="0"/>
              <a:t>March-September</a:t>
            </a:r>
            <a:endParaRPr lang="en-GB" sz="1050" dirty="0"/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F999BA92-C79E-4A5A-B49F-CCB42C33C296}"/>
              </a:ext>
            </a:extLst>
          </p:cNvPr>
          <p:cNvSpPr/>
          <p:nvPr/>
        </p:nvSpPr>
        <p:spPr>
          <a:xfrm>
            <a:off x="5514663" y="3123705"/>
            <a:ext cx="1398105" cy="324679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50" dirty="0"/>
              <a:t>June-September</a:t>
            </a:r>
            <a:endParaRPr lang="en-GB" sz="1050" dirty="0"/>
          </a:p>
        </p:txBody>
      </p:sp>
      <p:sp>
        <p:nvSpPr>
          <p:cNvPr id="47" name="Parallelogram 46">
            <a:extLst>
              <a:ext uri="{FF2B5EF4-FFF2-40B4-BE49-F238E27FC236}">
                <a16:creationId xmlns:a16="http://schemas.microsoft.com/office/drawing/2014/main" id="{ED7F22B9-340C-48C4-B2CD-2C10C06AD8C5}"/>
              </a:ext>
            </a:extLst>
          </p:cNvPr>
          <p:cNvSpPr/>
          <p:nvPr/>
        </p:nvSpPr>
        <p:spPr>
          <a:xfrm>
            <a:off x="2743789" y="3123704"/>
            <a:ext cx="1398105" cy="324679"/>
          </a:xfrm>
          <a:prstGeom prst="parallelogram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50" dirty="0"/>
              <a:t>February-June</a:t>
            </a:r>
            <a:endParaRPr lang="en-GB" sz="105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B24D0B6-2ACD-4058-AB64-650C61AFE1A6}"/>
              </a:ext>
            </a:extLst>
          </p:cNvPr>
          <p:cNvSpPr txBox="1"/>
          <p:nvPr/>
        </p:nvSpPr>
        <p:spPr>
          <a:xfrm>
            <a:off x="1202259" y="4215097"/>
            <a:ext cx="1748029" cy="900246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050" dirty="0">
                <a:solidFill>
                  <a:srgbClr val="034EA2"/>
                </a:solidFill>
              </a:rPr>
              <a:t>Definition of structure, role and technical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E" sz="1050" dirty="0">
              <a:solidFill>
                <a:srgbClr val="034EA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050" dirty="0">
                <a:solidFill>
                  <a:srgbClr val="034EA2"/>
                </a:solidFill>
              </a:rPr>
              <a:t>Update of training materials, if needed</a:t>
            </a:r>
            <a:endParaRPr lang="en-GB" sz="1050" dirty="0">
              <a:solidFill>
                <a:srgbClr val="034EA2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38704AF-39E5-4350-BB78-0393FA550167}"/>
              </a:ext>
            </a:extLst>
          </p:cNvPr>
          <p:cNvCxnSpPr>
            <a:cxnSpLocks/>
          </p:cNvCxnSpPr>
          <p:nvPr/>
        </p:nvCxnSpPr>
        <p:spPr bwMode="auto">
          <a:xfrm>
            <a:off x="1944693" y="3448383"/>
            <a:ext cx="0" cy="577081"/>
          </a:xfrm>
          <a:prstGeom prst="lin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A7DCF50-BB74-49B5-93D9-9C41A251EA15}"/>
              </a:ext>
            </a:extLst>
          </p:cNvPr>
          <p:cNvSpPr txBox="1"/>
          <p:nvPr/>
        </p:nvSpPr>
        <p:spPr>
          <a:xfrm>
            <a:off x="5330987" y="2176444"/>
            <a:ext cx="1819832" cy="41549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050" dirty="0">
                <a:solidFill>
                  <a:srgbClr val="034EA2"/>
                </a:solidFill>
              </a:rPr>
              <a:t>Migration of other training courses</a:t>
            </a:r>
            <a:endParaRPr lang="en-GB" sz="1050" dirty="0">
              <a:solidFill>
                <a:srgbClr val="034EA2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8F229AA-3687-4D14-8629-5A8FE0E62E46}"/>
              </a:ext>
            </a:extLst>
          </p:cNvPr>
          <p:cNvCxnSpPr>
            <a:cxnSpLocks/>
          </p:cNvCxnSpPr>
          <p:nvPr/>
        </p:nvCxnSpPr>
        <p:spPr bwMode="auto">
          <a:xfrm>
            <a:off x="4763509" y="3440479"/>
            <a:ext cx="0" cy="584985"/>
          </a:xfrm>
          <a:prstGeom prst="line">
            <a:avLst/>
          </a:prstGeom>
          <a:noFill/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D63F6A0-EADA-42EC-B249-CC3C54540D8D}"/>
              </a:ext>
            </a:extLst>
          </p:cNvPr>
          <p:cNvCxnSpPr/>
          <p:nvPr/>
        </p:nvCxnSpPr>
        <p:spPr bwMode="auto">
          <a:xfrm flipV="1">
            <a:off x="3451156" y="2691727"/>
            <a:ext cx="0" cy="431975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E813D3A-0319-4B04-A74C-57B4F1DB98BB}"/>
              </a:ext>
            </a:extLst>
          </p:cNvPr>
          <p:cNvSpPr txBox="1"/>
          <p:nvPr/>
        </p:nvSpPr>
        <p:spPr>
          <a:xfrm>
            <a:off x="2839899" y="2100621"/>
            <a:ext cx="1452245" cy="57708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050" dirty="0">
                <a:solidFill>
                  <a:srgbClr val="034EA2"/>
                </a:solidFill>
              </a:rPr>
              <a:t>Migration of courses related to CLEP</a:t>
            </a:r>
            <a:endParaRPr lang="en-GB" sz="1050" dirty="0">
              <a:solidFill>
                <a:srgbClr val="034EA2"/>
              </a:solidFill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E69E71F-BA24-4100-A59C-35B778485E18}"/>
              </a:ext>
            </a:extLst>
          </p:cNvPr>
          <p:cNvCxnSpPr>
            <a:cxnSpLocks/>
          </p:cNvCxnSpPr>
          <p:nvPr/>
        </p:nvCxnSpPr>
        <p:spPr bwMode="auto">
          <a:xfrm flipV="1">
            <a:off x="6213714" y="2677701"/>
            <a:ext cx="0" cy="446000"/>
          </a:xfrm>
          <a:prstGeom prst="lin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D2035EC-C540-4002-8FDF-FFE056273776}"/>
              </a:ext>
            </a:extLst>
          </p:cNvPr>
          <p:cNvSpPr txBox="1"/>
          <p:nvPr/>
        </p:nvSpPr>
        <p:spPr>
          <a:xfrm>
            <a:off x="6621206" y="4114159"/>
            <a:ext cx="2017479" cy="57708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050" dirty="0">
                <a:solidFill>
                  <a:srgbClr val="034EA2"/>
                </a:solidFill>
              </a:rPr>
              <a:t>Complete migration of </a:t>
            </a:r>
            <a:r>
              <a:rPr lang="fr-BE" sz="1050" dirty="0" err="1">
                <a:solidFill>
                  <a:srgbClr val="034EA2"/>
                </a:solidFill>
              </a:rPr>
              <a:t>activities</a:t>
            </a:r>
            <a:r>
              <a:rPr lang="fr-BE" sz="1050" dirty="0">
                <a:solidFill>
                  <a:srgbClr val="034EA2"/>
                </a:solidFill>
              </a:rPr>
              <a:t> </a:t>
            </a:r>
            <a:r>
              <a:rPr lang="fr-BE" sz="1050" dirty="0" err="1">
                <a:solidFill>
                  <a:srgbClr val="034EA2"/>
                </a:solidFill>
              </a:rPr>
              <a:t>from</a:t>
            </a:r>
            <a:r>
              <a:rPr lang="fr-BE" sz="1050" dirty="0">
                <a:solidFill>
                  <a:srgbClr val="034EA2"/>
                </a:solidFill>
              </a:rPr>
              <a:t> CELBET platform to EU platform</a:t>
            </a:r>
            <a:endParaRPr lang="en-GB" sz="1050" dirty="0">
              <a:solidFill>
                <a:srgbClr val="034EA2"/>
              </a:solidFill>
            </a:endParaRPr>
          </a:p>
        </p:txBody>
      </p:sp>
      <p:sp>
        <p:nvSpPr>
          <p:cNvPr id="64" name="Parallelogram 63">
            <a:extLst>
              <a:ext uri="{FF2B5EF4-FFF2-40B4-BE49-F238E27FC236}">
                <a16:creationId xmlns:a16="http://schemas.microsoft.com/office/drawing/2014/main" id="{5F7FA033-48A3-460F-A8AE-CAE128F766F5}"/>
              </a:ext>
            </a:extLst>
          </p:cNvPr>
          <p:cNvSpPr/>
          <p:nvPr/>
        </p:nvSpPr>
        <p:spPr>
          <a:xfrm>
            <a:off x="6922187" y="3128819"/>
            <a:ext cx="1398105" cy="324679"/>
          </a:xfrm>
          <a:prstGeom prst="parallelogram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50" dirty="0"/>
              <a:t>SEPTEMBER</a:t>
            </a:r>
          </a:p>
          <a:p>
            <a:pPr algn="ctr"/>
            <a:r>
              <a:rPr lang="en-IE" sz="1050" dirty="0"/>
              <a:t>2023</a:t>
            </a:r>
            <a:endParaRPr lang="en-GB" sz="105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91D75F6-8F8D-4249-945D-F386A5ECF8F4}"/>
              </a:ext>
            </a:extLst>
          </p:cNvPr>
          <p:cNvCxnSpPr>
            <a:cxnSpLocks/>
          </p:cNvCxnSpPr>
          <p:nvPr/>
        </p:nvCxnSpPr>
        <p:spPr bwMode="auto">
          <a:xfrm>
            <a:off x="7629945" y="3286041"/>
            <a:ext cx="0" cy="756656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BCB3735-7CC5-41F9-8AF0-9C8E17978D16}"/>
              </a:ext>
            </a:extLst>
          </p:cNvPr>
          <p:cNvSpPr txBox="1"/>
          <p:nvPr/>
        </p:nvSpPr>
        <p:spPr>
          <a:xfrm>
            <a:off x="3995340" y="4114158"/>
            <a:ext cx="1640538" cy="4154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E" sz="1050" dirty="0">
                <a:solidFill>
                  <a:srgbClr val="034EA2"/>
                </a:solidFill>
              </a:rPr>
              <a:t>Working meetings of CELBET Teams</a:t>
            </a:r>
            <a:endParaRPr lang="en-GB" sz="1050" dirty="0">
              <a:solidFill>
                <a:srgbClr val="034EA2"/>
              </a:solidFill>
            </a:endParaRPr>
          </a:p>
        </p:txBody>
      </p:sp>
      <p:sp>
        <p:nvSpPr>
          <p:cNvPr id="67" name="Parallelogram 66">
            <a:extLst>
              <a:ext uri="{FF2B5EF4-FFF2-40B4-BE49-F238E27FC236}">
                <a16:creationId xmlns:a16="http://schemas.microsoft.com/office/drawing/2014/main" id="{1AE1657F-4AA4-4C98-93D8-4414607A0019}"/>
              </a:ext>
            </a:extLst>
          </p:cNvPr>
          <p:cNvSpPr/>
          <p:nvPr/>
        </p:nvSpPr>
        <p:spPr>
          <a:xfrm>
            <a:off x="2743788" y="5115344"/>
            <a:ext cx="5736824" cy="324679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50" dirty="0">
                <a:solidFill>
                  <a:srgbClr val="0755A6"/>
                </a:solidFill>
              </a:rPr>
              <a:t>CELBET will migrate users</a:t>
            </a:r>
          </a:p>
          <a:p>
            <a:pPr algn="ctr"/>
            <a:r>
              <a:rPr lang="en-IE" sz="1050" dirty="0">
                <a:solidFill>
                  <a:srgbClr val="0755A6"/>
                </a:solidFill>
              </a:rPr>
              <a:t>DG TAXUD will integrate their technical needs</a:t>
            </a:r>
            <a:endParaRPr lang="en-GB" sz="1050" dirty="0">
              <a:solidFill>
                <a:srgbClr val="0755A6"/>
              </a:solidFill>
            </a:endParaRPr>
          </a:p>
        </p:txBody>
      </p:sp>
      <p:pic>
        <p:nvPicPr>
          <p:cNvPr id="2" name="Obraz 3">
            <a:extLst>
              <a:ext uri="{FF2B5EF4-FFF2-40B4-BE49-F238E27FC236}">
                <a16:creationId xmlns:a16="http://schemas.microsoft.com/office/drawing/2014/main" id="{E8E475EC-8D90-46EC-D221-1BE0BAF84C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3A9656-1039-E5DB-9277-E0EFD678A6C9}"/>
              </a:ext>
            </a:extLst>
          </p:cNvPr>
          <p:cNvSpPr txBox="1"/>
          <p:nvPr/>
        </p:nvSpPr>
        <p:spPr>
          <a:xfrm>
            <a:off x="4114800" y="297397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1E81F-6BF7-6CCD-5604-CF8D88D6D32A}"/>
              </a:ext>
            </a:extLst>
          </p:cNvPr>
          <p:cNvSpPr txBox="1"/>
          <p:nvPr/>
        </p:nvSpPr>
        <p:spPr>
          <a:xfrm>
            <a:off x="1691680" y="5858973"/>
            <a:ext cx="662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FROM SEPTEMBER</a:t>
            </a:r>
            <a:r>
              <a:rPr lang="fr-BE" dirty="0"/>
              <a:t>, CELBET training catalogue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available</a:t>
            </a:r>
            <a:r>
              <a:rPr lang="fr-BE" dirty="0"/>
              <a:t> in the EU LMS, as </a:t>
            </a:r>
            <a:r>
              <a:rPr lang="fr-BE" dirty="0" err="1"/>
              <a:t>well</a:t>
            </a:r>
            <a:r>
              <a:rPr lang="fr-BE" dirty="0"/>
              <a:t> as </a:t>
            </a:r>
            <a:r>
              <a:rPr lang="fr-BE" dirty="0" err="1"/>
              <a:t>any</a:t>
            </a:r>
            <a:r>
              <a:rPr lang="fr-BE" dirty="0"/>
              <a:t> news, </a:t>
            </a:r>
            <a:r>
              <a:rPr lang="fr-BE" dirty="0" err="1"/>
              <a:t>events</a:t>
            </a:r>
            <a:r>
              <a:rPr lang="fr-BE" dirty="0"/>
              <a:t>, meetings… </a:t>
            </a:r>
            <a:r>
              <a:rPr lang="fr-BE" dirty="0" err="1"/>
              <a:t>related</a:t>
            </a:r>
            <a:r>
              <a:rPr lang="fr-BE" dirty="0"/>
              <a:t> to training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1430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WS 3: Customs &amp; Tax </a:t>
            </a:r>
            <a:br>
              <a:rPr lang="fr-BE" dirty="0"/>
            </a:br>
            <a:r>
              <a:rPr lang="fr-BE" dirty="0"/>
              <a:t>EU Learning Portal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4664"/>
            <a:ext cx="5112542" cy="1299387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322" y="5949280"/>
            <a:ext cx="1944118" cy="510380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>
            <a:off x="539552" y="5157192"/>
            <a:ext cx="7992888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561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043608" y="2090030"/>
            <a:ext cx="6563072" cy="4065315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Short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demo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9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Workshop questions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  <p:sp>
        <p:nvSpPr>
          <p:cNvPr id="7" name="Hexagon 6">
            <a:extLst>
              <a:ext uri="{FF2B5EF4-FFF2-40B4-BE49-F238E27FC236}">
                <a16:creationId xmlns:a16="http://schemas.microsoft.com/office/drawing/2014/main" id="{76F89615-BBF7-A5D7-D250-01A269B7CF80}"/>
              </a:ext>
            </a:extLst>
          </p:cNvPr>
          <p:cNvSpPr/>
          <p:nvPr/>
        </p:nvSpPr>
        <p:spPr>
          <a:xfrm>
            <a:off x="3092713" y="2006060"/>
            <a:ext cx="1426217" cy="1229497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188AD8FA-F158-A2FC-213B-2A704729BD35}"/>
              </a:ext>
            </a:extLst>
          </p:cNvPr>
          <p:cNvSpPr/>
          <p:nvPr/>
        </p:nvSpPr>
        <p:spPr>
          <a:xfrm>
            <a:off x="4286663" y="2676414"/>
            <a:ext cx="1426217" cy="1229497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16E38914-2C72-8A7A-41DD-2DA55F46E363}"/>
              </a:ext>
            </a:extLst>
          </p:cNvPr>
          <p:cNvSpPr/>
          <p:nvPr/>
        </p:nvSpPr>
        <p:spPr>
          <a:xfrm>
            <a:off x="3092713" y="3346768"/>
            <a:ext cx="1426217" cy="1229497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04D8D747-F8BF-6CF1-0940-BB3AF3F25B39}"/>
              </a:ext>
            </a:extLst>
          </p:cNvPr>
          <p:cNvSpPr/>
          <p:nvPr/>
        </p:nvSpPr>
        <p:spPr>
          <a:xfrm>
            <a:off x="4286663" y="4006287"/>
            <a:ext cx="1426217" cy="122949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354DA70C-2FA6-11D4-7629-5795B34964FB}"/>
              </a:ext>
            </a:extLst>
          </p:cNvPr>
          <p:cNvSpPr/>
          <p:nvPr/>
        </p:nvSpPr>
        <p:spPr>
          <a:xfrm>
            <a:off x="5480613" y="3341351"/>
            <a:ext cx="1426217" cy="1229497"/>
          </a:xfrm>
          <a:prstGeom prst="hexag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D6F937D-C8A3-EA17-2EE2-4784700E8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087" y="4311092"/>
            <a:ext cx="726679" cy="72667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6C1A9B-175C-E786-9DF2-638D0AC0FD7C}"/>
              </a:ext>
            </a:extLst>
          </p:cNvPr>
          <p:cNvCxnSpPr>
            <a:cxnSpLocks/>
          </p:cNvCxnSpPr>
          <p:nvPr/>
        </p:nvCxnSpPr>
        <p:spPr bwMode="auto">
          <a:xfrm flipH="1">
            <a:off x="6601410" y="4570848"/>
            <a:ext cx="169798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FEE09ED-41ED-1739-A2A7-2012BB9C9C99}"/>
              </a:ext>
            </a:extLst>
          </p:cNvPr>
          <p:cNvSpPr txBox="1"/>
          <p:nvPr/>
        </p:nvSpPr>
        <p:spPr>
          <a:xfrm>
            <a:off x="6763142" y="4728396"/>
            <a:ext cx="2489378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Catalogue and CLEP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IE" dirty="0"/>
              <a:t>Share national material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IE" dirty="0"/>
              <a:t>Participation / organisation on CLEP events</a:t>
            </a:r>
          </a:p>
          <a:p>
            <a:pPr>
              <a:buClr>
                <a:schemeClr val="tx2"/>
              </a:buClr>
            </a:pPr>
            <a:endParaRPr lang="en-IE" dirty="0"/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IE" dirty="0"/>
          </a:p>
          <a:p>
            <a:endParaRPr lang="en-GB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586B204-C97F-DF99-CBBF-7E03561005F5}"/>
              </a:ext>
            </a:extLst>
          </p:cNvPr>
          <p:cNvCxnSpPr>
            <a:cxnSpLocks/>
          </p:cNvCxnSpPr>
          <p:nvPr/>
        </p:nvCxnSpPr>
        <p:spPr bwMode="auto">
          <a:xfrm>
            <a:off x="155708" y="2294163"/>
            <a:ext cx="3082276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A7BA0BA-6395-460B-5813-3D62BC9FA755}"/>
              </a:ext>
            </a:extLst>
          </p:cNvPr>
          <p:cNvSpPr txBox="1"/>
          <p:nvPr/>
        </p:nvSpPr>
        <p:spPr>
          <a:xfrm>
            <a:off x="119284" y="2368711"/>
            <a:ext cx="297342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Authoring tool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IE" dirty="0"/>
              <a:t>Have you use it? And why?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IE" dirty="0"/>
              <a:t>Will you use it? What do you expect from the tool?</a:t>
            </a:r>
          </a:p>
          <a:p>
            <a:endParaRPr lang="en-GB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FACC4E-D99C-4EF7-79BC-B7C2C7C11B70}"/>
              </a:ext>
            </a:extLst>
          </p:cNvPr>
          <p:cNvCxnSpPr>
            <a:cxnSpLocks/>
          </p:cNvCxnSpPr>
          <p:nvPr/>
        </p:nvCxnSpPr>
        <p:spPr bwMode="auto">
          <a:xfrm>
            <a:off x="154815" y="4236544"/>
            <a:ext cx="3083169" cy="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9A171D4-904A-1BC8-93E4-82D261FD299D}"/>
              </a:ext>
            </a:extLst>
          </p:cNvPr>
          <p:cNvSpPr txBox="1"/>
          <p:nvPr/>
        </p:nvSpPr>
        <p:spPr>
          <a:xfrm>
            <a:off x="118391" y="4311092"/>
            <a:ext cx="273630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Functionalities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E" dirty="0"/>
              <a:t>EU LMS vs CELBET training platform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E" dirty="0"/>
              <a:t>Are you missing something?</a:t>
            </a:r>
          </a:p>
          <a:p>
            <a:endParaRPr lang="en-GB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5BC28E7-4102-47AA-DDD0-2844C91D71F1}"/>
              </a:ext>
            </a:extLst>
          </p:cNvPr>
          <p:cNvCxnSpPr>
            <a:cxnSpLocks/>
          </p:cNvCxnSpPr>
          <p:nvPr/>
        </p:nvCxnSpPr>
        <p:spPr bwMode="auto">
          <a:xfrm>
            <a:off x="2915816" y="5508852"/>
            <a:ext cx="1876398" cy="0"/>
          </a:xfrm>
          <a:prstGeom prst="line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781E554-C1AC-DD0A-DE3A-AB593D307E3C}"/>
              </a:ext>
            </a:extLst>
          </p:cNvPr>
          <p:cNvSpPr txBox="1"/>
          <p:nvPr/>
        </p:nvSpPr>
        <p:spPr>
          <a:xfrm>
            <a:off x="2903886" y="5549477"/>
            <a:ext cx="328983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fr-BE" b="1" dirty="0">
                <a:latin typeface="Arial" panose="020B0604020202020204" pitchFamily="34" charset="0"/>
                <a:cs typeface="Arial" panose="020B0604020202020204" pitchFamily="34" charset="0"/>
              </a:rPr>
              <a:t>National LMS</a:t>
            </a:r>
            <a:endParaRPr lang="en-GB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IE" dirty="0"/>
              <a:t>Do you have a Customs specific LMS at national level?</a:t>
            </a:r>
          </a:p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IE" dirty="0"/>
              <a:t>LTI connection</a:t>
            </a:r>
          </a:p>
          <a:p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7456896-9ACD-20D2-856E-ABEB6E54D9F2}"/>
              </a:ext>
            </a:extLst>
          </p:cNvPr>
          <p:cNvCxnSpPr>
            <a:cxnSpLocks/>
          </p:cNvCxnSpPr>
          <p:nvPr/>
        </p:nvCxnSpPr>
        <p:spPr>
          <a:xfrm flipV="1">
            <a:off x="4792214" y="5235785"/>
            <a:ext cx="207558" cy="273067"/>
          </a:xfrm>
          <a:prstGeom prst="line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3798EA51-33D8-25C5-D0A6-F9C68371E7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050" y="3528326"/>
            <a:ext cx="855544" cy="855544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8F92F9B-A7EF-5382-E1A4-FB9219F091B3}"/>
              </a:ext>
            </a:extLst>
          </p:cNvPr>
          <p:cNvCxnSpPr>
            <a:cxnSpLocks/>
          </p:cNvCxnSpPr>
          <p:nvPr/>
        </p:nvCxnSpPr>
        <p:spPr bwMode="auto">
          <a:xfrm flipH="1">
            <a:off x="5985323" y="2003119"/>
            <a:ext cx="3082276" cy="0"/>
          </a:xfrm>
          <a:prstGeom prst="line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61D7492-B719-9573-EF7F-7D8A66BC1051}"/>
              </a:ext>
            </a:extLst>
          </p:cNvPr>
          <p:cNvSpPr txBox="1"/>
          <p:nvPr/>
        </p:nvSpPr>
        <p:spPr>
          <a:xfrm>
            <a:off x="6458409" y="2013335"/>
            <a:ext cx="2317082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Multimedia Library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IE" dirty="0"/>
              <a:t>Have you use it? (Download or upload)  And why?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IE" dirty="0"/>
              <a:t>Will you use it?</a:t>
            </a:r>
          </a:p>
          <a:p>
            <a:endParaRPr lang="en-GB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C5CB68F-6191-CE59-5C27-98AF183CD60D}"/>
              </a:ext>
            </a:extLst>
          </p:cNvPr>
          <p:cNvCxnSpPr>
            <a:endCxn id="8" idx="5"/>
          </p:cNvCxnSpPr>
          <p:nvPr/>
        </p:nvCxnSpPr>
        <p:spPr>
          <a:xfrm flipH="1">
            <a:off x="5405506" y="2003119"/>
            <a:ext cx="586443" cy="673295"/>
          </a:xfrm>
          <a:prstGeom prst="line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6639232B-F9FB-8AAE-8000-D3790945392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00594" y="2368711"/>
            <a:ext cx="628650" cy="5334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70BAC0D-D69E-0211-4D16-EF503E8B2D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9545" y="2826460"/>
            <a:ext cx="965747" cy="96574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0DCB3AD-7D7E-9C83-1267-EB865DEA05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8202" y="3484008"/>
            <a:ext cx="923208" cy="925054"/>
          </a:xfrm>
          <a:prstGeom prst="rect">
            <a:avLst/>
          </a:prstGeom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12C0F052-989E-1DAF-435A-957884B83037}"/>
              </a:ext>
            </a:extLst>
          </p:cNvPr>
          <p:cNvSpPr txBox="1">
            <a:spLocks/>
          </p:cNvSpPr>
          <p:nvPr/>
        </p:nvSpPr>
        <p:spPr>
          <a:xfrm>
            <a:off x="465382" y="11301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How the EU LMS can support the future training activities? -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0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823187"/>
            <a:ext cx="8229600" cy="769441"/>
          </a:xfrm>
          <a:noFill/>
        </p:spPr>
        <p:txBody>
          <a:bodyPr wrap="square" rtlCol="0" anchor="t" anchorCtr="0">
            <a:spAutoFit/>
          </a:bodyPr>
          <a:lstStyle/>
          <a:p>
            <a:r>
              <a:rPr lang="fr-BE" b="1" dirty="0" err="1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</a:t>
            </a:r>
            <a:r>
              <a:rPr lang="fr-BE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BE" b="1" dirty="0" err="1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</a:t>
            </a:r>
            <a:r>
              <a:rPr lang="fr-BE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process</a:t>
            </a:r>
            <a:r>
              <a:rPr lang="pl-PL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9349691D-7831-D69B-4A0F-4C4C18BE65E2}"/>
              </a:ext>
            </a:extLst>
          </p:cNvPr>
          <p:cNvGrpSpPr/>
          <p:nvPr/>
        </p:nvGrpSpPr>
        <p:grpSpPr>
          <a:xfrm>
            <a:off x="607733" y="2299453"/>
            <a:ext cx="8064896" cy="3138312"/>
            <a:chOff x="970722" y="2464904"/>
            <a:chExt cx="7667622" cy="231913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AD3BECD-A43F-8A71-D8E6-6AC6467F60A7}"/>
                </a:ext>
              </a:extLst>
            </p:cNvPr>
            <p:cNvCxnSpPr>
              <a:endCxn id="13" idx="0"/>
            </p:cNvCxnSpPr>
            <p:nvPr/>
          </p:nvCxnSpPr>
          <p:spPr>
            <a:xfrm>
              <a:off x="970722" y="2464904"/>
              <a:ext cx="7087839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0AB018F-0077-ACD1-9220-9A3BD5154B4A}"/>
                </a:ext>
              </a:extLst>
            </p:cNvPr>
            <p:cNvGrpSpPr/>
            <p:nvPr/>
          </p:nvGrpSpPr>
          <p:grpSpPr>
            <a:xfrm>
              <a:off x="7478778" y="2464904"/>
              <a:ext cx="1159566" cy="1159565"/>
              <a:chOff x="7478778" y="2464904"/>
              <a:chExt cx="1159566" cy="1159565"/>
            </a:xfrm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0FC0D84B-64F6-C1CD-564B-B7690A3CE228}"/>
                  </a:ext>
                </a:extLst>
              </p:cNvPr>
              <p:cNvSpPr/>
              <p:nvPr/>
            </p:nvSpPr>
            <p:spPr>
              <a:xfrm>
                <a:off x="7478779" y="2464904"/>
                <a:ext cx="1159565" cy="1159565"/>
              </a:xfrm>
              <a:prstGeom prst="arc">
                <a:avLst/>
              </a:pr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D50F6C35-EFA9-32AA-F166-ECEF00BECA20}"/>
                  </a:ext>
                </a:extLst>
              </p:cNvPr>
              <p:cNvSpPr/>
              <p:nvPr/>
            </p:nvSpPr>
            <p:spPr>
              <a:xfrm flipV="1">
                <a:off x="7478778" y="2464904"/>
                <a:ext cx="1159565" cy="1159565"/>
              </a:xfrm>
              <a:prstGeom prst="arc">
                <a:avLst/>
              </a:prstGeom>
              <a:ln w="76200">
                <a:solidFill>
                  <a:schemeClr val="tx2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1CBCB12-53B1-5EA8-028D-B296C6C19191}"/>
                </a:ext>
              </a:extLst>
            </p:cNvPr>
            <p:cNvCxnSpPr/>
            <p:nvPr/>
          </p:nvCxnSpPr>
          <p:spPr>
            <a:xfrm>
              <a:off x="1439942" y="3624469"/>
              <a:ext cx="6743304" cy="0"/>
            </a:xfrm>
            <a:prstGeom prst="line">
              <a:avLst/>
            </a:prstGeom>
            <a:ln w="76200">
              <a:solidFill>
                <a:schemeClr val="tx2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58CAD20-E37D-D016-CAAE-24F5D9271465}"/>
                </a:ext>
              </a:extLst>
            </p:cNvPr>
            <p:cNvGrpSpPr/>
            <p:nvPr/>
          </p:nvGrpSpPr>
          <p:grpSpPr>
            <a:xfrm flipH="1">
              <a:off x="970722" y="3624469"/>
              <a:ext cx="1159566" cy="1159565"/>
              <a:chOff x="9949068" y="2464904"/>
              <a:chExt cx="1159566" cy="1159565"/>
            </a:xfrm>
          </p:grpSpPr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721704CE-6BDB-ACA1-FD87-84477B5493D0}"/>
                  </a:ext>
                </a:extLst>
              </p:cNvPr>
              <p:cNvSpPr/>
              <p:nvPr/>
            </p:nvSpPr>
            <p:spPr>
              <a:xfrm>
                <a:off x="9949069" y="2464904"/>
                <a:ext cx="1159565" cy="1159565"/>
              </a:xfrm>
              <a:prstGeom prst="arc">
                <a:avLst/>
              </a:pr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72D9558A-566E-E98C-8E3B-EA72496ED869}"/>
                  </a:ext>
                </a:extLst>
              </p:cNvPr>
              <p:cNvSpPr/>
              <p:nvPr/>
            </p:nvSpPr>
            <p:spPr>
              <a:xfrm flipV="1">
                <a:off x="9949068" y="2464904"/>
                <a:ext cx="1159565" cy="1159565"/>
              </a:xfrm>
              <a:prstGeom prst="arc">
                <a:avLst/>
              </a:pr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622B3E0-C1DE-631F-3262-2AC5C799FC92}"/>
                </a:ext>
              </a:extLst>
            </p:cNvPr>
            <p:cNvCxnSpPr/>
            <p:nvPr/>
          </p:nvCxnSpPr>
          <p:spPr>
            <a:xfrm>
              <a:off x="1550503" y="4784034"/>
              <a:ext cx="5279112" cy="0"/>
            </a:xfrm>
            <a:prstGeom prst="line">
              <a:avLst/>
            </a:prstGeom>
            <a:ln w="762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A2ED0C3B-06E2-547E-2DFA-74BA9C1E4E93}"/>
              </a:ext>
            </a:extLst>
          </p:cNvPr>
          <p:cNvSpPr/>
          <p:nvPr/>
        </p:nvSpPr>
        <p:spPr>
          <a:xfrm>
            <a:off x="1348808" y="2199901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C5EF8E-5840-88A1-BAF3-3AC35B56ABB7}"/>
              </a:ext>
            </a:extLst>
          </p:cNvPr>
          <p:cNvSpPr/>
          <p:nvPr/>
        </p:nvSpPr>
        <p:spPr>
          <a:xfrm>
            <a:off x="2451111" y="3769057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A3AF6B-7D26-05B9-37F3-9C41E72B95F7}"/>
              </a:ext>
            </a:extLst>
          </p:cNvPr>
          <p:cNvSpPr/>
          <p:nvPr/>
        </p:nvSpPr>
        <p:spPr>
          <a:xfrm>
            <a:off x="6372200" y="2199901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297A26-466B-7BD4-B3B1-0E8B21B8BA00}"/>
              </a:ext>
            </a:extLst>
          </p:cNvPr>
          <p:cNvSpPr/>
          <p:nvPr/>
        </p:nvSpPr>
        <p:spPr>
          <a:xfrm>
            <a:off x="3753587" y="2205346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01333C-5A80-854D-E496-547AAB2260BB}"/>
              </a:ext>
            </a:extLst>
          </p:cNvPr>
          <p:cNvSpPr txBox="1"/>
          <p:nvPr/>
        </p:nvSpPr>
        <p:spPr>
          <a:xfrm>
            <a:off x="898654" y="2518394"/>
            <a:ext cx="1547114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IE" sz="1600" b="1" dirty="0">
                <a:solidFill>
                  <a:schemeClr val="tx2"/>
                </a:solidFill>
              </a:rPr>
              <a:t>Topic suggested by MS or DG TAXUD</a:t>
            </a:r>
            <a:endParaRPr lang="en-GB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5D4292-A758-13C2-8B1F-E432FA58D7B5}"/>
              </a:ext>
            </a:extLst>
          </p:cNvPr>
          <p:cNvSpPr txBox="1"/>
          <p:nvPr/>
        </p:nvSpPr>
        <p:spPr>
          <a:xfrm>
            <a:off x="5905869" y="2538417"/>
            <a:ext cx="1547114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IE" sz="1600" b="1" dirty="0">
                <a:solidFill>
                  <a:schemeClr val="tx2"/>
                </a:solidFill>
              </a:rPr>
              <a:t>Project charter</a:t>
            </a:r>
            <a:endParaRPr lang="en-GB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46E094-0B5E-946C-6AD4-123B60207F80}"/>
              </a:ext>
            </a:extLst>
          </p:cNvPr>
          <p:cNvSpPr txBox="1"/>
          <p:nvPr/>
        </p:nvSpPr>
        <p:spPr>
          <a:xfrm>
            <a:off x="3179133" y="2538417"/>
            <a:ext cx="1547114" cy="95410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IE" sz="1600" b="1" dirty="0">
                <a:solidFill>
                  <a:schemeClr val="tx2"/>
                </a:solidFill>
              </a:rPr>
              <a:t>Ask MS for </a:t>
            </a:r>
            <a:r>
              <a:rPr lang="en-IE" sz="2400" b="1" dirty="0">
                <a:solidFill>
                  <a:schemeClr val="tx2"/>
                </a:solidFill>
              </a:rPr>
              <a:t>experts</a:t>
            </a:r>
            <a:r>
              <a:rPr lang="en-IE" sz="1600" b="1" dirty="0">
                <a:solidFill>
                  <a:schemeClr val="tx2"/>
                </a:solidFill>
              </a:rPr>
              <a:t> that can participate</a:t>
            </a:r>
            <a:endParaRPr lang="en-GB" sz="1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A1C907-3BD0-6773-D18D-BA1022C24E1E}"/>
              </a:ext>
            </a:extLst>
          </p:cNvPr>
          <p:cNvSpPr txBox="1"/>
          <p:nvPr/>
        </p:nvSpPr>
        <p:spPr>
          <a:xfrm>
            <a:off x="4211960" y="4058906"/>
            <a:ext cx="1547114" cy="58477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IE" sz="1600" b="1" dirty="0">
                <a:solidFill>
                  <a:schemeClr val="tx2"/>
                </a:solidFill>
              </a:rPr>
              <a:t>Instructional Design Map</a:t>
            </a:r>
            <a:endParaRPr lang="en-GB" sz="1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ACB356-FDA5-0FE9-219C-7F8EED95C09F}"/>
              </a:ext>
            </a:extLst>
          </p:cNvPr>
          <p:cNvSpPr/>
          <p:nvPr/>
        </p:nvSpPr>
        <p:spPr>
          <a:xfrm>
            <a:off x="3652489" y="5338213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89179E-F1B4-35BE-913A-16F50E66940F}"/>
              </a:ext>
            </a:extLst>
          </p:cNvPr>
          <p:cNvSpPr/>
          <p:nvPr/>
        </p:nvSpPr>
        <p:spPr>
          <a:xfrm>
            <a:off x="6874754" y="3769057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43EB1F7-4035-3769-4483-FBA46D761B3A}"/>
              </a:ext>
            </a:extLst>
          </p:cNvPr>
          <p:cNvSpPr/>
          <p:nvPr/>
        </p:nvSpPr>
        <p:spPr>
          <a:xfrm>
            <a:off x="4626695" y="3769057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3CAD8F-C0CD-ACE5-6959-56D41F587DA6}"/>
              </a:ext>
            </a:extLst>
          </p:cNvPr>
          <p:cNvSpPr txBox="1"/>
          <p:nvPr/>
        </p:nvSpPr>
        <p:spPr>
          <a:xfrm>
            <a:off x="2024735" y="4054899"/>
            <a:ext cx="1547114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IE" sz="1600" b="1" dirty="0">
                <a:solidFill>
                  <a:schemeClr val="tx2"/>
                </a:solidFill>
              </a:rPr>
              <a:t>Storyboard</a:t>
            </a:r>
            <a:endParaRPr lang="en-GB" sz="1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54FF75-A40C-ECA1-604D-9CB1C87E58C7}"/>
              </a:ext>
            </a:extLst>
          </p:cNvPr>
          <p:cNvSpPr txBox="1"/>
          <p:nvPr/>
        </p:nvSpPr>
        <p:spPr>
          <a:xfrm>
            <a:off x="6336415" y="4075417"/>
            <a:ext cx="1547114" cy="76944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IE" sz="1600" b="1" dirty="0">
                <a:solidFill>
                  <a:schemeClr val="tx2"/>
                </a:solidFill>
              </a:rPr>
              <a:t>Share national material </a:t>
            </a:r>
            <a:r>
              <a:rPr lang="en-IE" sz="1200" b="1" dirty="0">
                <a:solidFill>
                  <a:schemeClr val="tx2"/>
                </a:solidFill>
              </a:rPr>
              <a:t>(even in national language)</a:t>
            </a:r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92EF43-416A-FDA6-9CEF-AC1CA3DDD939}"/>
              </a:ext>
            </a:extLst>
          </p:cNvPr>
          <p:cNvSpPr txBox="1"/>
          <p:nvPr/>
        </p:nvSpPr>
        <p:spPr>
          <a:xfrm>
            <a:off x="3179133" y="5726251"/>
            <a:ext cx="1547114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IE" sz="1600" b="1" dirty="0">
                <a:solidFill>
                  <a:schemeClr val="tx2"/>
                </a:solidFill>
              </a:rPr>
              <a:t>Development</a:t>
            </a:r>
            <a:endParaRPr lang="en-GB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90F11A-2F99-CF38-2FD5-4A703F8289CB}"/>
              </a:ext>
            </a:extLst>
          </p:cNvPr>
          <p:cNvSpPr txBox="1"/>
          <p:nvPr/>
        </p:nvSpPr>
        <p:spPr>
          <a:xfrm>
            <a:off x="6863436" y="4856528"/>
            <a:ext cx="2266309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IE" sz="1600" b="1" dirty="0">
                <a:solidFill>
                  <a:schemeClr val="tx2"/>
                </a:solidFill>
              </a:rPr>
              <a:t>Release of the course in Customs &amp; Tax EU Learning Portal</a:t>
            </a:r>
            <a:endParaRPr lang="en-GB" sz="1600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ABE96B0C-2208-546C-4E0D-E6F235AA6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597" y="5589903"/>
            <a:ext cx="863433" cy="86343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817B37F-639B-CBAB-957A-65075342BA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425" y="948225"/>
            <a:ext cx="665210" cy="66521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3A79710-1D98-C617-14B6-7E449CBAAD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2621814"/>
            <a:ext cx="635108" cy="64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9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48008"/>
            <a:ext cx="8229600" cy="769441"/>
          </a:xfrm>
          <a:noFill/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pl-PL" b="1" dirty="0" err="1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</a:t>
            </a:r>
            <a:r>
              <a:rPr lang="fr-BE" b="1" dirty="0" err="1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calisation</a:t>
            </a:r>
            <a:r>
              <a:rPr lang="fr-BE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process</a:t>
            </a:r>
            <a:endParaRPr lang="pl-PL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EB0F546-220B-0CE1-5F34-5E60F52912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8005404"/>
              </p:ext>
            </p:extLst>
          </p:nvPr>
        </p:nvGraphicFramePr>
        <p:xfrm>
          <a:off x="2298330" y="1971301"/>
          <a:ext cx="5341912" cy="3719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8F4D433-BE11-F7C9-2633-43D647F91802}"/>
              </a:ext>
            </a:extLst>
          </p:cNvPr>
          <p:cNvSpPr txBox="1"/>
          <p:nvPr/>
        </p:nvSpPr>
        <p:spPr>
          <a:xfrm>
            <a:off x="1362722" y="2684154"/>
            <a:ext cx="2902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Request from National Administration (TSG coordinator)</a:t>
            </a:r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5B68EF-DC72-EBFF-237A-D188CC15CF82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492896"/>
            <a:ext cx="2902621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97E4F4-9513-B020-CA2C-58EFC9849900}"/>
              </a:ext>
            </a:extLst>
          </p:cNvPr>
          <p:cNvSpPr txBox="1"/>
          <p:nvPr/>
        </p:nvSpPr>
        <p:spPr>
          <a:xfrm>
            <a:off x="6294844" y="3912037"/>
            <a:ext cx="2843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Reviewer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National Administration</a:t>
            </a:r>
          </a:p>
          <a:p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A8534C-F7DB-1165-24F9-41B3BDD352F9}"/>
              </a:ext>
            </a:extLst>
          </p:cNvPr>
          <p:cNvCxnSpPr>
            <a:cxnSpLocks/>
          </p:cNvCxnSpPr>
          <p:nvPr/>
        </p:nvCxnSpPr>
        <p:spPr bwMode="auto">
          <a:xfrm flipH="1">
            <a:off x="5000626" y="3717032"/>
            <a:ext cx="2639616" cy="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BCFF491-3FB3-AED2-9E72-69CA36802562}"/>
              </a:ext>
            </a:extLst>
          </p:cNvPr>
          <p:cNvSpPr txBox="1"/>
          <p:nvPr/>
        </p:nvSpPr>
        <p:spPr>
          <a:xfrm>
            <a:off x="1369226" y="5310570"/>
            <a:ext cx="2397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and  Release in the portal </a:t>
            </a:r>
          </a:p>
          <a:p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CCB23A-41A8-0BC3-F3C3-43105ED72862}"/>
              </a:ext>
            </a:extLst>
          </p:cNvPr>
          <p:cNvCxnSpPr>
            <a:cxnSpLocks/>
          </p:cNvCxnSpPr>
          <p:nvPr/>
        </p:nvCxnSpPr>
        <p:spPr bwMode="auto">
          <a:xfrm>
            <a:off x="1475656" y="5157192"/>
            <a:ext cx="2769073" cy="0"/>
          </a:xfrm>
          <a:prstGeom prst="line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60F7425C-C94F-503A-0A82-8BFEDE83F9D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225" y="2385187"/>
            <a:ext cx="701374" cy="7671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3EC3452-0FF7-9D51-E3D2-07BB600493A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790" y="3369014"/>
            <a:ext cx="686418" cy="94564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301DA72-F53B-A1C8-C40E-4C153C3A453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0209" y="4531355"/>
            <a:ext cx="795390" cy="79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7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81715"/>
            <a:ext cx="8229600" cy="769441"/>
          </a:xfrm>
          <a:noFill/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fr-BE" b="1" dirty="0" err="1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Role</a:t>
            </a:r>
            <a:r>
              <a:rPr lang="fr-BE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experts </a:t>
            </a:r>
            <a:endParaRPr lang="pl-PL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27584" y="1772817"/>
            <a:ext cx="7859216" cy="4306106"/>
          </a:xfrm>
        </p:spPr>
        <p:txBody>
          <a:bodyPr>
            <a:normAutofit fontScale="85000" lnSpcReduction="20000"/>
          </a:bodyPr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process: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Share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Share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Collaborate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process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Crucial for the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of the content</a:t>
            </a:r>
          </a:p>
          <a:p>
            <a:pPr marL="457200" lvl="1" indent="0">
              <a:buNone/>
            </a:pPr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In the localisation process: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and final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version =&gt; input on national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terminology</a:t>
            </a:r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Identifiying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possible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in the master version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0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Customs &amp; Tax </a:t>
            </a:r>
            <a:br>
              <a:rPr lang="fr-BE" dirty="0"/>
            </a:br>
            <a:r>
              <a:rPr lang="fr-BE" dirty="0"/>
              <a:t>EU Learning Portal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4664"/>
            <a:ext cx="5112542" cy="1299387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322" y="5949280"/>
            <a:ext cx="1944118" cy="510380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>
            <a:off x="539552" y="5157192"/>
            <a:ext cx="7992888" cy="0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20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ADAF8C0-1E4D-B52B-C5B6-D6A0851CB1B2}"/>
              </a:ext>
            </a:extLst>
          </p:cNvPr>
          <p:cNvGrpSpPr/>
          <p:nvPr/>
        </p:nvGrpSpPr>
        <p:grpSpPr>
          <a:xfrm>
            <a:off x="750205" y="1089853"/>
            <a:ext cx="1748032" cy="1752582"/>
            <a:chOff x="776973" y="1202746"/>
            <a:chExt cx="1074129" cy="107692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B2F1720-02A6-6A70-C668-89BF9CDC4177}"/>
                </a:ext>
              </a:extLst>
            </p:cNvPr>
            <p:cNvSpPr/>
            <p:nvPr/>
          </p:nvSpPr>
          <p:spPr>
            <a:xfrm>
              <a:off x="776973" y="1202746"/>
              <a:ext cx="1074129" cy="107692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1800" b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BA3C606-736F-00C5-55CE-A58D6C900DE5}"/>
                </a:ext>
              </a:extLst>
            </p:cNvPr>
            <p:cNvSpPr txBox="1"/>
            <p:nvPr/>
          </p:nvSpPr>
          <p:spPr>
            <a:xfrm>
              <a:off x="1178500" y="1353532"/>
              <a:ext cx="271075" cy="397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b="0" dirty="0">
                  <a:solidFill>
                    <a:srgbClr val="034E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7485165-9B35-3E54-86D3-D888848166EF}"/>
              </a:ext>
            </a:extLst>
          </p:cNvPr>
          <p:cNvSpPr txBox="1"/>
          <p:nvPr/>
        </p:nvSpPr>
        <p:spPr>
          <a:xfrm>
            <a:off x="1934358" y="1477508"/>
            <a:ext cx="55778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Customs and Tax EU Learning Portal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3FE606F-EAAB-8A43-28C3-F35443BB51EF}"/>
              </a:ext>
            </a:extLst>
          </p:cNvPr>
          <p:cNvSpPr txBox="1">
            <a:spLocks/>
          </p:cNvSpPr>
          <p:nvPr/>
        </p:nvSpPr>
        <p:spPr>
          <a:xfrm>
            <a:off x="782835" y="2626084"/>
            <a:ext cx="7880886" cy="1686406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50000"/>
              <a:buNone/>
            </a:pPr>
            <a:r>
              <a:rPr lang="fr-BE" alt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https://customs-taxation.learning.europa.eu/</a:t>
            </a:r>
            <a:r>
              <a:rPr lang="fr-BE" alt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b="0" i="0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61D6D7-0281-2E0B-F375-A0474CF4B87B}"/>
              </a:ext>
            </a:extLst>
          </p:cNvPr>
          <p:cNvGrpSpPr/>
          <p:nvPr/>
        </p:nvGrpSpPr>
        <p:grpSpPr>
          <a:xfrm>
            <a:off x="1843079" y="3123920"/>
            <a:ext cx="883920" cy="548640"/>
            <a:chOff x="1470660" y="1661160"/>
            <a:chExt cx="883920" cy="54864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48F89C1-6ADE-FD6B-CD3A-C52066568081}"/>
                </a:ext>
              </a:extLst>
            </p:cNvPr>
            <p:cNvCxnSpPr/>
            <p:nvPr/>
          </p:nvCxnSpPr>
          <p:spPr bwMode="auto">
            <a:xfrm>
              <a:off x="1470660" y="1661160"/>
              <a:ext cx="883920" cy="0"/>
            </a:xfrm>
            <a:prstGeom prst="line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4673CBA-5380-B338-3B17-B49DB996C65F}"/>
                </a:ext>
              </a:extLst>
            </p:cNvPr>
            <p:cNvCxnSpPr/>
            <p:nvPr/>
          </p:nvCxnSpPr>
          <p:spPr bwMode="auto">
            <a:xfrm flipV="1">
              <a:off x="1470660" y="1661160"/>
              <a:ext cx="0" cy="548640"/>
            </a:xfrm>
            <a:prstGeom prst="line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EE0CE16-F6EE-F888-D659-FC65A4AC26E0}"/>
              </a:ext>
            </a:extLst>
          </p:cNvPr>
          <p:cNvGrpSpPr/>
          <p:nvPr/>
        </p:nvGrpSpPr>
        <p:grpSpPr>
          <a:xfrm>
            <a:off x="6757515" y="3429000"/>
            <a:ext cx="883920" cy="548640"/>
            <a:chOff x="1508760" y="2004060"/>
            <a:chExt cx="883920" cy="54864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F88C7AC-4C10-B749-3FC6-1E5E3B528DAF}"/>
                </a:ext>
              </a:extLst>
            </p:cNvPr>
            <p:cNvCxnSpPr/>
            <p:nvPr/>
          </p:nvCxnSpPr>
          <p:spPr bwMode="auto">
            <a:xfrm>
              <a:off x="1508760" y="2552700"/>
              <a:ext cx="883920" cy="0"/>
            </a:xfrm>
            <a:prstGeom prst="line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2C9C719-D79C-45D0-5FCF-ABA5831AAEB8}"/>
                </a:ext>
              </a:extLst>
            </p:cNvPr>
            <p:cNvCxnSpPr/>
            <p:nvPr/>
          </p:nvCxnSpPr>
          <p:spPr bwMode="auto">
            <a:xfrm flipV="1">
              <a:off x="2385060" y="2004060"/>
              <a:ext cx="0" cy="548640"/>
            </a:xfrm>
            <a:prstGeom prst="line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C0074ADC-D362-0A1F-2968-BF5BC3155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4359471"/>
            <a:ext cx="8532440" cy="57316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1E1CA72-7F8B-33AE-AC1E-4DCF792A3C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1725" y="5188423"/>
            <a:ext cx="4857750" cy="771525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8D97B8BF-8BD2-8AD4-AAAC-5E91A5246096}"/>
              </a:ext>
            </a:extLst>
          </p:cNvPr>
          <p:cNvSpPr/>
          <p:nvPr/>
        </p:nvSpPr>
        <p:spPr>
          <a:xfrm>
            <a:off x="7966384" y="4289676"/>
            <a:ext cx="961592" cy="898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242062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469924" y="2306929"/>
            <a:ext cx="2261749" cy="553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rgbClr val="FFC000"/>
              </a:buClr>
              <a:buSzPct val="150000"/>
              <a:buNone/>
            </a:pPr>
            <a:r>
              <a:rPr lang="en-GB" altLang="en-US" sz="1800" i="0" u="sng" kern="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Catalogue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21075" y="2409660"/>
            <a:ext cx="2526726" cy="65715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50000"/>
              <a:buNone/>
            </a:pPr>
            <a:r>
              <a:rPr lang="en-GB" altLang="en-US" sz="1800" i="0" u="sng" kern="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 flipV="1">
            <a:off x="4500490" y="2381950"/>
            <a:ext cx="0" cy="348756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cxnSpLocks/>
          </p:cNvCxnSpPr>
          <p:nvPr/>
        </p:nvCxnSpPr>
        <p:spPr bwMode="auto">
          <a:xfrm flipV="1">
            <a:off x="7686655" y="2442352"/>
            <a:ext cx="0" cy="342716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FEEAC8E-3F9C-4E80-A976-010B89AE3B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8" y="2381950"/>
            <a:ext cx="982895" cy="1080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A542B75-FDB3-4668-B92C-7694916A3B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58" y="2386544"/>
            <a:ext cx="982895" cy="108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90A9D9-45C4-4D21-9D9B-112607490D08}"/>
              </a:ext>
            </a:extLst>
          </p:cNvPr>
          <p:cNvSpPr txBox="1"/>
          <p:nvPr/>
        </p:nvSpPr>
        <p:spPr>
          <a:xfrm>
            <a:off x="1508315" y="3461950"/>
            <a:ext cx="28583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Use courses</a:t>
            </a:r>
          </a:p>
          <a:p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0F5494"/>
                </a:solidFill>
              </a:rPr>
              <a:t>Create</a:t>
            </a:r>
            <a:r>
              <a:rPr lang="fr-BE" sz="1600" dirty="0">
                <a:solidFill>
                  <a:srgbClr val="0F5494"/>
                </a:solidFill>
              </a:rPr>
              <a:t> training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0F5494"/>
                </a:solidFill>
              </a:rPr>
              <a:t>Request</a:t>
            </a:r>
            <a:r>
              <a:rPr lang="fr-BE" sz="1600" dirty="0">
                <a:solidFill>
                  <a:srgbClr val="0F5494"/>
                </a:solidFill>
              </a:rPr>
              <a:t> </a:t>
            </a:r>
            <a:r>
              <a:rPr lang="fr-BE" sz="1600" dirty="0" err="1">
                <a:solidFill>
                  <a:srgbClr val="0F5494"/>
                </a:solidFill>
              </a:rPr>
              <a:t>connection</a:t>
            </a:r>
            <a:r>
              <a:rPr lang="fr-BE" sz="1600" dirty="0">
                <a:solidFill>
                  <a:srgbClr val="0F5494"/>
                </a:solidFill>
              </a:rPr>
              <a:t> to national LMS, if </a:t>
            </a:r>
            <a:r>
              <a:rPr lang="fr-BE" sz="1600" dirty="0" err="1">
                <a:solidFill>
                  <a:srgbClr val="0F5494"/>
                </a:solidFill>
              </a:rPr>
              <a:t>needed</a:t>
            </a:r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F5494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D95E58-7335-4B4B-B3D0-F285F40900BF}"/>
              </a:ext>
            </a:extLst>
          </p:cNvPr>
          <p:cNvSpPr txBox="1"/>
          <p:nvPr/>
        </p:nvSpPr>
        <p:spPr>
          <a:xfrm>
            <a:off x="4821076" y="3584642"/>
            <a:ext cx="28583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Be up to date on the future training </a:t>
            </a:r>
            <a:r>
              <a:rPr lang="fr-BE" sz="1600" dirty="0" err="1">
                <a:solidFill>
                  <a:srgbClr val="0F5494"/>
                </a:solidFill>
              </a:rPr>
              <a:t>events</a:t>
            </a:r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Organise training </a:t>
            </a:r>
            <a:r>
              <a:rPr lang="fr-BE" sz="1600" dirty="0" err="1">
                <a:solidFill>
                  <a:srgbClr val="0F5494"/>
                </a:solidFill>
              </a:rPr>
              <a:t>events</a:t>
            </a:r>
            <a:r>
              <a:rPr lang="fr-BE" sz="1600" dirty="0">
                <a:solidFill>
                  <a:srgbClr val="0F5494"/>
                </a:solidFill>
              </a:rPr>
              <a:t>: f2f or online</a:t>
            </a:r>
          </a:p>
          <a:p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Registration of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Meetings for training </a:t>
            </a:r>
            <a:r>
              <a:rPr lang="fr-BE" sz="1600" dirty="0" err="1">
                <a:solidFill>
                  <a:srgbClr val="0F5494"/>
                </a:solidFill>
              </a:rPr>
              <a:t>purposes</a:t>
            </a:r>
            <a:r>
              <a:rPr lang="fr-BE" sz="1600" dirty="0">
                <a:solidFill>
                  <a:srgbClr val="0F5494"/>
                </a:solidFill>
              </a:rPr>
              <a:t> to </a:t>
            </a:r>
            <a:r>
              <a:rPr lang="fr-BE" sz="1600" dirty="0" err="1">
                <a:solidFill>
                  <a:srgbClr val="0F5494"/>
                </a:solidFill>
              </a:rPr>
              <a:t>collaborate</a:t>
            </a:r>
            <a:endParaRPr lang="en-IE" sz="1600" dirty="0" err="1">
              <a:solidFill>
                <a:srgbClr val="0F5494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2E65D19-5A44-4D11-B633-C9B2604976E7}"/>
              </a:ext>
            </a:extLst>
          </p:cNvPr>
          <p:cNvGrpSpPr/>
          <p:nvPr/>
        </p:nvGrpSpPr>
        <p:grpSpPr>
          <a:xfrm>
            <a:off x="681319" y="1056145"/>
            <a:ext cx="1345601" cy="1331334"/>
            <a:chOff x="776973" y="1202746"/>
            <a:chExt cx="1074129" cy="107692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7AC1819-38BA-4477-8097-837FD17846EF}"/>
                </a:ext>
              </a:extLst>
            </p:cNvPr>
            <p:cNvSpPr/>
            <p:nvPr/>
          </p:nvSpPr>
          <p:spPr>
            <a:xfrm>
              <a:off x="776973" y="1202746"/>
              <a:ext cx="1074129" cy="107692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D8B24C7-8EB8-4726-BF89-14B027AB114B}"/>
                </a:ext>
              </a:extLst>
            </p:cNvPr>
            <p:cNvSpPr txBox="1"/>
            <p:nvPr/>
          </p:nvSpPr>
          <p:spPr>
            <a:xfrm>
              <a:off x="1042962" y="1344051"/>
              <a:ext cx="352146" cy="5228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" sz="3600" dirty="0">
                  <a:solidFill>
                    <a:srgbClr val="034E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36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000F355-4494-4A95-A9B7-44B7B0077CC2}"/>
              </a:ext>
            </a:extLst>
          </p:cNvPr>
          <p:cNvSpPr txBox="1"/>
          <p:nvPr/>
        </p:nvSpPr>
        <p:spPr>
          <a:xfrm>
            <a:off x="1463041" y="1443801"/>
            <a:ext cx="760027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CELBET trainers can use the portal?</a:t>
            </a:r>
          </a:p>
        </p:txBody>
      </p:sp>
      <p:pic>
        <p:nvPicPr>
          <p:cNvPr id="3" name="Obraz 3">
            <a:extLst>
              <a:ext uri="{FF2B5EF4-FFF2-40B4-BE49-F238E27FC236}">
                <a16:creationId xmlns:a16="http://schemas.microsoft.com/office/drawing/2014/main" id="{8500835F-F561-5420-6137-FDF78DC8A6D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3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452597" y="2380019"/>
            <a:ext cx="2261749" cy="553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rgbClr val="FFC000"/>
              </a:buClr>
              <a:buSzPct val="150000"/>
              <a:buNone/>
            </a:pPr>
            <a:r>
              <a:rPr lang="en-GB" altLang="en-US" sz="1800" i="0" u="sng" kern="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03748" y="2482750"/>
            <a:ext cx="2526726" cy="65715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50000"/>
              <a:buNone/>
            </a:pPr>
            <a:r>
              <a:rPr lang="en-GB" altLang="en-US" sz="1800" i="0" u="sng" kern="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Competency Framework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999597" y="2512810"/>
            <a:ext cx="2967110" cy="10848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Clr>
                <a:srgbClr val="FFC000"/>
              </a:buClr>
              <a:buSzPct val="150000"/>
              <a:buNone/>
            </a:pPr>
            <a:r>
              <a:rPr lang="en-US" altLang="en-US" sz="1800" i="0" u="sng" kern="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 flipV="1">
            <a:off x="3483163" y="2455040"/>
            <a:ext cx="0" cy="348756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cxnSpLocks/>
          </p:cNvCxnSpPr>
          <p:nvPr/>
        </p:nvCxnSpPr>
        <p:spPr bwMode="auto">
          <a:xfrm flipV="1">
            <a:off x="6669328" y="2515442"/>
            <a:ext cx="0" cy="342716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ED81598-41E3-4725-8C59-C0DDF7DCA4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959" y="2459635"/>
            <a:ext cx="770667" cy="7706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90A9D9-45C4-4D21-9D9B-112607490D08}"/>
              </a:ext>
            </a:extLst>
          </p:cNvPr>
          <p:cNvSpPr txBox="1"/>
          <p:nvPr/>
        </p:nvSpPr>
        <p:spPr>
          <a:xfrm>
            <a:off x="490988" y="3535040"/>
            <a:ext cx="2858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Start a discussion</a:t>
            </a:r>
          </a:p>
          <a:p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0F5494"/>
                </a:solidFill>
              </a:rPr>
              <a:t>Participate</a:t>
            </a:r>
            <a:r>
              <a:rPr lang="fr-BE" sz="1600" dirty="0">
                <a:solidFill>
                  <a:srgbClr val="0F5494"/>
                </a:solidFill>
              </a:rPr>
              <a:t> in </a:t>
            </a:r>
            <a:r>
              <a:rPr lang="fr-BE" sz="1600" dirty="0" err="1">
                <a:solidFill>
                  <a:srgbClr val="0F5494"/>
                </a:solidFill>
              </a:rPr>
              <a:t>other</a:t>
            </a:r>
            <a:r>
              <a:rPr lang="fr-BE" sz="1600" dirty="0">
                <a:solidFill>
                  <a:srgbClr val="0F5494"/>
                </a:solidFill>
              </a:rPr>
              <a:t> people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0F5494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A37B87-F831-4E36-9AD7-CB2573BF8721}"/>
              </a:ext>
            </a:extLst>
          </p:cNvPr>
          <p:cNvSpPr txBox="1"/>
          <p:nvPr/>
        </p:nvSpPr>
        <p:spPr>
          <a:xfrm>
            <a:off x="6753968" y="3634280"/>
            <a:ext cx="2474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Follow news about CELBET and </a:t>
            </a:r>
            <a:r>
              <a:rPr lang="fr-BE" sz="1600" dirty="0" err="1">
                <a:solidFill>
                  <a:srgbClr val="0F5494"/>
                </a:solidFill>
              </a:rPr>
              <a:t>their</a:t>
            </a:r>
            <a:r>
              <a:rPr lang="fr-BE" sz="1600" dirty="0">
                <a:solidFill>
                  <a:srgbClr val="0F5494"/>
                </a:solidFill>
              </a:rPr>
              <a:t> training courses or </a:t>
            </a:r>
            <a:r>
              <a:rPr lang="fr-BE" sz="1600" dirty="0" err="1">
                <a:solidFill>
                  <a:srgbClr val="0F5494"/>
                </a:solidFill>
              </a:rPr>
              <a:t>events</a:t>
            </a:r>
            <a:endParaRPr lang="en-IE" sz="1600" dirty="0" err="1">
              <a:solidFill>
                <a:srgbClr val="0F5494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D95E58-7335-4B4B-B3D0-F285F40900BF}"/>
              </a:ext>
            </a:extLst>
          </p:cNvPr>
          <p:cNvSpPr txBox="1"/>
          <p:nvPr/>
        </p:nvSpPr>
        <p:spPr>
          <a:xfrm>
            <a:off x="3803749" y="3657732"/>
            <a:ext cx="2858321" cy="1487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Access to </a:t>
            </a:r>
            <a:r>
              <a:rPr lang="fr-BE" sz="1600" dirty="0" err="1">
                <a:solidFill>
                  <a:srgbClr val="0F5494"/>
                </a:solidFill>
              </a:rPr>
              <a:t>CustComp</a:t>
            </a:r>
            <a:r>
              <a:rPr lang="fr-BE" sz="1600" baseline="30000" dirty="0" err="1">
                <a:solidFill>
                  <a:srgbClr val="0F5494"/>
                </a:solidFill>
              </a:rPr>
              <a:t>eu</a:t>
            </a:r>
            <a:endParaRPr lang="fr-BE" sz="1600" baseline="300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1600" baseline="300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Use </a:t>
            </a:r>
            <a:r>
              <a:rPr lang="fr-BE" sz="1600" dirty="0" err="1">
                <a:solidFill>
                  <a:srgbClr val="0F5494"/>
                </a:solidFill>
              </a:rPr>
              <a:t>skills</a:t>
            </a:r>
            <a:r>
              <a:rPr lang="fr-BE" sz="1600" dirty="0">
                <a:solidFill>
                  <a:srgbClr val="0F5494"/>
                </a:solidFill>
              </a:rPr>
              <a:t> and </a:t>
            </a:r>
            <a:r>
              <a:rPr lang="fr-BE" sz="1600" dirty="0" err="1">
                <a:solidFill>
                  <a:srgbClr val="0F5494"/>
                </a:solidFill>
              </a:rPr>
              <a:t>competences</a:t>
            </a:r>
            <a:r>
              <a:rPr lang="fr-BE" sz="1600" dirty="0">
                <a:solidFill>
                  <a:srgbClr val="0F5494"/>
                </a:solidFill>
              </a:rPr>
              <a:t> to </a:t>
            </a:r>
            <a:r>
              <a:rPr lang="fr-BE" sz="1600" dirty="0" err="1">
                <a:solidFill>
                  <a:srgbClr val="0F5494"/>
                </a:solidFill>
              </a:rPr>
              <a:t>define</a:t>
            </a:r>
            <a:r>
              <a:rPr lang="fr-BE" sz="1600" dirty="0">
                <a:solidFill>
                  <a:srgbClr val="0F5494"/>
                </a:solidFill>
              </a:rPr>
              <a:t> and design </a:t>
            </a:r>
            <a:r>
              <a:rPr lang="fr-BE" sz="1600" dirty="0" err="1">
                <a:solidFill>
                  <a:srgbClr val="0F5494"/>
                </a:solidFill>
              </a:rPr>
              <a:t>your</a:t>
            </a:r>
            <a:r>
              <a:rPr lang="fr-BE" sz="1600" dirty="0">
                <a:solidFill>
                  <a:srgbClr val="0F5494"/>
                </a:solidFill>
              </a:rPr>
              <a:t> </a:t>
            </a:r>
            <a:r>
              <a:rPr lang="fr-BE" sz="1600" dirty="0" err="1">
                <a:solidFill>
                  <a:srgbClr val="0F5494"/>
                </a:solidFill>
              </a:rPr>
              <a:t>own</a:t>
            </a:r>
            <a:r>
              <a:rPr lang="fr-BE" sz="1600" dirty="0">
                <a:solidFill>
                  <a:srgbClr val="0F5494"/>
                </a:solidFill>
              </a:rPr>
              <a:t> training </a:t>
            </a:r>
            <a:r>
              <a:rPr lang="fr-BE" sz="1600" dirty="0" err="1">
                <a:solidFill>
                  <a:srgbClr val="0F5494"/>
                </a:solidFill>
              </a:rPr>
              <a:t>material</a:t>
            </a:r>
            <a:endParaRPr lang="fr-BE" sz="1600" dirty="0">
              <a:solidFill>
                <a:srgbClr val="0F5494"/>
              </a:solidFill>
            </a:endParaRPr>
          </a:p>
          <a:p>
            <a:endParaRPr lang="fr-BE" sz="1600" dirty="0">
              <a:solidFill>
                <a:srgbClr val="0F5494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2E65D19-5A44-4D11-B633-C9B2604976E7}"/>
              </a:ext>
            </a:extLst>
          </p:cNvPr>
          <p:cNvGrpSpPr/>
          <p:nvPr/>
        </p:nvGrpSpPr>
        <p:grpSpPr>
          <a:xfrm>
            <a:off x="681319" y="1056145"/>
            <a:ext cx="1345601" cy="1331334"/>
            <a:chOff x="776973" y="1202746"/>
            <a:chExt cx="1074129" cy="107692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7AC1819-38BA-4477-8097-837FD17846EF}"/>
                </a:ext>
              </a:extLst>
            </p:cNvPr>
            <p:cNvSpPr/>
            <p:nvPr/>
          </p:nvSpPr>
          <p:spPr>
            <a:xfrm>
              <a:off x="776973" y="1202746"/>
              <a:ext cx="1074129" cy="107692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D8B24C7-8EB8-4726-BF89-14B027AB114B}"/>
                </a:ext>
              </a:extLst>
            </p:cNvPr>
            <p:cNvSpPr txBox="1"/>
            <p:nvPr/>
          </p:nvSpPr>
          <p:spPr>
            <a:xfrm>
              <a:off x="1042962" y="1344051"/>
              <a:ext cx="352146" cy="5228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" sz="3600" dirty="0">
                  <a:solidFill>
                    <a:srgbClr val="034E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36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000F355-4494-4A95-A9B7-44B7B0077CC2}"/>
              </a:ext>
            </a:extLst>
          </p:cNvPr>
          <p:cNvSpPr txBox="1"/>
          <p:nvPr/>
        </p:nvSpPr>
        <p:spPr>
          <a:xfrm>
            <a:off x="1463041" y="1443801"/>
            <a:ext cx="760027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CELBET trainers can use the portal?</a:t>
            </a:r>
          </a:p>
        </p:txBody>
      </p:sp>
      <p:pic>
        <p:nvPicPr>
          <p:cNvPr id="3" name="Obraz 3">
            <a:extLst>
              <a:ext uri="{FF2B5EF4-FFF2-40B4-BE49-F238E27FC236}">
                <a16:creationId xmlns:a16="http://schemas.microsoft.com/office/drawing/2014/main" id="{8500835F-F561-5420-6137-FDF78DC8A6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916D4BA-94C1-9B26-112B-A3C1581CCE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706" y="2383233"/>
            <a:ext cx="982895" cy="108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E0E2BE-E7E2-0C8D-2BA2-EB66D24818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6316" y="2417745"/>
            <a:ext cx="11811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0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4862788" y="2182961"/>
            <a:ext cx="2967110" cy="10848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Clr>
                <a:srgbClr val="FFC000"/>
              </a:buClr>
              <a:buSzPct val="150000"/>
              <a:buNone/>
            </a:pPr>
            <a:r>
              <a:rPr lang="en-US" altLang="en-US" sz="1800" i="0" u="sng" kern="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Authoring tool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A37B87-F831-4E36-9AD7-CB2573BF8721}"/>
              </a:ext>
            </a:extLst>
          </p:cNvPr>
          <p:cNvSpPr txBox="1"/>
          <p:nvPr/>
        </p:nvSpPr>
        <p:spPr>
          <a:xfrm>
            <a:off x="4936849" y="2584617"/>
            <a:ext cx="3943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0F5494"/>
                </a:solidFill>
              </a:rPr>
              <a:t>Create</a:t>
            </a:r>
            <a:r>
              <a:rPr lang="fr-BE" sz="1600" dirty="0">
                <a:solidFill>
                  <a:srgbClr val="0F5494"/>
                </a:solidFill>
              </a:rPr>
              <a:t> </a:t>
            </a:r>
            <a:r>
              <a:rPr lang="fr-BE" sz="1600" dirty="0" err="1">
                <a:solidFill>
                  <a:srgbClr val="0F5494"/>
                </a:solidFill>
              </a:rPr>
              <a:t>eLearning</a:t>
            </a:r>
            <a:r>
              <a:rPr lang="fr-BE" sz="1600" dirty="0">
                <a:solidFill>
                  <a:srgbClr val="0F5494"/>
                </a:solidFill>
              </a:rPr>
              <a:t> courses or </a:t>
            </a:r>
            <a:r>
              <a:rPr lang="fr-BE" sz="1600" dirty="0" err="1">
                <a:solidFill>
                  <a:srgbClr val="0F5494"/>
                </a:solidFill>
              </a:rPr>
              <a:t>professional</a:t>
            </a:r>
            <a:r>
              <a:rPr lang="fr-BE" sz="1600" dirty="0">
                <a:solidFill>
                  <a:srgbClr val="0F5494"/>
                </a:solidFill>
              </a:rPr>
              <a:t> training </a:t>
            </a:r>
            <a:r>
              <a:rPr lang="fr-BE" sz="1600" dirty="0" err="1">
                <a:solidFill>
                  <a:srgbClr val="0F5494"/>
                </a:solidFill>
              </a:rPr>
              <a:t>materials</a:t>
            </a:r>
            <a:endParaRPr lang="fr-BE" sz="1600" dirty="0">
              <a:solidFill>
                <a:srgbClr val="0F549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0F5494"/>
                </a:solidFill>
              </a:rPr>
              <a:t>Collaborate</a:t>
            </a:r>
            <a:r>
              <a:rPr lang="fr-BE" sz="1600" dirty="0">
                <a:solidFill>
                  <a:srgbClr val="0F5494"/>
                </a:solidFill>
              </a:rPr>
              <a:t> </a:t>
            </a:r>
            <a:r>
              <a:rPr lang="fr-BE" sz="1600" dirty="0" err="1">
                <a:solidFill>
                  <a:srgbClr val="0F5494"/>
                </a:solidFill>
              </a:rPr>
              <a:t>with</a:t>
            </a:r>
            <a:r>
              <a:rPr lang="fr-BE" sz="1600" dirty="0">
                <a:solidFill>
                  <a:srgbClr val="0F5494"/>
                </a:solidFill>
              </a:rPr>
              <a:t> </a:t>
            </a:r>
            <a:r>
              <a:rPr lang="fr-BE" sz="1600" dirty="0" err="1">
                <a:solidFill>
                  <a:srgbClr val="0F5494"/>
                </a:solidFill>
              </a:rPr>
              <a:t>other</a:t>
            </a:r>
            <a:r>
              <a:rPr lang="fr-BE" sz="1600" dirty="0">
                <a:solidFill>
                  <a:srgbClr val="0F5494"/>
                </a:solidFill>
              </a:rPr>
              <a:t> </a:t>
            </a:r>
            <a:r>
              <a:rPr lang="fr-BE" sz="1600" dirty="0" err="1">
                <a:solidFill>
                  <a:srgbClr val="0F5494"/>
                </a:solidFill>
              </a:rPr>
              <a:t>trainers</a:t>
            </a:r>
            <a:endParaRPr lang="en-IE" sz="1600" dirty="0" err="1">
              <a:solidFill>
                <a:srgbClr val="0F5494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2E65D19-5A44-4D11-B633-C9B2604976E7}"/>
              </a:ext>
            </a:extLst>
          </p:cNvPr>
          <p:cNvGrpSpPr/>
          <p:nvPr/>
        </p:nvGrpSpPr>
        <p:grpSpPr>
          <a:xfrm>
            <a:off x="681319" y="1056145"/>
            <a:ext cx="1345601" cy="1331334"/>
            <a:chOff x="776973" y="1202746"/>
            <a:chExt cx="1074129" cy="107692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7AC1819-38BA-4477-8097-837FD17846EF}"/>
                </a:ext>
              </a:extLst>
            </p:cNvPr>
            <p:cNvSpPr/>
            <p:nvPr/>
          </p:nvSpPr>
          <p:spPr>
            <a:xfrm>
              <a:off x="776973" y="1202746"/>
              <a:ext cx="1074129" cy="107692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D8B24C7-8EB8-4726-BF89-14B027AB114B}"/>
                </a:ext>
              </a:extLst>
            </p:cNvPr>
            <p:cNvSpPr txBox="1"/>
            <p:nvPr/>
          </p:nvSpPr>
          <p:spPr>
            <a:xfrm>
              <a:off x="1042962" y="1344051"/>
              <a:ext cx="352146" cy="5228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" sz="3600" dirty="0">
                  <a:solidFill>
                    <a:srgbClr val="034EA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36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000F355-4494-4A95-A9B7-44B7B0077CC2}"/>
              </a:ext>
            </a:extLst>
          </p:cNvPr>
          <p:cNvSpPr txBox="1"/>
          <p:nvPr/>
        </p:nvSpPr>
        <p:spPr>
          <a:xfrm>
            <a:off x="1463041" y="1443801"/>
            <a:ext cx="760027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CELBET trainers can use the portal?</a:t>
            </a:r>
          </a:p>
        </p:txBody>
      </p:sp>
      <p:pic>
        <p:nvPicPr>
          <p:cNvPr id="3" name="Obraz 3">
            <a:extLst>
              <a:ext uri="{FF2B5EF4-FFF2-40B4-BE49-F238E27FC236}">
                <a16:creationId xmlns:a16="http://schemas.microsoft.com/office/drawing/2014/main" id="{8500835F-F561-5420-6137-FDF78DC8A6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8" y="188640"/>
            <a:ext cx="2193920" cy="5760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5FFBEF9-3CC0-1366-89E1-4C390A75A6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90" y="2879847"/>
            <a:ext cx="3943350" cy="159067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B7CDDA1-CD90-99FD-C801-425BB0000932}"/>
              </a:ext>
            </a:extLst>
          </p:cNvPr>
          <p:cNvSpPr txBox="1">
            <a:spLocks/>
          </p:cNvSpPr>
          <p:nvPr/>
        </p:nvSpPr>
        <p:spPr>
          <a:xfrm>
            <a:off x="4936849" y="3653329"/>
            <a:ext cx="2967110" cy="10848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Clr>
                <a:srgbClr val="FFC000"/>
              </a:buClr>
              <a:buSzPct val="150000"/>
              <a:buNone/>
            </a:pPr>
            <a:r>
              <a:rPr lang="en-US" altLang="en-US" sz="1800" i="0" u="sng" kern="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Multimedia Library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2E1913-0646-5B7F-0F28-A5870B13D60F}"/>
              </a:ext>
            </a:extLst>
          </p:cNvPr>
          <p:cNvSpPr txBox="1"/>
          <p:nvPr/>
        </p:nvSpPr>
        <p:spPr>
          <a:xfrm>
            <a:off x="5004048" y="4144925"/>
            <a:ext cx="3943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Use </a:t>
            </a:r>
            <a:r>
              <a:rPr lang="fr-BE" sz="1600" dirty="0" err="1">
                <a:solidFill>
                  <a:srgbClr val="0F5494"/>
                </a:solidFill>
              </a:rPr>
              <a:t>multimedia</a:t>
            </a:r>
            <a:r>
              <a:rPr lang="fr-BE" sz="1600" dirty="0">
                <a:solidFill>
                  <a:srgbClr val="0F5494"/>
                </a:solidFill>
              </a:rPr>
              <a:t> files for training </a:t>
            </a:r>
            <a:r>
              <a:rPr lang="fr-BE" sz="1600" dirty="0" err="1">
                <a:solidFill>
                  <a:srgbClr val="0F5494"/>
                </a:solidFill>
              </a:rPr>
              <a:t>purposes</a:t>
            </a:r>
            <a:r>
              <a:rPr lang="fr-BE" sz="1600" dirty="0">
                <a:solidFill>
                  <a:srgbClr val="0F5494"/>
                </a:solidFill>
              </a:rPr>
              <a:t>: </a:t>
            </a:r>
            <a:r>
              <a:rPr lang="fr-BE" sz="1600" dirty="0" err="1">
                <a:solidFill>
                  <a:srgbClr val="0F5494"/>
                </a:solidFill>
              </a:rPr>
              <a:t>videos</a:t>
            </a:r>
            <a:r>
              <a:rPr lang="fr-BE" sz="1600" dirty="0">
                <a:solidFill>
                  <a:srgbClr val="0F5494"/>
                </a:solidFill>
              </a:rPr>
              <a:t>, </a:t>
            </a:r>
            <a:r>
              <a:rPr lang="fr-BE" sz="1600" dirty="0" err="1">
                <a:solidFill>
                  <a:srgbClr val="0F5494"/>
                </a:solidFill>
              </a:rPr>
              <a:t>pictures</a:t>
            </a:r>
            <a:r>
              <a:rPr lang="fr-BE" sz="1600" dirty="0">
                <a:solidFill>
                  <a:srgbClr val="0F5494"/>
                </a:solidFill>
              </a:rPr>
              <a:t>, </a:t>
            </a:r>
            <a:r>
              <a:rPr lang="fr-BE" sz="1600" dirty="0" err="1">
                <a:solidFill>
                  <a:srgbClr val="0F5494"/>
                </a:solidFill>
              </a:rPr>
              <a:t>icons</a:t>
            </a:r>
            <a:r>
              <a:rPr lang="fr-BE" sz="1600" dirty="0">
                <a:solidFill>
                  <a:srgbClr val="0F5494"/>
                </a:solidFill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F5494"/>
                </a:solidFill>
              </a:rPr>
              <a:t>Share </a:t>
            </a:r>
            <a:r>
              <a:rPr lang="fr-BE" sz="1600" dirty="0" err="1">
                <a:solidFill>
                  <a:srgbClr val="0F5494"/>
                </a:solidFill>
              </a:rPr>
              <a:t>multimedia</a:t>
            </a:r>
            <a:r>
              <a:rPr lang="fr-BE" sz="1600" dirty="0">
                <a:solidFill>
                  <a:srgbClr val="0F5494"/>
                </a:solidFill>
              </a:rPr>
              <a:t> files </a:t>
            </a:r>
            <a:r>
              <a:rPr lang="fr-BE" sz="1600" dirty="0" err="1">
                <a:solidFill>
                  <a:srgbClr val="0F5494"/>
                </a:solidFill>
              </a:rPr>
              <a:t>with</a:t>
            </a:r>
            <a:r>
              <a:rPr lang="fr-BE" sz="1600" dirty="0">
                <a:solidFill>
                  <a:srgbClr val="0F5494"/>
                </a:solidFill>
              </a:rPr>
              <a:t> </a:t>
            </a:r>
            <a:r>
              <a:rPr lang="fr-BE" sz="1600" dirty="0" err="1">
                <a:solidFill>
                  <a:srgbClr val="0F5494"/>
                </a:solidFill>
              </a:rPr>
              <a:t>other</a:t>
            </a:r>
            <a:r>
              <a:rPr lang="fr-BE" sz="1600" dirty="0">
                <a:solidFill>
                  <a:srgbClr val="0F5494"/>
                </a:solidFill>
              </a:rPr>
              <a:t> </a:t>
            </a:r>
            <a:r>
              <a:rPr lang="fr-BE" sz="1600" dirty="0" err="1">
                <a:solidFill>
                  <a:srgbClr val="0F5494"/>
                </a:solidFill>
              </a:rPr>
              <a:t>trainers</a:t>
            </a:r>
            <a:r>
              <a:rPr lang="fr-BE" sz="1600" dirty="0">
                <a:solidFill>
                  <a:srgbClr val="0F5494"/>
                </a:solidFill>
              </a:rPr>
              <a:t> </a:t>
            </a:r>
            <a:r>
              <a:rPr lang="fr-BE" sz="1600" dirty="0" err="1">
                <a:solidFill>
                  <a:srgbClr val="0F5494"/>
                </a:solidFill>
              </a:rPr>
              <a:t>accross</a:t>
            </a:r>
            <a:r>
              <a:rPr lang="fr-BE" sz="1600" dirty="0">
                <a:solidFill>
                  <a:srgbClr val="0F5494"/>
                </a:solidFill>
              </a:rPr>
              <a:t> EU national administrations. </a:t>
            </a:r>
            <a:endParaRPr lang="en-IE" sz="1600" dirty="0" err="1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017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CELBET full blue with COM logo template</Template>
  <TotalTime>497</TotalTime>
  <Words>664</Words>
  <Application>Microsoft Office PowerPoint</Application>
  <PresentationFormat>On-screen Show (4:3)</PresentationFormat>
  <Paragraphs>120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Motyw pakietu Office</vt:lpstr>
      <vt:lpstr>EU eLearning development</vt:lpstr>
      <vt:lpstr>eL development process </vt:lpstr>
      <vt:lpstr>Localisation process</vt:lpstr>
      <vt:lpstr>Role of experts </vt:lpstr>
      <vt:lpstr>Customs &amp; Tax  EU Learning Portal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WS 3: Customs &amp; Tax  EU Learning Portal</vt:lpstr>
      <vt:lpstr>Introduction</vt:lpstr>
      <vt:lpstr>Workshop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Hatała-Wanat</dc:creator>
  <cp:lastModifiedBy>GIL RODRIGUEZ Laura (TAXUD)</cp:lastModifiedBy>
  <cp:revision>18</cp:revision>
  <dcterms:created xsi:type="dcterms:W3CDTF">2020-05-26T11:23:46Z</dcterms:created>
  <dcterms:modified xsi:type="dcterms:W3CDTF">2023-03-16T07:32:56Z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InformacjePubliczneInformacjeSektoraPublicznego</vt:lpwstr>
  </property>
  <property fmtid="{D5CDD505-2E9C-101B-9397-08002B2CF9AE}" pid="3" name="MFClassifiedBy">
    <vt:lpwstr>MF\DNPS;Hatała-Wanat Anna</vt:lpwstr>
  </property>
  <property fmtid="{D5CDD505-2E9C-101B-9397-08002B2CF9AE}" pid="4" name="MFClassificationDate">
    <vt:lpwstr>2022-05-13T11:45:44.6310729+02:00</vt:lpwstr>
  </property>
  <property fmtid="{D5CDD505-2E9C-101B-9397-08002B2CF9AE}" pid="5" name="MFClassifiedBySID">
    <vt:lpwstr>MF\S-1-5-21-1525952054-1005573771-2909822258-86928</vt:lpwstr>
  </property>
  <property fmtid="{D5CDD505-2E9C-101B-9397-08002B2CF9AE}" pid="6" name="MFGRNItemId">
    <vt:lpwstr>GRN-d1648d59-8d04-43bb-b89c-67c2643d6211</vt:lpwstr>
  </property>
  <property fmtid="{D5CDD505-2E9C-101B-9397-08002B2CF9AE}" pid="7" name="MFHash">
    <vt:lpwstr>b0hcFtl+psk6WsttGVQEm1jM4hLT2WHKHBYHWTFYpv8=</vt:lpwstr>
  </property>
  <property fmtid="{D5CDD505-2E9C-101B-9397-08002B2CF9AE}" pid="8" name="DLPManualFileClassification">
    <vt:lpwstr>{2755b7d9-e53d-4779-a40c-03797dcf43b3}</vt:lpwstr>
  </property>
  <property fmtid="{D5CDD505-2E9C-101B-9397-08002B2CF9AE}" pid="9" name="MFRefresh">
    <vt:lpwstr>False</vt:lpwstr>
  </property>
  <property fmtid="{D5CDD505-2E9C-101B-9397-08002B2CF9AE}" pid="10" name="MSIP_Label_6bd9ddd1-4d20-43f6-abfa-fc3c07406f94_Enabled">
    <vt:lpwstr>true</vt:lpwstr>
  </property>
  <property fmtid="{D5CDD505-2E9C-101B-9397-08002B2CF9AE}" pid="11" name="MSIP_Label_6bd9ddd1-4d20-43f6-abfa-fc3c07406f94_SetDate">
    <vt:lpwstr>2023-03-13T16:17:23Z</vt:lpwstr>
  </property>
  <property fmtid="{D5CDD505-2E9C-101B-9397-08002B2CF9AE}" pid="12" name="MSIP_Label_6bd9ddd1-4d20-43f6-abfa-fc3c07406f94_Method">
    <vt:lpwstr>Standard</vt:lpwstr>
  </property>
  <property fmtid="{D5CDD505-2E9C-101B-9397-08002B2CF9AE}" pid="13" name="MSIP_Label_6bd9ddd1-4d20-43f6-abfa-fc3c07406f94_Name">
    <vt:lpwstr>Commission Use</vt:lpwstr>
  </property>
  <property fmtid="{D5CDD505-2E9C-101B-9397-08002B2CF9AE}" pid="14" name="MSIP_Label_6bd9ddd1-4d20-43f6-abfa-fc3c07406f94_SiteId">
    <vt:lpwstr>b24c8b06-522c-46fe-9080-70926f8dddb1</vt:lpwstr>
  </property>
  <property fmtid="{D5CDD505-2E9C-101B-9397-08002B2CF9AE}" pid="15" name="MSIP_Label_6bd9ddd1-4d20-43f6-abfa-fc3c07406f94_ActionId">
    <vt:lpwstr>0cb703b6-151f-4fa6-82d3-d03d5c2862a1</vt:lpwstr>
  </property>
  <property fmtid="{D5CDD505-2E9C-101B-9397-08002B2CF9AE}" pid="16" name="MSIP_Label_6bd9ddd1-4d20-43f6-abfa-fc3c07406f94_ContentBits">
    <vt:lpwstr>0</vt:lpwstr>
  </property>
</Properties>
</file>