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6" r:id="rId19"/>
    <p:sldId id="272" r:id="rId20"/>
    <p:sldId id="273" r:id="rId21"/>
    <p:sldId id="274" r:id="rId22"/>
    <p:sldId id="275" r:id="rId23"/>
    <p:sldId id="277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Click to move the slide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A136F8C-21F0-44E3-98F8-90464321DF9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426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22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8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9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4A85E72-7779-483A-8D24-3BE199ECA4B5}" type="slidenum">
              <a:rPr lang="en-U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10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852000" y="401220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32952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4864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1208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38520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54864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1208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852000" y="548640"/>
            <a:ext cx="4834440" cy="402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32952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852000" y="401220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32952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4864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120800" y="170064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8520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54864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120800" y="4012200"/>
            <a:ext cx="15562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852000" y="548640"/>
            <a:ext cx="4834440" cy="40280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442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329520" y="401220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329520" y="1700640"/>
            <a:ext cx="235908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3852000" y="4012200"/>
            <a:ext cx="4834440" cy="2110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Mintacím szerkesztése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B91739B-A3BA-47DA-927B-71E2D800E747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2/22/2023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A43E692-A2F7-49FC-AFBC-557E52A4C52A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3852000" y="548640"/>
            <a:ext cx="4834440" cy="868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"/>
              </a:rPr>
              <a:t>Mintacím szerkesztése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3852000" y="1700640"/>
            <a:ext cx="4834440" cy="44251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pl-PL" sz="3200" b="0" strike="noStrike" spc="-1">
                <a:solidFill>
                  <a:srgbClr val="000000"/>
                </a:solidFill>
                <a:latin typeface="Calibri"/>
              </a:rPr>
              <a:t>Mintaszöveg szerkesztése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Második szint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Harmadik szint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Negyedik szint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Ötödik szint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0635213-C39D-421E-9E72-BE1079C9F26B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2/22/2023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3A135CE-4A79-40E4-8BEF-777052DB0027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Obraz 7"/>
          <p:cNvPicPr/>
          <p:nvPr/>
        </p:nvPicPr>
        <p:blipFill>
          <a:blip r:embed="rId2"/>
          <a:stretch/>
        </p:blipFill>
        <p:spPr>
          <a:xfrm>
            <a:off x="6372360" y="5733360"/>
            <a:ext cx="2375640" cy="623520"/>
          </a:xfrm>
          <a:prstGeom prst="rect">
            <a:avLst/>
          </a:prstGeom>
          <a:ln>
            <a:noFill/>
          </a:ln>
        </p:spPr>
      </p:pic>
      <p:pic>
        <p:nvPicPr>
          <p:cNvPr id="89" name="Obraz 5"/>
          <p:cNvPicPr/>
          <p:nvPr/>
        </p:nvPicPr>
        <p:blipFill>
          <a:blip r:embed="rId3"/>
          <a:srcRect t="16740" b="37909"/>
          <a:stretch/>
        </p:blipFill>
        <p:spPr>
          <a:xfrm>
            <a:off x="1979640" y="-37080"/>
            <a:ext cx="5177880" cy="23486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752752" y="2132856"/>
            <a:ext cx="8409720" cy="5197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X-</a:t>
            </a:r>
            <a:r>
              <a:rPr kumimoji="0" lang="pl-PL" altLang="bg-BG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ray</a:t>
            </a:r>
            <a:r>
              <a:rPr kumimoji="0" lang="pl-PL" alt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Centre in Gdańsk as a Centre of </a:t>
            </a:r>
            <a:r>
              <a:rPr kumimoji="0" lang="pl-PL" altLang="bg-BG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Expertise</a:t>
            </a:r>
            <a:r>
              <a:rPr kumimoji="0" lang="pl-PL" alt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pl-PL" altLang="bg-BG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CoE</a:t>
            </a:r>
            <a:r>
              <a:rPr kumimoji="0" lang="pl-PL" alt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for </a:t>
            </a:r>
            <a:r>
              <a:rPr kumimoji="0" lang="pl-PL" altLang="bg-BG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training</a:t>
            </a:r>
            <a:r>
              <a:rPr kumimoji="0" lang="pl-PL" alt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br>
              <a:rPr kumimoji="0" lang="pl-PL" alt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pl-PL" altLang="bg-BG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purposes</a:t>
            </a:r>
            <a:r>
              <a:rPr kumimoji="0" lang="pl-PL" alt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on the „X-</a:t>
            </a:r>
            <a:r>
              <a:rPr kumimoji="0" lang="pl-PL" altLang="bg-BG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ray</a:t>
            </a:r>
            <a:r>
              <a:rPr kumimoji="0" lang="pl-PL" alt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image </a:t>
            </a:r>
            <a:r>
              <a:rPr kumimoji="0" lang="pl-PL" altLang="bg-BG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analyzing</a:t>
            </a:r>
            <a:r>
              <a:rPr kumimoji="0" lang="pl-PL" alt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”</a:t>
            </a:r>
            <a:endParaRPr kumimoji="0" lang="pl-PL" altLang="bg-BG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7272808" cy="238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5199187" y="6294371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418253" y="857251"/>
            <a:ext cx="8898672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Preparatory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meeting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: (22-24.01.2019 Gdańsk)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5" name="Obraz 4" descr="C:\Users\gesikowskiw\Desktop\FOTKI\CELBET_X_ray_photos\P90122-1012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" y="2708920"/>
            <a:ext cx="4764899" cy="326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C:\Users\gesikowskiw\Desktop\FOTKI\CELBET_X_ray_photos\P90123-15200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611" y="2708920"/>
            <a:ext cx="4063869" cy="32605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23125" y="958758"/>
            <a:ext cx="10203365" cy="218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Experts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CEBET Training Team and selected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on x-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image                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analysis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met in Gdańsk to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prepare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future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the trainer training.</a:t>
            </a:r>
            <a:endParaRPr kumimoji="0" lang="en-US" altLang="bg-BG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198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462570" y="1239553"/>
            <a:ext cx="8898672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Preparatory meeting: (22-24.01.2019 Gdańsk)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5609" y="2708920"/>
            <a:ext cx="10203365" cy="218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Summary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During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meeting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selected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PL, SK, LT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prepared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theoretical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presentations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which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seems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to be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valid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nowadays</a:t>
            </a: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Mentioned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material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should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be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used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by CELBET/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local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during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CELBET x-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bg-BG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06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pic>
        <p:nvPicPr>
          <p:cNvPr id="4" name="Obraz 3" descr="C:\Users\gesikowskiw\Desktop\IMG_20190521_09391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1152"/>
            <a:ext cx="3923928" cy="212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81152"/>
            <a:ext cx="3286860" cy="199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646536" y="987784"/>
            <a:ext cx="8898672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 the 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(21-23.05.2019 Gdańsk)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27240" y="1700808"/>
            <a:ext cx="10203365" cy="2184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10 </a:t>
            </a:r>
            <a:r>
              <a:rPr kumimoji="0" lang="pl-PL" altLang="bg-B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participants from 9 CELBET MS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uring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training participants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have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been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equipped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with                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theorethical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materials and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have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met the rules of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teaching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 of x-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operators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at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the end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trainees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received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appropriate</a:t>
            </a:r>
            <a:r>
              <a:rPr kumimoji="0" lang="pl-PL" altLang="bg-B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certificates</a:t>
            </a:r>
            <a:r>
              <a:rPr kumimoji="0" lang="pl-PL" altLang="bg-B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endParaRPr kumimoji="0" lang="en-US" altLang="bg-BG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6859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07504" y="836712"/>
            <a:ext cx="9433931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 the trainer  course (21-23.05.2019 Gdańsk)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6" name="Obraz 5" descr="C:\Users\gesikowskiw\Desktop\FOTKI\wizyty\Train the Trainer courses in Gdansk, May 2019\IMG_20190522_1519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5" y="2504245"/>
            <a:ext cx="4407686" cy="349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:\Users\gesikowskiw\Desktop\FOTKI\wizyty\Train the Trainer courses in Gdansk, May 2019\IMG_20190521_090147 - Kopi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85" y="2852936"/>
            <a:ext cx="4576019" cy="2975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1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07504" y="830879"/>
            <a:ext cx="9433931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 the trainer  course (21-23.05.2019 Gdańsk)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07504" y="3353652"/>
            <a:ext cx="10203365" cy="21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Summary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The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purpose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of the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was the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preparation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of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local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CELBET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trainers</a:t>
            </a:r>
            <a:r>
              <a:rPr kumimoji="0" lang="pl-PL" altLang="bg-BG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to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provide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such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a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in the                   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future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and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selecting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the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best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willing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trainers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to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represent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CELBET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during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international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trainings</a:t>
            </a:r>
            <a:endParaRPr kumimoji="0" lang="pl-PL" altLang="bg-BG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altLang="bg-BG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U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nfortunately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it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turned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out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that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there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is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lack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of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experts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in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that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field –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appropriate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experience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knowledge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                 and data for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practical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trainings</a:t>
            </a:r>
            <a:endParaRPr kumimoji="0" lang="pl-PL" altLang="bg-BG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altLang="bg-BG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CELBET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member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states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besides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PL, SK, LV, LT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are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not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equipped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with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appropriate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external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software                                              to display x-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images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Nuctech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and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Rapiscan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regarding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Smiths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– no country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is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prepared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As we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noticed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in the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near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future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only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trainers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PL, SK, HU and LV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fulfilled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all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characteristics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                                         to be a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–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experience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/data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base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etc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based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of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their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active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participationin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webinars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and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stationary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         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trainings</a:t>
            </a:r>
            <a:endParaRPr kumimoji="0" lang="pl-PL" altLang="bg-BG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Rest of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trainers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since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2019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still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not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ready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to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reprsent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CoE</a:t>
            </a:r>
            <a:r>
              <a:rPr kumimoji="0" lang="pl-PL" alt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as a </a:t>
            </a:r>
            <a:r>
              <a:rPr kumimoji="0" lang="pl-PL" altLang="bg-BG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</a:t>
            </a:r>
            <a:endParaRPr kumimoji="0" lang="pl-PL" altLang="bg-BG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altLang="bg-BG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bg-BG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110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8211" y="6185149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27240" y="724116"/>
            <a:ext cx="8898672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Stationary CELBET x-ray trainings: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07905" y="1916832"/>
            <a:ext cx="9769242" cy="1204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Estonia (22-24.10.2019) – 3 one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day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in 3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different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locations</a:t>
            </a:r>
            <a:endParaRPr kumimoji="0" lang="pl-PL" altLang="bg-BG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Greece (19-21.11.2019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Athens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 –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provided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by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experts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PL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Moldova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(21-25.10.2022 –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Chishinau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 –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provided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by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experts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PL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Lithuania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(9-12.01.2023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Vilnus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 - </a:t>
            </a:r>
            <a:r>
              <a:rPr kumimoji="0" lang="en-US" altLang="bg-BG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devoted to </a:t>
            </a:r>
            <a:r>
              <a:rPr kumimoji="0" lang="en-US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rai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</a:t>
            </a:r>
            <a:r>
              <a:rPr kumimoji="0" lang="en-US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wa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y x-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devices</a:t>
            </a:r>
            <a:r>
              <a:rPr kumimoji="0" lang="en-US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               2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two</a:t>
            </a:r>
            <a:r>
              <a:rPr kumimoji="0" lang="pl-PL" altLang="bg-BG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-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days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</a:t>
            </a:r>
            <a:r>
              <a:rPr kumimoji="0" lang="en-US" altLang="bg-BG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provided by experts from PL and </a:t>
            </a:r>
            <a:r>
              <a:rPr kumimoji="0" lang="en-US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LV</a:t>
            </a:r>
            <a:endParaRPr kumimoji="0" lang="pl-PL" altLang="bg-BG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Finland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(6-9.01.2023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Vaalimaa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 –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devoted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to railway x-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devices –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provided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by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experts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PL and LV</a:t>
            </a:r>
            <a:endParaRPr kumimoji="0" lang="en-US" altLang="bg-BG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45" y="3861047"/>
            <a:ext cx="3773131" cy="212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3" y="3861048"/>
            <a:ext cx="4136771" cy="232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13005" y="876983"/>
            <a:ext cx="8898672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Stationary CELBET x-ray trainings: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89" y="3789040"/>
            <a:ext cx="8754249" cy="1204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Summary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Based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on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completed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stationary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it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seems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that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shorter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than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3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days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not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efficient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only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statistical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success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and waste of EU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founds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clasroom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should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be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equipped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with the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possibility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/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host </a:t>
            </a: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should provide laptops/computers with free </a:t>
            </a:r>
            <a:r>
              <a:rPr kumimoji="0" lang="en-US" altLang="bg-BG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acess</a:t>
            </a: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to </a:t>
            </a:r>
            <a:r>
              <a:rPr kumimoji="0" lang="en-US" altLang="bg-BG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usb</a:t>
            </a: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ports for trainers who bring x-ray images on </a:t>
            </a:r>
            <a:r>
              <a:rPr kumimoji="0" lang="en-US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pendrives</a:t>
            </a: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only trainers, trainees, translators, authorized representative of 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host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are </a:t>
            </a: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allowed to participate the 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because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presented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data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should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be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treated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as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sensitive</a:t>
            </a: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bg-BG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383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13005" y="876983"/>
            <a:ext cx="8898672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Stationary CELBET x-ray trainings: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357428" y="3428860"/>
            <a:ext cx="8754249" cy="1204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Based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on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completed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stationary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trainings</a:t>
            </a:r>
            <a:r>
              <a:rPr kumimoji="0" lang="pl-PL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there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a plan to set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rules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as: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 for each group should last at least 4 days (theoretical part half a day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</a:t>
            </a: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bg-BG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</a:t>
            </a:r>
            <a:r>
              <a:rPr kumimoji="0" lang="en-US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aximum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 trainers per </a:t>
            </a:r>
            <a:r>
              <a:rPr kumimoji="0" lang="en-US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traininig</a:t>
            </a: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bg-BG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</a:t>
            </a:r>
            <a:r>
              <a:rPr kumimoji="0" lang="en-US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rainers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should have practical knowledge from the 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field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– not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only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theoretical</a:t>
            </a: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bg-BG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host should provide laptops/computers with free </a:t>
            </a:r>
            <a:r>
              <a:rPr kumimoji="0" lang="en-US" altLang="bg-BG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acess</a:t>
            </a: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to </a:t>
            </a:r>
            <a:r>
              <a:rPr kumimoji="0" lang="en-US" altLang="bg-BG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usb</a:t>
            </a: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ports for trainers who bring x-ray images on </a:t>
            </a:r>
            <a:r>
              <a:rPr kumimoji="0" lang="en-US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pendrives</a:t>
            </a: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bg-BG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only trainers, trainees, translators, authorized representative of organizer can are allowed to participate the training</a:t>
            </a: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bg-BG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708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18440" y="858251"/>
            <a:ext cx="9612351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Online webinars: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2932" y="2414746"/>
            <a:ext cx="10203365" cy="2946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1st : (24.02.2021), CELBET3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Webinar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X-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image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analysing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–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review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of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selected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seizures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                 from 2020/2021 -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provided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by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experts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PL, EST, HU.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2nd : (28.05.2021), </a:t>
            </a:r>
            <a:r>
              <a:rPr kumimoji="0" lang="en-US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CLEP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webinar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on x-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image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analysing</a:t>
            </a:r>
            <a:r>
              <a:rPr kumimoji="0" lang="en-US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’ 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                                                           - </a:t>
            </a:r>
            <a:r>
              <a:rPr kumimoji="0" lang="en-US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provided </a:t>
            </a:r>
            <a:r>
              <a:rPr kumimoji="0" lang="en-US" altLang="bg-B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by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experts</a:t>
            </a:r>
            <a:r>
              <a:rPr kumimoji="0" lang="en-US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bg-B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from PL, 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SK, HU</a:t>
            </a:r>
            <a:endParaRPr kumimoji="0" lang="en-US" altLang="bg-BG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3rd: (27.01.2022) ‚CLEP –X-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image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analysing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webinar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’ -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provided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by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experts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                            from PL, LV, DE, 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4th: (27.01)  </a:t>
            </a:r>
            <a:r>
              <a:rPr kumimoji="0" lang="en-US" altLang="bg-B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X-Ray image analysis CLEP webinar</a:t>
            </a:r>
            <a:r>
              <a:rPr kumimoji="0" lang="en-US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-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provided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by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experts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PL, DE, ES</a:t>
            </a:r>
            <a:endParaRPr kumimoji="0" lang="pl-PL" altLang="bg-BG" sz="2800" b="1" i="0" u="none" strike="noStrike" kern="1200" cap="none" spc="0" normalizeH="0" baseline="30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5th: (26.07) – x-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image </a:t>
            </a:r>
            <a:r>
              <a:rPr kumimoji="0" lang="pl-PL" altLang="bg-BG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analysis</a:t>
            </a:r>
            <a:r>
              <a:rPr kumimoji="0" lang="pl-PL" altLang="bg-B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webinar</a:t>
            </a:r>
            <a:r>
              <a:rPr kumimoji="0" lang="pl-PL" altLang="bg-B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for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Moldova</a:t>
            </a:r>
            <a:r>
              <a:rPr kumimoji="0" lang="pl-PL" altLang="bg-B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–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provided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by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expert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PL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6th: (16.11) – X-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image </a:t>
            </a:r>
            <a:r>
              <a:rPr kumimoji="0" lang="pl-PL" altLang="bg-BG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analysis</a:t>
            </a:r>
            <a:r>
              <a:rPr kumimoji="0" lang="pl-PL" altLang="bg-B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webinar</a:t>
            </a:r>
            <a:r>
              <a:rPr kumimoji="0" lang="pl-PL" altLang="bg-BG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for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Ukraine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–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provided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by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expert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PL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bg-BG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960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27240" y="908621"/>
            <a:ext cx="9612351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Online 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webinars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: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-17670" y="2057922"/>
            <a:ext cx="10203365" cy="29463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Summary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altLang="bg-BG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urring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pandemy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only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method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to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share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knowledge</a:t>
            </a:r>
            <a:endParaRPr kumimoji="0" lang="pl-PL" altLang="bg-BG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altLang="bg-BG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ebinar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never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replace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stationary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–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very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limited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contact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       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between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and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participants</a:t>
            </a:r>
            <a:endParaRPr kumimoji="0" lang="pl-PL" altLang="bg-BG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l-PL" altLang="bg-BG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altLang="bg-BG" sz="24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ebinar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easy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to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perform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for non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limited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audience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but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should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be             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recomended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rather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for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experienced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operators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who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would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like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to                  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meet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new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methods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of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smuggling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/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new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types</a:t>
            </a:r>
            <a:r>
              <a:rPr kumimoji="0" lang="pl-PL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of </a:t>
            </a:r>
            <a:r>
              <a:rPr kumimoji="0" lang="pl-PL" altLang="bg-BG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anomalies</a:t>
            </a:r>
            <a:endParaRPr kumimoji="0" lang="en-US" altLang="bg-BG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42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884888" y="1146304"/>
            <a:ext cx="7714801" cy="406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X-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equipment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the most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expensive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tool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used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by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customs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agencies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during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customs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control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duties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</a:t>
            </a:r>
            <a:endParaRPr kumimoji="0" lang="pl-PL" altLang="bg-BG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174403" y="5661248"/>
            <a:ext cx="6306560" cy="406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Without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very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well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prepared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staff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x-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device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ineffective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.</a:t>
            </a:r>
            <a:endParaRPr kumimoji="0" lang="pl-PL" altLang="bg-BG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6" name="Picture 2" descr="C:\Users\DFYJ\Desktop\vv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0" y="1700808"/>
            <a:ext cx="3099292" cy="185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81" y="1700808"/>
            <a:ext cx="2853761" cy="185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DFYJ\Downloads\zdjęcia\IMG_20230102_1347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765" y="1692761"/>
            <a:ext cx="2972851" cy="185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DFYJ\Desktop\IMG-20210920-WA0000 — kop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96" y="3532946"/>
            <a:ext cx="3487720" cy="209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DFYJ\Desktop\IMG-20210917-WA00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64" y="3548220"/>
            <a:ext cx="3012432" cy="178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" y="3532947"/>
            <a:ext cx="2400390" cy="180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462456" y="943036"/>
            <a:ext cx="9612351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Future plans: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35496" y="2499531"/>
            <a:ext cx="10268177" cy="2946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Continuation of online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webinars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easy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to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perform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Continuation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of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stationary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international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/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events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in Gdańsk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or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     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somewhere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in CELBET MS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according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tho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the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needs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gather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by CELBET Training                     Team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Start to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organize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local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trainings by CELBET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using materials from                     CELBET and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images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 X-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exchange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library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/ CRMS2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Detection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Corner</a:t>
            </a: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September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2023 -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organization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of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international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4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days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in Gdańsk for                  10 x-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operators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EU MS (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Nuctech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/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Rapiscan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provided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by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expert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                   from PL –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put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to the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callendar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as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an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yearly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obligatory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event</a:t>
            </a:r>
            <a:r>
              <a:rPr kumimoji="0" lang="pl-PL" altLang="bg-BG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bg-BG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950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5496" y="1052736"/>
            <a:ext cx="9612351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Challenges: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2609231"/>
            <a:ext cx="10268177" cy="2946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increase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number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of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trainers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cooperating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with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CoE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in Gdańsk                                           – for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today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4 PL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trainers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available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1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LV , 1</a:t>
            </a:r>
            <a:r>
              <a:rPr kumimoji="0" lang="pl-PL" altLang="bg-BG" sz="22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2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trainer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from HU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create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international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teams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(2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members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 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ready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to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provide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trainings</a:t>
            </a:r>
            <a:endParaRPr kumimoji="0" lang="pl-PL" altLang="bg-BG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bg-BG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cquisition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of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external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software by EU MS for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purposes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                                  –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especially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Smiths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software in GR and BL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altLang="bg-BG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 </a:t>
            </a:r>
            <a:r>
              <a:rPr kumimoji="0" lang="pl-PL" altLang="bg-BG" sz="2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orce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MS to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share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x-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images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presenting</a:t>
            </a:r>
            <a:r>
              <a:rPr kumimoji="0" lang="pl-PL" altLang="bg-BG" sz="2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seizures</a:t>
            </a:r>
            <a:endParaRPr kumimoji="0" lang="pl-PL" altLang="bg-BG" sz="22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altLang="bg-BG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bg-BG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475572" y="3387959"/>
            <a:ext cx="8898672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Thank you for your attention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55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27240" y="1075910"/>
            <a:ext cx="9409397" cy="3898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2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The crucial skill of x-ray operators is correct analysis of x-ray images</a:t>
            </a:r>
            <a:endParaRPr kumimoji="0" lang="pl-PL" altLang="bg-BG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5" name="Picture 2" descr="C:\Users\DFYJ\Desktop\FOTKI\ZDJĘCIA PRACA\jpg skanów\zestawy pościeli dziecinnej (w środku walizka z broszurami) - lipiec 2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93245"/>
            <a:ext cx="5533486" cy="421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9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5" name="Tytuł 1"/>
          <p:cNvSpPr txBox="1">
            <a:spLocks/>
          </p:cNvSpPr>
          <p:nvPr/>
        </p:nvSpPr>
        <p:spPr>
          <a:xfrm>
            <a:off x="217599" y="980728"/>
            <a:ext cx="8898672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X-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Centre Unit 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located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in Gdańsk (PL) 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is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responsible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for: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1748475"/>
            <a:ext cx="10118804" cy="4191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complex coordination and efficient monitoring of the use of x-ray 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devices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in Poland</a:t>
            </a:r>
            <a:endParaRPr kumimoji="0" lang="en-US" altLang="bg-BG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x-ray control data 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gathering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(PL)</a:t>
            </a:r>
            <a:endParaRPr kumimoji="0" lang="en-US" altLang="bg-BG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periodical 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post 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analysis </a:t>
            </a: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of x-ray images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organization of national and international trainings on x-ray image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analysing</a:t>
            </a:r>
            <a:endParaRPr kumimoji="0" lang="en-US" altLang="bg-BG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intranet x-ray 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portal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(PL)</a:t>
            </a:r>
            <a:endParaRPr kumimoji="0" lang="en-US" altLang="bg-BG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intranet x-ray image recognition training tools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cooperation with the European customs administrations / 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CELBET</a:t>
            </a:r>
            <a:endParaRPr kumimoji="0" lang="en-US" altLang="bg-BG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participation in the H2020 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project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CELBET 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Centre </a:t>
            </a: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of Expertise (</a:t>
            </a:r>
            <a:r>
              <a:rPr kumimoji="0" lang="en-US" altLang="bg-BG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CoE</a:t>
            </a: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 for training purposes on the 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                                      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„</a:t>
            </a:r>
            <a:r>
              <a:rPr kumimoji="0" lang="en-US" altLang="bg-BG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X-ray image analyzing</a:t>
            </a:r>
            <a:r>
              <a:rPr kumimoji="0" lang="en-US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”</a:t>
            </a:r>
            <a:endParaRPr kumimoji="0" lang="pl-PL" altLang="bg-BG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74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25122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327240" y="588852"/>
            <a:ext cx="8898672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International working visits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37670" y="1147769"/>
            <a:ext cx="9809976" cy="1345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 the period </a:t>
            </a: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2013-20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22</a:t>
            </a: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visited by representatives from: Czech Republic, Slovakia, Germany, Spain, Greece, Lithuania, Latvia, Estonia, Bulgaria, Finland, Denmark 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</a:t>
            </a: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Switzerland</a:t>
            </a:r>
            <a:r>
              <a:rPr kumimoji="0" lang="en-US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UK, 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Ireland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 Korea, UK, </a:t>
            </a: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CELBET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</a:t>
            </a: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EXBS </a:t>
            </a:r>
            <a:r>
              <a:rPr kumimoji="0" lang="en-US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coordinator, US CBP </a:t>
            </a: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representatives</a:t>
            </a:r>
            <a:r>
              <a:rPr lang="pl-PL" altLang="bg-BG" sz="4000" b="1" dirty="0">
                <a:solidFill>
                  <a:sysClr val="windowText" lastClr="000000"/>
                </a:solidFill>
                <a:latin typeface="Calibri Light"/>
              </a:rPr>
              <a:t>.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endParaRPr kumimoji="0" lang="en-US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7" name="Picture 3" descr="C:\Users\gesikowskiw\Desktop\DSC_34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70" y="2521689"/>
            <a:ext cx="57213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gesikowskiw\Desktop\P71104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91093"/>
            <a:ext cx="29067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gesikowskiw\Desktop\wizyta Carlo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08300"/>
            <a:ext cx="30861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3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65657" y="937668"/>
            <a:ext cx="8898672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X-</a:t>
            </a:r>
            <a:r>
              <a:rPr kumimoji="0" lang="pl-PL" altLang="bg-BG" sz="24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Inspection</a:t>
            </a:r>
            <a:r>
              <a:rPr kumimoji="0" lang="pl-PL" altLang="bg-BG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40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workshop</a:t>
            </a:r>
            <a:r>
              <a:rPr kumimoji="0" lang="pl-PL" altLang="bg-BG" sz="24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(Gdańsk 2014):</a:t>
            </a:r>
            <a:endParaRPr kumimoji="0" lang="pl-PL" altLang="bg-BG" sz="24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5" name="Picture 2" descr="C:\Users\gesikowskiw\Desktop\materiały pomocnicze\CLEP\clep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896" y="1556793"/>
            <a:ext cx="5841416" cy="277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gesikowskiw\Desktop\materiały pomocnicze\CLEP\clep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65" y="4359989"/>
            <a:ext cx="3525591" cy="22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gesikowskiw\Desktop\materiały pomocnicze\CLEP\clep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1" y="4353660"/>
            <a:ext cx="3377436" cy="224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899858" y="759880"/>
            <a:ext cx="7984273" cy="443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WORKSHOP ON X-RAY CONTROL OF SEA CONTAINERS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8351"/>
            <a:ext cx="38004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564"/>
            <a:ext cx="376078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320614"/>
            <a:ext cx="534352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1364564"/>
            <a:ext cx="5343525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3591826"/>
            <a:ext cx="29305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3591826"/>
            <a:ext cx="24130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5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65503" y="600032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699252" y="1082344"/>
            <a:ext cx="8898672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International x-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trainings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5" name="Picture 2"/>
          <p:cNvPicPr/>
          <p:nvPr/>
        </p:nvPicPr>
        <p:blipFill>
          <a:blip r:embed="rId5"/>
          <a:stretch/>
        </p:blipFill>
        <p:spPr>
          <a:xfrm>
            <a:off x="71636" y="3979882"/>
            <a:ext cx="3079080" cy="1977480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6"/>
          <a:stretch/>
        </p:blipFill>
        <p:spPr>
          <a:xfrm>
            <a:off x="3248021" y="3994282"/>
            <a:ext cx="2691720" cy="1948680"/>
          </a:xfrm>
          <a:prstGeom prst="rect">
            <a:avLst/>
          </a:prstGeom>
          <a:ln>
            <a:noFill/>
          </a:ln>
        </p:spPr>
      </p:pic>
      <p:pic>
        <p:nvPicPr>
          <p:cNvPr id="7" name="Picture 4"/>
          <p:cNvPicPr/>
          <p:nvPr/>
        </p:nvPicPr>
        <p:blipFill>
          <a:blip r:embed="rId7"/>
          <a:stretch/>
        </p:blipFill>
        <p:spPr>
          <a:xfrm>
            <a:off x="6117242" y="3994282"/>
            <a:ext cx="2993400" cy="1939320"/>
          </a:xfrm>
          <a:prstGeom prst="rect">
            <a:avLst/>
          </a:prstGeom>
          <a:ln>
            <a:noFill/>
          </a:ln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243600" y="1647027"/>
            <a:ext cx="9809976" cy="2115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In the period </a:t>
            </a: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2013-20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22</a:t>
            </a: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National X-ray Inspection Centre in Gdańsk organized international 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           </a:t>
            </a: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trainings </a:t>
            </a:r>
            <a:r>
              <a:rPr kumimoji="0" lang="en-US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for representatives: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of Moldova and Ukraine (EUBAM),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of Uzbekistan and Croatia (EXBS),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of Georgia (ICMBD Austria),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of Germany, Finland, </a:t>
            </a: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Bulgaria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Spain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Malta</a:t>
            </a: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en-US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(Customs 2020),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of Moldova, Ukraine, Belarus, Azerbaijan, Georgia, Armenia (FRONTEX</a:t>
            </a: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</a:t>
            </a:r>
            <a:endParaRPr kumimoji="0" lang="pl-PL" altLang="bg-BG" sz="4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 V4 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countries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Czech Republic, 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Hungary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 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Slovakia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,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o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f 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representatives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demanded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by CELBET</a:t>
            </a:r>
            <a:endParaRPr kumimoji="0" lang="en-US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525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/>
          <p:cNvPicPr/>
          <p:nvPr/>
        </p:nvPicPr>
        <p:blipFill>
          <a:blip r:embed="rId3"/>
          <a:stretch/>
        </p:blipFill>
        <p:spPr>
          <a:xfrm>
            <a:off x="7012800" y="6006240"/>
            <a:ext cx="1873800" cy="489960"/>
          </a:xfrm>
          <a:prstGeom prst="rect">
            <a:avLst/>
          </a:prstGeom>
          <a:ln>
            <a:noFill/>
          </a:ln>
        </p:spPr>
      </p:pic>
      <p:pic>
        <p:nvPicPr>
          <p:cNvPr id="91" name="Obrázok 4"/>
          <p:cNvPicPr/>
          <p:nvPr/>
        </p:nvPicPr>
        <p:blipFill>
          <a:blip r:embed="rId4"/>
          <a:stretch/>
        </p:blipFill>
        <p:spPr>
          <a:xfrm>
            <a:off x="327240" y="146880"/>
            <a:ext cx="2784600" cy="588240"/>
          </a:xfrm>
          <a:prstGeom prst="rect">
            <a:avLst/>
          </a:prstGeom>
          <a:ln>
            <a:noFill/>
          </a:ln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20853" y="1340768"/>
            <a:ext cx="8898672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X-</a:t>
            </a:r>
            <a:r>
              <a:rPr kumimoji="0" lang="pl-PL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Centre as </a:t>
            </a: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as a Centre of Expertise (</a:t>
            </a:r>
            <a:r>
              <a:rPr kumimoji="0" lang="en-US" altLang="bg-BG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CoE</a:t>
            </a:r>
            <a:r>
              <a:rPr kumimoji="0" lang="en-US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) for training purposes on the „X-ray image analyzing”</a:t>
            </a:r>
            <a:r>
              <a:rPr kumimoji="0" lang="pl-PL" altLang="bg-BG" sz="4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:</a:t>
            </a:r>
            <a:endParaRPr kumimoji="0" lang="pl-PL" altLang="bg-BG" sz="4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0" y="1481857"/>
            <a:ext cx="10203365" cy="4191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v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isit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of CELBET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experts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in Gdańsk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preparatory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meeting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in Gdańsk (January 2019)</a:t>
            </a:r>
            <a:endParaRPr kumimoji="0" lang="en-US" altLang="bg-BG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 the trainer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course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(May 2019)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Partnership Agreement on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establishing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CELBET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CoE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for training purposes on                               X-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image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analyzing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between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PL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administration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CELBET and EC (August 2019)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nternational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stationary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trainings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(2019-2022)</a:t>
            </a: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altLang="bg-BG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nternational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webinars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devoted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to x-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ray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image </a:t>
            </a:r>
            <a:r>
              <a:rPr kumimoji="0" lang="pl-PL" altLang="bg-BG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recognition</a:t>
            </a:r>
            <a:r>
              <a:rPr kumimoji="0" lang="pl-PL" altLang="bg-BG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(2021-2022)</a:t>
            </a:r>
            <a:endParaRPr kumimoji="0" lang="en-US" altLang="bg-BG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197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CELBET Color full logo with COM logo (4)</Template>
  <TotalTime>2259</TotalTime>
  <Words>1292</Words>
  <Application>Microsoft Office PowerPoint</Application>
  <PresentationFormat>Pokaz na ekranie (4:3)</PresentationFormat>
  <Paragraphs>151</Paragraphs>
  <Slides>22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Office Theme</vt:lpstr>
      <vt:lpstr>Office Theme</vt:lpstr>
      <vt:lpstr>X-ray Centre in Gdańsk as a Centre of Expertise (CoE) for training  purposes on the „X-ray image analyzing”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subject/>
  <dc:creator>Windows User</dc:creator>
  <dc:description/>
  <cp:lastModifiedBy>Gęsikowski Wojciech</cp:lastModifiedBy>
  <cp:revision>97</cp:revision>
  <cp:lastPrinted>2018-03-22T11:39:02Z</cp:lastPrinted>
  <dcterms:created xsi:type="dcterms:W3CDTF">2022-05-12T07:07:25Z</dcterms:created>
  <dcterms:modified xsi:type="dcterms:W3CDTF">2023-02-22T08:09:06Z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DLPManualFileClassification">
    <vt:lpwstr>{fda3041b-e405-41d9-ab17-3871d5906b2d}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FCATEGORY">
    <vt:lpwstr>InformacjeMiedzynarodowe</vt:lpwstr>
  </property>
  <property fmtid="{D5CDD505-2E9C-101B-9397-08002B2CF9AE}" pid="8" name="MFClassificationDate">
    <vt:lpwstr>2022-05-17T11:55:50.7995010+02:00</vt:lpwstr>
  </property>
  <property fmtid="{D5CDD505-2E9C-101B-9397-08002B2CF9AE}" pid="9" name="MFClassifiedBy">
    <vt:lpwstr>MF\GRWM;Grabowska Anna 11</vt:lpwstr>
  </property>
  <property fmtid="{D5CDD505-2E9C-101B-9397-08002B2CF9AE}" pid="10" name="MFClassifiedBySID">
    <vt:lpwstr>MF\S-1-5-21-1525952054-1005573771-2909822258-352189</vt:lpwstr>
  </property>
  <property fmtid="{D5CDD505-2E9C-101B-9397-08002B2CF9AE}" pid="11" name="MFGRNItemId">
    <vt:lpwstr>GRN-68ab2400-d1f2-47bc-8a0e-2b3fe1c4a677</vt:lpwstr>
  </property>
  <property fmtid="{D5CDD505-2E9C-101B-9397-08002B2CF9AE}" pid="12" name="MFHash">
    <vt:lpwstr>vXLFkCX7K7U4HksraBtL5ouv8IngasoZfxSxRk1L4mE=</vt:lpwstr>
  </property>
  <property fmtid="{D5CDD505-2E9C-101B-9397-08002B2CF9AE}" pid="13" name="MFRefresh">
    <vt:lpwstr>False</vt:lpwstr>
  </property>
  <property fmtid="{D5CDD505-2E9C-101B-9397-08002B2CF9AE}" pid="14" name="MMClips">
    <vt:i4>0</vt:i4>
  </property>
  <property fmtid="{D5CDD505-2E9C-101B-9397-08002B2CF9AE}" pid="15" name="Notes">
    <vt:i4>1</vt:i4>
  </property>
  <property fmtid="{D5CDD505-2E9C-101B-9397-08002B2CF9AE}" pid="16" name="PresentationFormat">
    <vt:lpwstr>Diavetítés a képernyőre (4:3 oldalarány)</vt:lpwstr>
  </property>
  <property fmtid="{D5CDD505-2E9C-101B-9397-08002B2CF9AE}" pid="17" name="ScaleCrop">
    <vt:bool>false</vt:bool>
  </property>
  <property fmtid="{D5CDD505-2E9C-101B-9397-08002B2CF9AE}" pid="18" name="ShareDoc">
    <vt:bool>false</vt:bool>
  </property>
  <property fmtid="{D5CDD505-2E9C-101B-9397-08002B2CF9AE}" pid="19" name="Slides">
    <vt:i4>2</vt:i4>
  </property>
</Properties>
</file>