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3" r:id="rId2"/>
    <p:sldMasterId id="2147483745" r:id="rId3"/>
    <p:sldMasterId id="2147483732" r:id="rId4"/>
    <p:sldMasterId id="2147483757" r:id="rId5"/>
  </p:sldMasterIdLst>
  <p:notesMasterIdLst>
    <p:notesMasterId r:id="rId14"/>
  </p:notesMasterIdLst>
  <p:handoutMasterIdLst>
    <p:handoutMasterId r:id="rId15"/>
  </p:handoutMasterIdLst>
  <p:sldIdLst>
    <p:sldId id="256" r:id="rId6"/>
    <p:sldId id="297" r:id="rId7"/>
    <p:sldId id="301" r:id="rId8"/>
    <p:sldId id="299" r:id="rId9"/>
    <p:sldId id="302" r:id="rId10"/>
    <p:sldId id="303" r:id="rId11"/>
    <p:sldId id="295" r:id="rId12"/>
    <p:sldId id="29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ina Chobanova" initials="KCH" lastIdx="1" clrIdx="0">
    <p:extLst>
      <p:ext uri="{19B8F6BF-5375-455C-9EA6-DF929625EA0E}">
        <p15:presenceInfo xmlns:p15="http://schemas.microsoft.com/office/powerpoint/2012/main" xmlns="" userId="Kalina Choba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82" autoAdjust="0"/>
  </p:normalViewPr>
  <p:slideViewPr>
    <p:cSldViewPr>
      <p:cViewPr>
        <p:scale>
          <a:sx n="77" d="100"/>
          <a:sy n="77" d="100"/>
        </p:scale>
        <p:origin x="-13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087BA-2FB5-4785-A899-6108665EF11C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274A3-AFF1-442F-843F-677B890D71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7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1BFF-B4C0-4A0D-B0DC-E38BB0BF27EE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7378-0800-4511-8A7F-16103CC3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Német cseh spanyol  szlovákokat oktattunk elmélet gyakorlat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69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92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Német cseh spanyol  szlovákokat oktattunk elmélet gyakorlat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19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5 </a:t>
            </a:r>
            <a:r>
              <a:rPr lang="hu-HU" dirty="0" err="1"/>
              <a:t>days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4 </a:t>
            </a:r>
            <a:r>
              <a:rPr lang="hu-HU" dirty="0" err="1"/>
              <a:t>time</a:t>
            </a:r>
            <a:r>
              <a:rPr lang="hu-HU" dirty="0"/>
              <a:t> a </a:t>
            </a:r>
            <a:r>
              <a:rPr lang="hu-HU" dirty="0" err="1"/>
              <a:t>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69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026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01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0A963-43D5-4BB6-B0EC-062A91B2F1E2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55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80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72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3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35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18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42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57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96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6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21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9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41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431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818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222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714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39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90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956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36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2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953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104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84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0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646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887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1231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751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83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968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34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74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213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631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722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695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625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36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958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806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953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7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498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498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33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702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78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48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12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724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07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70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7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4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851920" y="548680"/>
            <a:ext cx="483488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51920" y="1700808"/>
            <a:ext cx="483488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2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44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A25F-097B-4EBF-8A9C-F49B461D8157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7A3C-2974-4A96-A63F-63DA249264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30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A7D1-0D29-4374-AB44-B880CBCF414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8BD2-EECE-439E-9891-0048608BA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8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0159-36A1-49BC-ACF5-D750474A6485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4F56-3960-4008-9007-7187C10D75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6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40F5-0AA5-458A-B229-DB31E5C9360B}" type="datetimeFigureOut">
              <a:rPr lang="pl-PL" smtClean="0"/>
              <a:t>08.03.2023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A1C6-6FC6-4903-A15A-FCF9C446F2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2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733256"/>
            <a:ext cx="2376166" cy="6238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-36945"/>
            <a:ext cx="5178379" cy="234888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F4535626-F2E1-76EA-1249-DAE6AD0D02FF}"/>
              </a:ext>
            </a:extLst>
          </p:cNvPr>
          <p:cNvSpPr txBox="1"/>
          <p:nvPr/>
        </p:nvSpPr>
        <p:spPr>
          <a:xfrm>
            <a:off x="25036" y="2289342"/>
            <a:ext cx="8964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800" dirty="0">
                <a:solidFill>
                  <a:srgbClr val="002060"/>
                </a:solidFill>
              </a:rPr>
              <a:t>„</a:t>
            </a:r>
            <a:r>
              <a:rPr lang="hu-HU" sz="4800" dirty="0" err="1">
                <a:solidFill>
                  <a:srgbClr val="002060"/>
                </a:solidFill>
              </a:rPr>
              <a:t>Other</a:t>
            </a:r>
            <a:r>
              <a:rPr lang="hu-HU" sz="4800" dirty="0">
                <a:solidFill>
                  <a:srgbClr val="002060"/>
                </a:solidFill>
              </a:rPr>
              <a:t> International </a:t>
            </a:r>
            <a:r>
              <a:rPr lang="hu-HU" sz="4800" dirty="0" err="1">
                <a:solidFill>
                  <a:srgbClr val="002060"/>
                </a:solidFill>
              </a:rPr>
              <a:t>trainings</a:t>
            </a:r>
            <a:r>
              <a:rPr lang="hu-HU" sz="4800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xmlns="" id="{27F042C5-305E-7322-ACD5-0F900B261C8A}"/>
              </a:ext>
            </a:extLst>
          </p:cNvPr>
          <p:cNvSpPr>
            <a:spLocks/>
          </p:cNvSpPr>
          <p:nvPr/>
        </p:nvSpPr>
        <p:spPr bwMode="auto">
          <a:xfrm>
            <a:off x="2627784" y="3452907"/>
            <a:ext cx="6840759" cy="180022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b="1" u="sng" kern="0" dirty="0"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1600" kern="0" dirty="0"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kern="0" dirty="0" err="1">
                <a:latin typeface="Arial Narrow" pitchFamily="34" charset="0"/>
              </a:rPr>
              <a:t>Capt</a:t>
            </a:r>
            <a:r>
              <a:rPr lang="hu-HU" sz="1600" b="1" kern="0" dirty="0">
                <a:latin typeface="Arial Narrow" pitchFamily="34" charset="0"/>
              </a:rPr>
              <a:t>. Jenő Csáki</a:t>
            </a:r>
            <a:endParaRPr lang="en-GB" sz="1600" b="1" kern="0" dirty="0"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Arial Narrow" pitchFamily="34" charset="0"/>
              </a:rPr>
              <a:t>N</a:t>
            </a:r>
            <a:r>
              <a:rPr lang="hu-HU" sz="1400" kern="0" dirty="0" err="1">
                <a:latin typeface="Arial Narrow" pitchFamily="34" charset="0"/>
              </a:rPr>
              <a:t>ational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en-GB" sz="1400" kern="0" dirty="0">
                <a:latin typeface="Arial Narrow" pitchFamily="34" charset="0"/>
              </a:rPr>
              <a:t>T</a:t>
            </a:r>
            <a:r>
              <a:rPr lang="hu-HU" sz="1400" kern="0" dirty="0" err="1">
                <a:latin typeface="Arial Narrow" pitchFamily="34" charset="0"/>
              </a:rPr>
              <a:t>ax</a:t>
            </a:r>
            <a:r>
              <a:rPr lang="hu-HU" sz="1400" kern="0" dirty="0">
                <a:latin typeface="Arial Narrow" pitchFamily="34" charset="0"/>
              </a:rPr>
              <a:t> and </a:t>
            </a:r>
            <a:r>
              <a:rPr lang="en-GB" sz="1400" kern="0" dirty="0">
                <a:latin typeface="Arial Narrow" pitchFamily="34" charset="0"/>
              </a:rPr>
              <a:t>C</a:t>
            </a:r>
            <a:r>
              <a:rPr lang="hu-HU" sz="1400" kern="0" dirty="0" err="1">
                <a:latin typeface="Arial Narrow" pitchFamily="34" charset="0"/>
              </a:rPr>
              <a:t>ustoms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en-GB" sz="1400" kern="0" dirty="0">
                <a:latin typeface="Arial Narrow" pitchFamily="34" charset="0"/>
              </a:rPr>
              <a:t>A</a:t>
            </a:r>
            <a:r>
              <a:rPr lang="hu-HU" sz="1400" kern="0" dirty="0" err="1">
                <a:latin typeface="Arial Narrow" pitchFamily="34" charset="0"/>
              </a:rPr>
              <a:t>dministration</a:t>
            </a:r>
            <a:r>
              <a:rPr lang="hu-HU" sz="1400" kern="0" dirty="0">
                <a:latin typeface="Arial Narrow" pitchFamily="34" charset="0"/>
              </a:rPr>
              <a:t>  of Hungary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Arial Narrow" pitchFamily="34" charset="0"/>
              </a:rPr>
              <a:t> </a:t>
            </a:r>
            <a:r>
              <a:rPr lang="hu-HU" sz="1400" kern="0" dirty="0">
                <a:latin typeface="Arial Narrow" pitchFamily="34" charset="0"/>
              </a:rPr>
              <a:t>Szabolcs-Szatmár-Bereg </a:t>
            </a:r>
            <a:r>
              <a:rPr lang="hu-HU" sz="1400" kern="0" dirty="0" err="1">
                <a:latin typeface="Arial Narrow" pitchFamily="34" charset="0"/>
              </a:rPr>
              <a:t>County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hu-HU" sz="1400" kern="0" dirty="0" err="1">
                <a:latin typeface="Arial Narrow" pitchFamily="34" charset="0"/>
              </a:rPr>
              <a:t>Tax</a:t>
            </a:r>
            <a:r>
              <a:rPr lang="hu-HU" sz="1400" kern="0" dirty="0">
                <a:latin typeface="Arial Narrow" pitchFamily="34" charset="0"/>
              </a:rPr>
              <a:t> and </a:t>
            </a:r>
            <a:r>
              <a:rPr lang="hu-HU" sz="1400" kern="0" dirty="0" err="1">
                <a:latin typeface="Arial Narrow" pitchFamily="34" charset="0"/>
              </a:rPr>
              <a:t>Customs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hu-HU" sz="1400" kern="0" dirty="0" err="1">
                <a:latin typeface="Arial Narrow" pitchFamily="34" charset="0"/>
              </a:rPr>
              <a:t>Directorate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hu-HU" sz="1400" kern="0" dirty="0" err="1">
                <a:latin typeface="Arial Narrow" pitchFamily="34" charset="0"/>
              </a:rPr>
              <a:t>Border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hu-HU" sz="1400" kern="0" dirty="0" err="1">
                <a:latin typeface="Arial Narrow" pitchFamily="34" charset="0"/>
              </a:rPr>
              <a:t>Control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hu-HU" sz="1400" kern="0" dirty="0" err="1">
                <a:latin typeface="Arial Narrow" pitchFamily="34" charset="0"/>
              </a:rPr>
              <a:t>Division</a:t>
            </a:r>
            <a:endParaRPr lang="hu-HU" sz="1400" kern="0" dirty="0"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kern="0" dirty="0" err="1">
                <a:latin typeface="Arial Narrow" pitchFamily="34" charset="0"/>
              </a:rPr>
              <a:t>Special</a:t>
            </a:r>
            <a:r>
              <a:rPr lang="hu-HU" sz="1400" kern="0" dirty="0">
                <a:latin typeface="Arial Narrow" pitchFamily="34" charset="0"/>
              </a:rPr>
              <a:t> </a:t>
            </a:r>
            <a:r>
              <a:rPr lang="hu-HU" sz="1400" kern="0" dirty="0" err="1">
                <a:latin typeface="Arial Narrow" pitchFamily="34" charset="0"/>
              </a:rPr>
              <a:t>Anti-Smuggling</a:t>
            </a:r>
            <a:r>
              <a:rPr lang="hu-HU" sz="1400" kern="0" dirty="0">
                <a:latin typeface="Arial Narrow" pitchFamily="34" charset="0"/>
              </a:rPr>
              <a:t> Unit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kern="0" dirty="0">
                <a:solidFill>
                  <a:srgbClr val="0070C0"/>
                </a:solidFill>
                <a:latin typeface="Arial Narrow" pitchFamily="34" charset="0"/>
              </a:rPr>
              <a:t>csaki.jeno@nav.gov.hu</a:t>
            </a:r>
            <a:endParaRPr lang="en-GB" sz="1400" kern="0" dirty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buFont typeface="Trebuchet MS" pitchFamily="34" charset="0"/>
              <a:buNone/>
              <a:defRPr/>
            </a:pPr>
            <a:r>
              <a:rPr lang="pl-PL" sz="1400" b="1" dirty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2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960" y="6345453"/>
            <a:ext cx="1578432" cy="41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5" y="146882"/>
            <a:ext cx="2785124" cy="58864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09CF1FA9-AD74-C3C0-62E9-91160B4476B4}"/>
              </a:ext>
            </a:extLst>
          </p:cNvPr>
          <p:cNvSpPr txBox="1"/>
          <p:nvPr/>
        </p:nvSpPr>
        <p:spPr>
          <a:xfrm>
            <a:off x="127414" y="681640"/>
            <a:ext cx="8828978" cy="557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</a:rPr>
              <a:t>2016 </a:t>
            </a:r>
            <a:r>
              <a:rPr lang="hu-HU" sz="3200" dirty="0" err="1">
                <a:solidFill>
                  <a:srgbClr val="002060"/>
                </a:solidFill>
              </a:rPr>
              <a:t>june</a:t>
            </a:r>
            <a:r>
              <a:rPr lang="hu-HU" sz="3200" dirty="0">
                <a:solidFill>
                  <a:srgbClr val="002060"/>
                </a:solidFill>
              </a:rPr>
              <a:t> / </a:t>
            </a:r>
            <a:r>
              <a:rPr lang="hu-HU" sz="3200" dirty="0" err="1">
                <a:solidFill>
                  <a:srgbClr val="002060"/>
                </a:solidFill>
              </a:rPr>
              <a:t>october</a:t>
            </a:r>
            <a:r>
              <a:rPr lang="hu-HU" sz="3200" dirty="0">
                <a:solidFill>
                  <a:srgbClr val="002060"/>
                </a:solidFill>
              </a:rPr>
              <a:t> </a:t>
            </a:r>
            <a:r>
              <a:rPr lang="hu-HU" sz="3200" dirty="0" err="1">
                <a:solidFill>
                  <a:srgbClr val="002060"/>
                </a:solidFill>
              </a:rPr>
              <a:t>Slovakia</a:t>
            </a:r>
            <a:r>
              <a:rPr lang="hu-HU" sz="3200" dirty="0">
                <a:solidFill>
                  <a:srgbClr val="002060"/>
                </a:solidFill>
              </a:rPr>
              <a:t>, </a:t>
            </a:r>
            <a:r>
              <a:rPr lang="hu-HU" sz="3200" dirty="0" err="1">
                <a:solidFill>
                  <a:srgbClr val="002060"/>
                </a:solidFill>
              </a:rPr>
              <a:t>Ziline</a:t>
            </a:r>
            <a:r>
              <a:rPr lang="hu-HU" sz="3200" dirty="0">
                <a:solidFill>
                  <a:srgbClr val="002060"/>
                </a:solidFill>
              </a:rPr>
              <a:t> , OLAF </a:t>
            </a:r>
            <a:r>
              <a:rPr lang="hu-HU" sz="3200" dirty="0" err="1">
                <a:solidFill>
                  <a:srgbClr val="002060"/>
                </a:solidFill>
              </a:rPr>
              <a:t>Hercule</a:t>
            </a:r>
            <a:r>
              <a:rPr lang="hu-HU" sz="3200" dirty="0">
                <a:solidFill>
                  <a:srgbClr val="002060"/>
                </a:solidFill>
              </a:rPr>
              <a:t>  </a:t>
            </a:r>
            <a:r>
              <a:rPr lang="hu-HU" sz="3200" b="1" dirty="0">
                <a:solidFill>
                  <a:srgbClr val="002060"/>
                </a:solidFill>
              </a:rPr>
              <a:t>Training </a:t>
            </a:r>
            <a:r>
              <a:rPr lang="hu-HU" sz="3200" b="1" dirty="0" err="1">
                <a:solidFill>
                  <a:srgbClr val="002060"/>
                </a:solidFill>
              </a:rPr>
              <a:t>focused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on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increasing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the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effectivness</a:t>
            </a:r>
            <a:r>
              <a:rPr lang="hu-HU" sz="3200" b="1" dirty="0">
                <a:solidFill>
                  <a:srgbClr val="002060"/>
                </a:solidFill>
              </a:rPr>
              <a:t> of </a:t>
            </a:r>
            <a:r>
              <a:rPr lang="hu-HU" sz="3200" b="1" dirty="0" err="1">
                <a:solidFill>
                  <a:srgbClr val="002060"/>
                </a:solidFill>
              </a:rPr>
              <a:t>Customs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Control</a:t>
            </a:r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endParaRPr lang="hu-HU" sz="3200" dirty="0">
              <a:solidFill>
                <a:srgbClr val="002060"/>
              </a:solidFill>
            </a:endParaRPr>
          </a:p>
          <a:p>
            <a:r>
              <a:rPr lang="hu-HU" sz="36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F8B2B7B-5CF1-D9BF-F9EB-EBBB53EB5F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14" y="4416232"/>
            <a:ext cx="3109759" cy="2417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442DA42F-18C3-8634-CF56-AE90D395A1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136" y="1913215"/>
            <a:ext cx="2688446" cy="2895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7C3FF4A4-EC42-FF23-93FA-9AE241D600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91" y="2285846"/>
            <a:ext cx="3425152" cy="1671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8D265AC5-6EB6-D5C7-AAD3-4BB7797F61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527" y="4597283"/>
            <a:ext cx="3216126" cy="2144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A3DF2B6-898F-217B-F1E5-071B56905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173" y="3585779"/>
            <a:ext cx="2913154" cy="723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87528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797" y="6427667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13408"/>
            <a:ext cx="2785124" cy="58864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E72538DE-64BC-756A-AB0D-874D12AE2EF1}"/>
              </a:ext>
            </a:extLst>
          </p:cNvPr>
          <p:cNvSpPr/>
          <p:nvPr/>
        </p:nvSpPr>
        <p:spPr>
          <a:xfrm>
            <a:off x="-156378" y="773241"/>
            <a:ext cx="9300378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822893"/>
            <a:r>
              <a:rPr lang="hu-HU" sz="3200" dirty="0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2018/2019 OLAF </a:t>
            </a:r>
            <a:r>
              <a:rPr lang="hu-HU" sz="3200" dirty="0" err="1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Hercule</a:t>
            </a:r>
            <a:r>
              <a:rPr lang="hu-HU" sz="3200" dirty="0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 III</a:t>
            </a:r>
          </a:p>
          <a:p>
            <a:pPr algn="ctr" defTabSz="822893"/>
            <a:r>
              <a:rPr lang="hu-HU" sz="3200" b="1" dirty="0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 Anti-</a:t>
            </a:r>
            <a:r>
              <a:rPr lang="hu-HU" sz="3200" b="1" dirty="0" err="1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Cigarette</a:t>
            </a:r>
            <a:r>
              <a:rPr lang="hu-HU" sz="3200" b="1" dirty="0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 </a:t>
            </a:r>
            <a:r>
              <a:rPr lang="hu-HU" sz="3200" b="1" dirty="0" err="1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Smuggling</a:t>
            </a:r>
            <a:r>
              <a:rPr lang="hu-HU" sz="3200" b="1" dirty="0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 </a:t>
            </a:r>
            <a:r>
              <a:rPr lang="hu-HU" sz="3200" b="1" dirty="0" err="1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Staff</a:t>
            </a:r>
            <a:r>
              <a:rPr lang="hu-HU" sz="3200" b="1" dirty="0">
                <a:solidFill>
                  <a:schemeClr val="tx2"/>
                </a:solidFill>
                <a:cs typeface="Times New Roman" panose="02020603050405020304" pitchFamily="18" charset="0"/>
                <a:sym typeface="Gill Sans"/>
              </a:rPr>
              <a:t> Exchange Program</a:t>
            </a: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  <a:p>
            <a:pPr algn="ctr" defTabSz="822893"/>
            <a:endParaRPr lang="hu-HU" sz="3200" b="1" dirty="0">
              <a:solidFill>
                <a:schemeClr val="tx2"/>
              </a:solidFill>
              <a:cs typeface="Times New Roman" panose="02020603050405020304" pitchFamily="18" charset="0"/>
              <a:sym typeface="Gill San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EBE868C0-35EE-4ED5-FEB0-A88E50D12B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865119"/>
            <a:ext cx="2304256" cy="1725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001E0CC-3428-EF15-D965-C3C9476915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056" y="4987720"/>
            <a:ext cx="3058712" cy="1674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xmlns="" id="{ECC96EF2-2709-8424-6349-E7EB08A5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9" y="1970361"/>
            <a:ext cx="2911615" cy="2432983"/>
          </a:xfrm>
          <a:prstGeom prst="round2DiagRect">
            <a:avLst>
              <a:gd name="adj1" fmla="val 16667"/>
              <a:gd name="adj2" fmla="val 4412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6FB9D53B-2B9B-65F0-B00C-D05EDE3E7D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7427" y="3484649"/>
            <a:ext cx="3609145" cy="1420491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BE354118-F8DC-3CED-32EA-F87140C439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156" y="2693424"/>
            <a:ext cx="1606396" cy="3419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1876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381" y="6252396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5" y="146882"/>
            <a:ext cx="2785124" cy="58864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09CF1FA9-AD74-C3C0-62E9-91160B4476B4}"/>
              </a:ext>
            </a:extLst>
          </p:cNvPr>
          <p:cNvSpPr txBox="1"/>
          <p:nvPr/>
        </p:nvSpPr>
        <p:spPr>
          <a:xfrm>
            <a:off x="-108519" y="681640"/>
            <a:ext cx="9252520" cy="557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</a:rPr>
              <a:t>2019 </a:t>
            </a:r>
            <a:r>
              <a:rPr lang="hu-HU" sz="3200" dirty="0" err="1">
                <a:solidFill>
                  <a:srgbClr val="002060"/>
                </a:solidFill>
              </a:rPr>
              <a:t>september</a:t>
            </a:r>
            <a:r>
              <a:rPr lang="hu-HU" sz="3200" dirty="0">
                <a:solidFill>
                  <a:srgbClr val="002060"/>
                </a:solidFill>
              </a:rPr>
              <a:t>/2019 november  </a:t>
            </a:r>
            <a:r>
              <a:rPr lang="hu-HU" sz="3200" dirty="0" err="1">
                <a:solidFill>
                  <a:srgbClr val="002060"/>
                </a:solidFill>
              </a:rPr>
              <a:t>Slovakia</a:t>
            </a:r>
            <a:r>
              <a:rPr lang="hu-HU" sz="3200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hu-HU" sz="3200" dirty="0" err="1">
                <a:solidFill>
                  <a:srgbClr val="002060"/>
                </a:solidFill>
              </a:rPr>
              <a:t>Vysne</a:t>
            </a:r>
            <a:r>
              <a:rPr lang="hu-HU" sz="3200" dirty="0">
                <a:solidFill>
                  <a:srgbClr val="002060"/>
                </a:solidFill>
              </a:rPr>
              <a:t> </a:t>
            </a:r>
            <a:r>
              <a:rPr lang="hu-HU" sz="3200" dirty="0" err="1">
                <a:solidFill>
                  <a:srgbClr val="002060"/>
                </a:solidFill>
              </a:rPr>
              <a:t>Nemecé</a:t>
            </a:r>
            <a:r>
              <a:rPr lang="hu-HU" sz="3200" dirty="0">
                <a:solidFill>
                  <a:srgbClr val="002060"/>
                </a:solidFill>
              </a:rPr>
              <a:t>/</a:t>
            </a:r>
            <a:r>
              <a:rPr lang="hu-HU" sz="3200" dirty="0" err="1">
                <a:solidFill>
                  <a:srgbClr val="002060"/>
                </a:solidFill>
              </a:rPr>
              <a:t>Mojmirovce</a:t>
            </a:r>
            <a:r>
              <a:rPr lang="hu-HU" sz="3200" dirty="0">
                <a:solidFill>
                  <a:srgbClr val="002060"/>
                </a:solidFill>
              </a:rPr>
              <a:t> , OLAF  </a:t>
            </a:r>
          </a:p>
          <a:p>
            <a:pPr algn="ctr"/>
            <a:r>
              <a:rPr lang="hu-HU" sz="3200" b="1" dirty="0">
                <a:solidFill>
                  <a:srgbClr val="002060"/>
                </a:solidFill>
              </a:rPr>
              <a:t>Training </a:t>
            </a:r>
            <a:r>
              <a:rPr lang="hu-HU" sz="3200" b="1" dirty="0" err="1">
                <a:solidFill>
                  <a:srgbClr val="002060"/>
                </a:solidFill>
              </a:rPr>
              <a:t>focused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on</a:t>
            </a:r>
            <a:r>
              <a:rPr lang="hu-HU" sz="3200" b="1" dirty="0">
                <a:solidFill>
                  <a:srgbClr val="002060"/>
                </a:solidFill>
              </a:rPr>
              <a:t> X-</a:t>
            </a:r>
            <a:r>
              <a:rPr lang="hu-HU" sz="3200" b="1" dirty="0" err="1">
                <a:solidFill>
                  <a:srgbClr val="002060"/>
                </a:solidFill>
              </a:rPr>
              <a:t>ray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scanner</a:t>
            </a:r>
            <a:r>
              <a:rPr lang="hu-HU" sz="3200" b="1" dirty="0">
                <a:solidFill>
                  <a:srgbClr val="002060"/>
                </a:solidFill>
              </a:rPr>
              <a:t> image </a:t>
            </a:r>
            <a:r>
              <a:rPr lang="hu-HU" sz="3200" b="1" dirty="0" err="1">
                <a:solidFill>
                  <a:srgbClr val="002060"/>
                </a:solidFill>
              </a:rPr>
              <a:t>interpretation</a:t>
            </a:r>
            <a:r>
              <a:rPr lang="hu-HU" sz="3200" b="1" dirty="0">
                <a:solidFill>
                  <a:srgbClr val="002060"/>
                </a:solidFill>
              </a:rPr>
              <a:t> and </a:t>
            </a:r>
            <a:r>
              <a:rPr lang="hu-HU" sz="3200" b="1" dirty="0" err="1">
                <a:solidFill>
                  <a:srgbClr val="002060"/>
                </a:solidFill>
              </a:rPr>
              <a:t>customs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comtrol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process</a:t>
            </a:r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3200" b="1" dirty="0">
              <a:solidFill>
                <a:srgbClr val="002060"/>
              </a:solidFill>
            </a:endParaRPr>
          </a:p>
          <a:p>
            <a:pPr algn="ctr"/>
            <a:r>
              <a:rPr lang="hu-HU" sz="3200" b="1" dirty="0">
                <a:solidFill>
                  <a:srgbClr val="002060"/>
                </a:solidFill>
              </a:rPr>
              <a:t> </a:t>
            </a:r>
          </a:p>
          <a:p>
            <a:endParaRPr lang="hu-HU" sz="3200" dirty="0">
              <a:solidFill>
                <a:srgbClr val="002060"/>
              </a:solidFill>
            </a:endParaRPr>
          </a:p>
          <a:p>
            <a:r>
              <a:rPr lang="hu-HU" sz="36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E579797B-8212-30A5-BD6E-3118F882F7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20" y="2698946"/>
            <a:ext cx="3113125" cy="1512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421318BC-90C4-A832-FF50-A9A5F6C1B7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063" y="2776580"/>
            <a:ext cx="3656329" cy="1776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9A9F1153-7460-E4AB-B2C5-966D84D0A5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20" y="4553438"/>
            <a:ext cx="4128676" cy="20064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D4D7B7DC-F09D-65C5-3CAF-0DE1FD1709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03" y="4770262"/>
            <a:ext cx="2952328" cy="1434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90FDEC6-F032-B556-4582-9B1FA6861A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8139" y="3821940"/>
            <a:ext cx="360914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6189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56337"/>
            <a:ext cx="1585987" cy="41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5" y="146882"/>
            <a:ext cx="2785124" cy="58864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5AE2AC2B-F4C8-ABBC-F8C4-7701F320172E}"/>
              </a:ext>
            </a:extLst>
          </p:cNvPr>
          <p:cNvSpPr txBox="1"/>
          <p:nvPr/>
        </p:nvSpPr>
        <p:spPr>
          <a:xfrm>
            <a:off x="0" y="778624"/>
            <a:ext cx="9144000" cy="58169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rgbClr val="002060"/>
                </a:solidFill>
              </a:rPr>
              <a:t>FRONTEX CBCDO </a:t>
            </a:r>
            <a:r>
              <a:rPr lang="hu-HU" sz="3200" dirty="0" err="1">
                <a:solidFill>
                  <a:srgbClr val="002060"/>
                </a:solidFill>
              </a:rPr>
              <a:t>trainings</a:t>
            </a:r>
            <a:r>
              <a:rPr lang="hu-HU" sz="3200" dirty="0">
                <a:solidFill>
                  <a:srgbClr val="002060"/>
                </a:solidFill>
              </a:rPr>
              <a:t> /since 2019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Cross Border Crime Detection Officer Course</a:t>
            </a:r>
            <a:endParaRPr lang="hu-HU" sz="32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2ADE16A3-1FE8-C4A3-21CD-412CE20C18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531" y="1930671"/>
            <a:ext cx="1998966" cy="971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Frontex - European Border and Coast Guard Agency | Knowledge for policy">
            <a:extLst>
              <a:ext uri="{FF2B5EF4-FFF2-40B4-BE49-F238E27FC236}">
                <a16:creationId xmlns:a16="http://schemas.microsoft.com/office/drawing/2014/main" xmlns="" id="{D6B06B39-77E3-FB0C-8EA5-CC729FCBC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1" t="26054" r="6202" b="26581"/>
          <a:stretch/>
        </p:blipFill>
        <p:spPr bwMode="auto">
          <a:xfrm>
            <a:off x="3102879" y="3463310"/>
            <a:ext cx="3168352" cy="622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169A7E85-D487-2C4A-2A7F-2DC207EDC9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069" y="2002976"/>
            <a:ext cx="2967734" cy="1649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54BBF76E-787A-2426-FC21-6B509A595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203" y="1918806"/>
            <a:ext cx="2376264" cy="1778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847E0B54-86A4-A85A-AB19-15550720E0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161" y="5078312"/>
            <a:ext cx="2375271" cy="1347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D148C1EF-25CB-7813-818F-2978913509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183" y="4245100"/>
            <a:ext cx="2736304" cy="166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xmlns="" id="{D54B36E9-46C2-D442-9DC8-7CA933A4F2C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3" y="4204473"/>
            <a:ext cx="3184249" cy="154744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0948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717" y="6006325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5" y="146882"/>
            <a:ext cx="2785124" cy="58864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45FA8E1-029A-4717-6B8D-65B1EF534B77}"/>
              </a:ext>
            </a:extLst>
          </p:cNvPr>
          <p:cNvSpPr txBox="1"/>
          <p:nvPr/>
        </p:nvSpPr>
        <p:spPr>
          <a:xfrm>
            <a:off x="0" y="735522"/>
            <a:ext cx="9144000" cy="54476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002060"/>
                </a:solidFill>
              </a:rPr>
              <a:t>FRONTEX </a:t>
            </a:r>
            <a:r>
              <a:rPr lang="hu-HU" sz="3200" b="1" dirty="0" err="1">
                <a:solidFill>
                  <a:srgbClr val="002060"/>
                </a:solidFill>
              </a:rPr>
              <a:t>Firearms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Detection</a:t>
            </a:r>
            <a:r>
              <a:rPr lang="hu-HU" sz="3200" b="1" dirty="0">
                <a:solidFill>
                  <a:srgbClr val="002060"/>
                </a:solidFill>
              </a:rPr>
              <a:t> </a:t>
            </a:r>
            <a:r>
              <a:rPr lang="hu-HU" sz="3200" b="1" dirty="0" err="1">
                <a:solidFill>
                  <a:srgbClr val="002060"/>
                </a:solidFill>
              </a:rPr>
              <a:t>Course</a:t>
            </a:r>
            <a:r>
              <a:rPr lang="hu-HU" sz="3200" b="1" dirty="0">
                <a:solidFill>
                  <a:srgbClr val="002060"/>
                </a:solidFill>
              </a:rPr>
              <a:t>/ since 2021</a:t>
            </a: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endParaRPr lang="hu-HU" sz="2800" b="1" dirty="0">
              <a:solidFill>
                <a:srgbClr val="002060"/>
              </a:solidFill>
            </a:endParaRPr>
          </a:p>
          <a:p>
            <a:pPr algn="ctr"/>
            <a:r>
              <a:rPr lang="hu-HU" sz="36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Picture 4" descr="Frontex - European Border and Coast Guard Agency | Knowledge for policy">
            <a:extLst>
              <a:ext uri="{FF2B5EF4-FFF2-40B4-BE49-F238E27FC236}">
                <a16:creationId xmlns:a16="http://schemas.microsoft.com/office/drawing/2014/main" xmlns="" id="{431B3EA2-CC12-17D0-ADDE-9015DC1ED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1" t="26054" r="6202" b="26581"/>
          <a:stretch/>
        </p:blipFill>
        <p:spPr bwMode="auto">
          <a:xfrm>
            <a:off x="2199114" y="3510911"/>
            <a:ext cx="3650884" cy="717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00BBC9E0-7617-5F38-F0A1-11947CA8A8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913" y="1393788"/>
            <a:ext cx="3112519" cy="1473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0A42F4E1-AFE9-659C-5070-0FE10BB71B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575" y="3167504"/>
            <a:ext cx="2717197" cy="1321242"/>
          </a:xfrm>
          <a:prstGeom prst="round2DiagRect">
            <a:avLst>
              <a:gd name="adj1" fmla="val 16667"/>
              <a:gd name="adj2" fmla="val 427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1930CAD7-B309-40F9-16D1-05758CE52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424" y="4662571"/>
            <a:ext cx="4211151" cy="2047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F15E27B3-A235-B82A-B0B5-0D89AF027C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28" y="4021299"/>
            <a:ext cx="1580310" cy="2462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1548DF04-9167-0B65-B9D3-3B32D70097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950" y="4719068"/>
            <a:ext cx="1698786" cy="1287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xmlns="" id="{DCEDC186-A871-0449-AC51-B2473A49149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467" y="1563453"/>
            <a:ext cx="2796109" cy="1358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29FD6034-71B3-E6A4-D0EA-E25EBB42084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28" y="1412767"/>
            <a:ext cx="1791016" cy="2013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1299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931" y="6246119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5" y="146882"/>
            <a:ext cx="2785124" cy="58864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5BF4FDCA-6ED9-D78E-2E68-01BC07878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98" y="980720"/>
            <a:ext cx="7906203" cy="527080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B752EC8F-403E-2F74-BC65-F39E0BD859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198" y="735521"/>
            <a:ext cx="3377037" cy="10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78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717" y="6006325"/>
            <a:ext cx="1874019" cy="49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5" y="146882"/>
            <a:ext cx="2785124" cy="58864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100C73D2-D900-053B-2902-0D85FC371777}"/>
              </a:ext>
            </a:extLst>
          </p:cNvPr>
          <p:cNvSpPr txBox="1"/>
          <p:nvPr/>
        </p:nvSpPr>
        <p:spPr>
          <a:xfrm>
            <a:off x="25036" y="2289342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dirty="0" err="1">
                <a:solidFill>
                  <a:srgbClr val="002060"/>
                </a:solidFill>
              </a:rPr>
              <a:t>Thank</a:t>
            </a:r>
            <a:r>
              <a:rPr lang="hu-HU" sz="3600" dirty="0">
                <a:solidFill>
                  <a:srgbClr val="002060"/>
                </a:solidFill>
              </a:rPr>
              <a:t> </a:t>
            </a:r>
            <a:r>
              <a:rPr lang="hu-HU" sz="3600" dirty="0" err="1">
                <a:solidFill>
                  <a:srgbClr val="002060"/>
                </a:solidFill>
              </a:rPr>
              <a:t>you</a:t>
            </a:r>
            <a:r>
              <a:rPr lang="hu-HU" sz="3600" dirty="0">
                <a:solidFill>
                  <a:srgbClr val="002060"/>
                </a:solidFill>
              </a:rPr>
              <a:t> </a:t>
            </a:r>
            <a:r>
              <a:rPr lang="hu-HU" sz="3600" dirty="0" err="1">
                <a:solidFill>
                  <a:srgbClr val="002060"/>
                </a:solidFill>
              </a:rPr>
              <a:t>for</a:t>
            </a:r>
            <a:r>
              <a:rPr lang="hu-HU" sz="3600" dirty="0">
                <a:solidFill>
                  <a:srgbClr val="002060"/>
                </a:solidFill>
              </a:rPr>
              <a:t> </a:t>
            </a:r>
            <a:r>
              <a:rPr lang="hu-HU" sz="3600" dirty="0" err="1">
                <a:solidFill>
                  <a:srgbClr val="002060"/>
                </a:solidFill>
              </a:rPr>
              <a:t>your</a:t>
            </a:r>
            <a:r>
              <a:rPr lang="hu-HU" sz="3600" dirty="0">
                <a:solidFill>
                  <a:srgbClr val="002060"/>
                </a:solidFill>
              </a:rPr>
              <a:t> </a:t>
            </a:r>
            <a:r>
              <a:rPr lang="hu-HU" sz="3600" dirty="0" err="1">
                <a:solidFill>
                  <a:srgbClr val="002060"/>
                </a:solidFill>
              </a:rPr>
              <a:t>kind</a:t>
            </a:r>
            <a:r>
              <a:rPr lang="hu-HU" sz="3600" dirty="0">
                <a:solidFill>
                  <a:srgbClr val="002060"/>
                </a:solidFill>
              </a:rPr>
              <a:t> </a:t>
            </a:r>
            <a:r>
              <a:rPr lang="hu-HU" sz="3600" dirty="0" err="1">
                <a:solidFill>
                  <a:srgbClr val="002060"/>
                </a:solidFill>
              </a:rPr>
              <a:t>attention</a:t>
            </a:r>
            <a:r>
              <a:rPr lang="hu-HU" sz="36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788461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ELBET Color full logo with COM logo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1" id="{B4EB20DE-9008-4D70-AA45-0AFBA0C915DF}" vid="{85BFF166-7584-4405-99AA-B7999CC3712C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1" id="{B4EB20DE-9008-4D70-AA45-0AFBA0C915DF}" vid="{F369C79A-B521-4E15-8848-E819E0CF0BE2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1" id="{B4EB20DE-9008-4D70-AA45-0AFBA0C915DF}" vid="{7A7D69F3-B254-4F0C-AEF9-223793FB618B}"/>
    </a:ext>
  </a:extLst>
</a:theme>
</file>

<file path=ppt/theme/theme4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1" id="{B4EB20DE-9008-4D70-AA45-0AFBA0C915DF}" vid="{C0EDB54D-DBB5-41AD-B463-CFEE11664C2E}"/>
    </a:ext>
  </a:extLst>
</a:theme>
</file>

<file path=ppt/theme/theme5.xml><?xml version="1.0" encoding="utf-8"?>
<a:theme xmlns:a="http://schemas.openxmlformats.org/drawingml/2006/main" name="CELBET full blue with COM logo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1" id="{B4EB20DE-9008-4D70-AA45-0AFBA0C915DF}" vid="{BB38CE23-926E-4989-B87E-2B2AF7B6C80F}"/>
    </a:ext>
  </a:extLst>
</a:theme>
</file>

<file path=ppt/theme/theme6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CELBET Color full logo with COM logo (4)</Template>
  <TotalTime>2750</TotalTime>
  <Words>142</Words>
  <Application>Microsoft Office PowerPoint</Application>
  <PresentationFormat>Diavetítés a képernyőre (4:3 oldalarány)</PresentationFormat>
  <Paragraphs>71</Paragraphs>
  <Slides>8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CELBET Color full logo with COM logo (4)</vt:lpstr>
      <vt:lpstr>3_Projekt niestandardowy</vt:lpstr>
      <vt:lpstr>1_Projekt niestandardowy</vt:lpstr>
      <vt:lpstr>Projekt niestandardowy</vt:lpstr>
      <vt:lpstr>CELBET full blue with COM logo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 User</dc:creator>
  <cp:lastModifiedBy>dr. Dézsi Zsolt</cp:lastModifiedBy>
  <cp:revision>117</cp:revision>
  <cp:lastPrinted>2018-03-22T11:39:02Z</cp:lastPrinted>
  <dcterms:created xsi:type="dcterms:W3CDTF">2022-05-12T07:07:25Z</dcterms:created>
  <dcterms:modified xsi:type="dcterms:W3CDTF">2023-03-08T08:46:36Z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InformacjeMiedzynarodowe</vt:lpwstr>
  </property>
  <property fmtid="{D5CDD505-2E9C-101B-9397-08002B2CF9AE}" pid="3" name="MFClassifiedBy">
    <vt:lpwstr>MF\GRWM;Grabowska Anna 11</vt:lpwstr>
  </property>
  <property fmtid="{D5CDD505-2E9C-101B-9397-08002B2CF9AE}" pid="4" name="MFClassificationDate">
    <vt:lpwstr>2022-05-17T11:55:50.7995010+02:00</vt:lpwstr>
  </property>
  <property fmtid="{D5CDD505-2E9C-101B-9397-08002B2CF9AE}" pid="5" name="MFClassifiedBySID">
    <vt:lpwstr>MF\S-1-5-21-1525952054-1005573771-2909822258-352189</vt:lpwstr>
  </property>
  <property fmtid="{D5CDD505-2E9C-101B-9397-08002B2CF9AE}" pid="6" name="MFGRNItemId">
    <vt:lpwstr>GRN-68ab2400-d1f2-47bc-8a0e-2b3fe1c4a677</vt:lpwstr>
  </property>
  <property fmtid="{D5CDD505-2E9C-101B-9397-08002B2CF9AE}" pid="7" name="MFHash">
    <vt:lpwstr>vXLFkCX7K7U4HksraBtL5ouv8IngasoZfxSxRk1L4mE=</vt:lpwstr>
  </property>
  <property fmtid="{D5CDD505-2E9C-101B-9397-08002B2CF9AE}" pid="8" name="DLPManualFileClassification">
    <vt:lpwstr>{fda3041b-e405-41d9-ab17-3871d5906b2d}</vt:lpwstr>
  </property>
  <property fmtid="{D5CDD505-2E9C-101B-9397-08002B2CF9AE}" pid="9" name="MFRefresh">
    <vt:lpwstr>False</vt:lpwstr>
  </property>
</Properties>
</file>