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8"/>
  </p:notesMasterIdLst>
  <p:handoutMasterIdLst>
    <p:handoutMasterId r:id="rId99"/>
  </p:handoutMasterIdLst>
  <p:sldIdLst>
    <p:sldId id="256" r:id="rId2"/>
    <p:sldId id="263" r:id="rId3"/>
    <p:sldId id="266" r:id="rId4"/>
    <p:sldId id="267" r:id="rId5"/>
    <p:sldId id="273" r:id="rId6"/>
    <p:sldId id="274" r:id="rId7"/>
    <p:sldId id="275" r:id="rId8"/>
    <p:sldId id="276" r:id="rId9"/>
    <p:sldId id="268" r:id="rId10"/>
    <p:sldId id="277" r:id="rId11"/>
    <p:sldId id="278" r:id="rId12"/>
    <p:sldId id="279" r:id="rId13"/>
    <p:sldId id="280" r:id="rId14"/>
    <p:sldId id="281" r:id="rId15"/>
    <p:sldId id="269" r:id="rId16"/>
    <p:sldId id="270" r:id="rId17"/>
    <p:sldId id="304" r:id="rId18"/>
    <p:sldId id="305"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52" r:id="rId42"/>
    <p:sldId id="353" r:id="rId43"/>
    <p:sldId id="354" r:id="rId44"/>
    <p:sldId id="355" r:id="rId45"/>
    <p:sldId id="356" r:id="rId46"/>
    <p:sldId id="357" r:id="rId47"/>
    <p:sldId id="358" r:id="rId48"/>
    <p:sldId id="359" r:id="rId49"/>
    <p:sldId id="360" r:id="rId50"/>
    <p:sldId id="306" r:id="rId51"/>
    <p:sldId id="307"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08" r:id="rId74"/>
    <p:sldId id="271" r:id="rId75"/>
    <p:sldId id="309"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10" r:id="rId93"/>
    <p:sldId id="349" r:id="rId94"/>
    <p:sldId id="350" r:id="rId95"/>
    <p:sldId id="272" r:id="rId96"/>
    <p:sldId id="351" r:id="rId97"/>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BF5"/>
    <a:srgbClr val="336699"/>
    <a:srgbClr val="BFD1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74" d="100"/>
          <a:sy n="74" d="100"/>
        </p:scale>
        <p:origin x="124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9FEB7-1E18-4982-9A82-8CB1F64736FD}"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lv-LV"/>
        </a:p>
      </dgm:t>
    </dgm:pt>
    <dgm:pt modelId="{9555C924-96CA-4E13-A075-2E4EF12297A5}">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possibility of physical control</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D0904BC5-730C-406D-A8CD-2A7CAD3D4E4C}" type="parTrans" cxnId="{950C1261-3A94-474F-A0B7-EAE255FB400D}">
      <dgm:prSet/>
      <dgm:spPr/>
      <dgm:t>
        <a:bodyPr/>
        <a:lstStyle/>
        <a:p>
          <a:endParaRPr lang="lv-LV"/>
        </a:p>
      </dgm:t>
    </dgm:pt>
    <dgm:pt modelId="{F0B7E89F-F318-4571-B4CE-2FB1BDD328DE}" type="sibTrans" cxnId="{950C1261-3A94-474F-A0B7-EAE255FB400D}">
      <dgm:prSet/>
      <dgm:spPr/>
      <dgm:t>
        <a:bodyPr/>
        <a:lstStyle/>
        <a:p>
          <a:endParaRPr lang="lv-LV"/>
        </a:p>
      </dgm:t>
    </dgm:pt>
    <dgm:pt modelId="{9EE04E63-F38D-428B-8169-B0EF6D60C130}">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Popular type of cargo</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B7F186A5-6A98-456A-9E39-FE37F208FBBC}" type="parTrans" cxnId="{546C1F4A-60DB-47E4-B572-61299AB162DD}">
      <dgm:prSet/>
      <dgm:spPr/>
      <dgm:t>
        <a:bodyPr/>
        <a:lstStyle/>
        <a:p>
          <a:endParaRPr lang="lv-LV"/>
        </a:p>
      </dgm:t>
    </dgm:pt>
    <dgm:pt modelId="{8DDC8A95-701B-4C8B-8476-53E0C61831EC}" type="sibTrans" cxnId="{546C1F4A-60DB-47E4-B572-61299AB162DD}">
      <dgm:prSet/>
      <dgm:spPr/>
      <dgm:t>
        <a:bodyPr/>
        <a:lstStyle/>
        <a:p>
          <a:endParaRPr lang="lv-LV"/>
        </a:p>
      </dgm:t>
    </dgm:pt>
    <dgm:pt modelId="{BF9C5C2C-F9CE-4112-B0F6-683E7DBF68EB}">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Local trainers</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21E646E6-3710-429E-B056-03BCA8D59743}" type="parTrans" cxnId="{7267434B-29CE-467E-A0EA-2F09A0D32873}">
      <dgm:prSet/>
      <dgm:spPr/>
      <dgm:t>
        <a:bodyPr/>
        <a:lstStyle/>
        <a:p>
          <a:endParaRPr lang="lv-LV"/>
        </a:p>
      </dgm:t>
    </dgm:pt>
    <dgm:pt modelId="{0C4D9DB6-7ED6-4C12-8E72-A7C255B23AD6}" type="sibTrans" cxnId="{7267434B-29CE-467E-A0EA-2F09A0D32873}">
      <dgm:prSet/>
      <dgm:spPr/>
      <dgm:t>
        <a:bodyPr/>
        <a:lstStyle/>
        <a:p>
          <a:endParaRPr lang="lv-LV"/>
        </a:p>
      </dgm:t>
    </dgm:pt>
    <dgm:pt modelId="{B09A7233-6D5D-497A-8383-DB9EF94FD4AF}">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Working class (theoretical part)</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95F03C4A-A068-4B62-9A7E-D8B095471CD9}" type="parTrans" cxnId="{B5DD0446-5F01-4860-99E5-2B3CEC8D7E35}">
      <dgm:prSet/>
      <dgm:spPr/>
      <dgm:t>
        <a:bodyPr/>
        <a:lstStyle/>
        <a:p>
          <a:endParaRPr lang="lv-LV"/>
        </a:p>
      </dgm:t>
    </dgm:pt>
    <dgm:pt modelId="{9130F2CE-7A3A-4099-97D4-8A725D57A49A}" type="sibTrans" cxnId="{B5DD0446-5F01-4860-99E5-2B3CEC8D7E35}">
      <dgm:prSet/>
      <dgm:spPr/>
      <dgm:t>
        <a:bodyPr/>
        <a:lstStyle/>
        <a:p>
          <a:endParaRPr lang="lv-LV"/>
        </a:p>
      </dgm:t>
    </dgm:pt>
    <dgm:pt modelId="{EFE471FD-54DF-4513-A18E-76ED670F039D}">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Popular type of wagons and locomotives</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175B9524-8EBE-4B04-AD17-772AC487ED9D}" type="parTrans" cxnId="{ADA80766-49C1-4ABC-A959-999BF38EE604}">
      <dgm:prSet/>
      <dgm:spPr/>
      <dgm:t>
        <a:bodyPr/>
        <a:lstStyle/>
        <a:p>
          <a:endParaRPr lang="lv-LV"/>
        </a:p>
      </dgm:t>
    </dgm:pt>
    <dgm:pt modelId="{B4BED143-71EE-40AF-8552-C3BE6258D8D9}" type="sibTrans" cxnId="{ADA80766-49C1-4ABC-A959-999BF38EE604}">
      <dgm:prSet/>
      <dgm:spPr/>
      <dgm:t>
        <a:bodyPr/>
        <a:lstStyle/>
        <a:p>
          <a:endParaRPr lang="lv-LV"/>
        </a:p>
      </dgm:t>
    </dgm:pt>
    <dgm:pt modelId="{24A3B35C-0045-451C-A235-8F1C84B616C4}">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 time movement of freight cargo</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95255E70-1394-4A2B-A6F0-B67EFED1DC35}" type="parTrans" cxnId="{AC6FCEF9-4F32-4281-BA07-B193E45E8ABC}">
      <dgm:prSet/>
      <dgm:spPr/>
      <dgm:t>
        <a:bodyPr/>
        <a:lstStyle/>
        <a:p>
          <a:endParaRPr lang="lv-LV"/>
        </a:p>
      </dgm:t>
    </dgm:pt>
    <dgm:pt modelId="{A8C87B3E-68CF-4501-974C-FD33C367F29D}" type="sibTrans" cxnId="{AC6FCEF9-4F32-4281-BA07-B193E45E8ABC}">
      <dgm:prSet/>
      <dgm:spPr/>
      <dgm:t>
        <a:bodyPr/>
        <a:lstStyle/>
        <a:p>
          <a:endParaRPr lang="lv-LV"/>
        </a:p>
      </dgm:t>
    </dgm:pt>
    <dgm:pt modelId="{E85560A1-4D99-482B-8CF5-0370D5E31B0C}">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Safety first</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C854E277-BE42-4ED8-8B7F-A45B299E342F}" type="parTrans" cxnId="{16DEA634-D74C-4361-B44A-493958077865}">
      <dgm:prSet/>
      <dgm:spPr/>
      <dgm:t>
        <a:bodyPr/>
        <a:lstStyle/>
        <a:p>
          <a:endParaRPr lang="lv-LV"/>
        </a:p>
      </dgm:t>
    </dgm:pt>
    <dgm:pt modelId="{D4230A74-37BD-4A22-9803-214009F10C9D}" type="sibTrans" cxnId="{16DEA634-D74C-4361-B44A-493958077865}">
      <dgm:prSet/>
      <dgm:spPr/>
      <dgm:t>
        <a:bodyPr/>
        <a:lstStyle/>
        <a:p>
          <a:endParaRPr lang="lv-LV"/>
        </a:p>
      </dgm:t>
    </dgm:pt>
    <dgm:pt modelId="{F468EEFA-F85B-44F9-9356-FC0F8078DCAB}">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Technical equipment</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D1B1D102-3B89-4ACA-8219-9D6BF5F0F3BF}" type="parTrans" cxnId="{9AD49D5E-EA9C-4A2E-A0AD-CDE4A2D34CF2}">
      <dgm:prSet/>
      <dgm:spPr/>
      <dgm:t>
        <a:bodyPr/>
        <a:lstStyle/>
        <a:p>
          <a:endParaRPr lang="lv-LV"/>
        </a:p>
      </dgm:t>
    </dgm:pt>
    <dgm:pt modelId="{A619BC9F-BA88-4133-BAD1-0275374C7DFC}" type="sibTrans" cxnId="{9AD49D5E-EA9C-4A2E-A0AD-CDE4A2D34CF2}">
      <dgm:prSet/>
      <dgm:spPr/>
      <dgm:t>
        <a:bodyPr/>
        <a:lstStyle/>
        <a:p>
          <a:endParaRPr lang="lv-LV"/>
        </a:p>
      </dgm:t>
    </dgm:pt>
    <dgm:pt modelId="{8DA6B62D-51EC-491C-8240-AEA51EBA4EA6}">
      <dgm:prSet phldrT="[Text]"/>
      <dgm:spPr/>
      <dgm: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Dog handlers</a:t>
          </a:r>
          <a:endParaRPr lang="lv-LV"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02CBF39-3270-4A40-A6A8-396AF02143F1}" type="parTrans" cxnId="{06B74216-4E83-4C8D-8942-0148CCBF3008}">
      <dgm:prSet/>
      <dgm:spPr/>
      <dgm:t>
        <a:bodyPr/>
        <a:lstStyle/>
        <a:p>
          <a:endParaRPr lang="lv-LV"/>
        </a:p>
      </dgm:t>
    </dgm:pt>
    <dgm:pt modelId="{C1F31202-6CC5-4AD5-A641-14D96BC14F3C}" type="sibTrans" cxnId="{06B74216-4E83-4C8D-8942-0148CCBF3008}">
      <dgm:prSet/>
      <dgm:spPr/>
      <dgm:t>
        <a:bodyPr/>
        <a:lstStyle/>
        <a:p>
          <a:endParaRPr lang="lv-LV"/>
        </a:p>
      </dgm:t>
    </dgm:pt>
    <dgm:pt modelId="{92D0A62B-1471-4AA0-9E6C-580F44CFE715}" type="pres">
      <dgm:prSet presAssocID="{5939FEB7-1E18-4982-9A82-8CB1F64736FD}" presName="Name0" presStyleCnt="0">
        <dgm:presLayoutVars>
          <dgm:chPref val="1"/>
          <dgm:dir/>
          <dgm:animOne val="branch"/>
          <dgm:animLvl val="lvl"/>
          <dgm:resizeHandles/>
        </dgm:presLayoutVars>
      </dgm:prSet>
      <dgm:spPr/>
      <dgm:t>
        <a:bodyPr/>
        <a:lstStyle/>
        <a:p>
          <a:endParaRPr lang="hu-HU"/>
        </a:p>
      </dgm:t>
    </dgm:pt>
    <dgm:pt modelId="{8C68E9D7-8D2E-4331-AF8F-C8472E616E51}" type="pres">
      <dgm:prSet presAssocID="{9555C924-96CA-4E13-A075-2E4EF12297A5}" presName="vertOne" presStyleCnt="0"/>
      <dgm:spPr/>
    </dgm:pt>
    <dgm:pt modelId="{F64A03E8-2C0D-409E-9F19-D6D55BE94E14}" type="pres">
      <dgm:prSet presAssocID="{9555C924-96CA-4E13-A075-2E4EF12297A5}" presName="txOne" presStyleLbl="node0" presStyleIdx="0" presStyleCnt="1">
        <dgm:presLayoutVars>
          <dgm:chPref val="3"/>
        </dgm:presLayoutVars>
      </dgm:prSet>
      <dgm:spPr/>
      <dgm:t>
        <a:bodyPr/>
        <a:lstStyle/>
        <a:p>
          <a:endParaRPr lang="hu-HU"/>
        </a:p>
      </dgm:t>
    </dgm:pt>
    <dgm:pt modelId="{B3ADBBB6-4272-40AB-8839-298B4CB4E4D7}" type="pres">
      <dgm:prSet presAssocID="{9555C924-96CA-4E13-A075-2E4EF12297A5}" presName="parTransOne" presStyleCnt="0"/>
      <dgm:spPr/>
    </dgm:pt>
    <dgm:pt modelId="{399AD6D4-745F-49FC-ACA7-7572AAD7D6D9}" type="pres">
      <dgm:prSet presAssocID="{9555C924-96CA-4E13-A075-2E4EF12297A5}" presName="horzOne" presStyleCnt="0"/>
      <dgm:spPr/>
    </dgm:pt>
    <dgm:pt modelId="{5EB23A6C-C3CD-4C70-8F6C-5E2236927B1E}" type="pres">
      <dgm:prSet presAssocID="{9EE04E63-F38D-428B-8169-B0EF6D60C130}" presName="vertTwo" presStyleCnt="0"/>
      <dgm:spPr/>
    </dgm:pt>
    <dgm:pt modelId="{80F0FBAF-50C6-48B9-8371-0023D1961E1D}" type="pres">
      <dgm:prSet presAssocID="{9EE04E63-F38D-428B-8169-B0EF6D60C130}" presName="txTwo" presStyleLbl="node2" presStyleIdx="0" presStyleCnt="2">
        <dgm:presLayoutVars>
          <dgm:chPref val="3"/>
        </dgm:presLayoutVars>
      </dgm:prSet>
      <dgm:spPr/>
      <dgm:t>
        <a:bodyPr/>
        <a:lstStyle/>
        <a:p>
          <a:endParaRPr lang="hu-HU"/>
        </a:p>
      </dgm:t>
    </dgm:pt>
    <dgm:pt modelId="{B7315D50-C7E3-448C-BB89-EE161B6B4FD3}" type="pres">
      <dgm:prSet presAssocID="{9EE04E63-F38D-428B-8169-B0EF6D60C130}" presName="parTransTwo" presStyleCnt="0"/>
      <dgm:spPr/>
    </dgm:pt>
    <dgm:pt modelId="{A647A489-FE5A-44A3-BB27-5AF06480192C}" type="pres">
      <dgm:prSet presAssocID="{9EE04E63-F38D-428B-8169-B0EF6D60C130}" presName="horzTwo" presStyleCnt="0"/>
      <dgm:spPr/>
    </dgm:pt>
    <dgm:pt modelId="{A2919004-540E-434B-AF91-FBB304138C1D}" type="pres">
      <dgm:prSet presAssocID="{BF9C5C2C-F9CE-4112-B0F6-683E7DBF68EB}" presName="vertThree" presStyleCnt="0"/>
      <dgm:spPr/>
    </dgm:pt>
    <dgm:pt modelId="{F9FA55B3-6CCD-4D21-8385-404E743C3DA8}" type="pres">
      <dgm:prSet presAssocID="{BF9C5C2C-F9CE-4112-B0F6-683E7DBF68EB}" presName="txThree" presStyleLbl="node3" presStyleIdx="0" presStyleCnt="6">
        <dgm:presLayoutVars>
          <dgm:chPref val="3"/>
        </dgm:presLayoutVars>
      </dgm:prSet>
      <dgm:spPr/>
      <dgm:t>
        <a:bodyPr/>
        <a:lstStyle/>
        <a:p>
          <a:endParaRPr lang="hu-HU"/>
        </a:p>
      </dgm:t>
    </dgm:pt>
    <dgm:pt modelId="{370B663F-DE88-45E0-9412-DAE3C12CCA86}" type="pres">
      <dgm:prSet presAssocID="{BF9C5C2C-F9CE-4112-B0F6-683E7DBF68EB}" presName="horzThree" presStyleCnt="0"/>
      <dgm:spPr/>
    </dgm:pt>
    <dgm:pt modelId="{30610199-8CD7-4E00-B093-74CB21AB6029}" type="pres">
      <dgm:prSet presAssocID="{0C4D9DB6-7ED6-4C12-8E72-A7C255B23AD6}" presName="sibSpaceThree" presStyleCnt="0"/>
      <dgm:spPr/>
    </dgm:pt>
    <dgm:pt modelId="{F85ADF01-4F07-4961-8ADE-E69CFC19589A}" type="pres">
      <dgm:prSet presAssocID="{B09A7233-6D5D-497A-8383-DB9EF94FD4AF}" presName="vertThree" presStyleCnt="0"/>
      <dgm:spPr/>
    </dgm:pt>
    <dgm:pt modelId="{6C058FE6-25CF-47A7-9B28-C4163377DE70}" type="pres">
      <dgm:prSet presAssocID="{B09A7233-6D5D-497A-8383-DB9EF94FD4AF}" presName="txThree" presStyleLbl="node3" presStyleIdx="1" presStyleCnt="6">
        <dgm:presLayoutVars>
          <dgm:chPref val="3"/>
        </dgm:presLayoutVars>
      </dgm:prSet>
      <dgm:spPr/>
      <dgm:t>
        <a:bodyPr/>
        <a:lstStyle/>
        <a:p>
          <a:endParaRPr lang="hu-HU"/>
        </a:p>
      </dgm:t>
    </dgm:pt>
    <dgm:pt modelId="{EB883F75-D3F3-4401-9E5D-04EDA3640F69}" type="pres">
      <dgm:prSet presAssocID="{B09A7233-6D5D-497A-8383-DB9EF94FD4AF}" presName="horzThree" presStyleCnt="0"/>
      <dgm:spPr/>
    </dgm:pt>
    <dgm:pt modelId="{7A80BC85-760D-4DAE-84AC-D75F91893610}" type="pres">
      <dgm:prSet presAssocID="{8DDC8A95-701B-4C8B-8476-53E0C61831EC}" presName="sibSpaceTwo" presStyleCnt="0"/>
      <dgm:spPr/>
    </dgm:pt>
    <dgm:pt modelId="{21A2B260-ED1E-4B93-9AC1-4FCC55367578}" type="pres">
      <dgm:prSet presAssocID="{EFE471FD-54DF-4513-A18E-76ED670F039D}" presName="vertTwo" presStyleCnt="0"/>
      <dgm:spPr/>
    </dgm:pt>
    <dgm:pt modelId="{8D5AAFEA-2FA0-4A68-A2BC-55C1DA73413E}" type="pres">
      <dgm:prSet presAssocID="{EFE471FD-54DF-4513-A18E-76ED670F039D}" presName="txTwo" presStyleLbl="node2" presStyleIdx="1" presStyleCnt="2">
        <dgm:presLayoutVars>
          <dgm:chPref val="3"/>
        </dgm:presLayoutVars>
      </dgm:prSet>
      <dgm:spPr/>
      <dgm:t>
        <a:bodyPr/>
        <a:lstStyle/>
        <a:p>
          <a:endParaRPr lang="hu-HU"/>
        </a:p>
      </dgm:t>
    </dgm:pt>
    <dgm:pt modelId="{AB244E80-30C8-4E63-A2BF-DCF76C0BB49D}" type="pres">
      <dgm:prSet presAssocID="{EFE471FD-54DF-4513-A18E-76ED670F039D}" presName="parTransTwo" presStyleCnt="0"/>
      <dgm:spPr/>
    </dgm:pt>
    <dgm:pt modelId="{17FC24BB-9EA2-4387-AB32-40408902C7E1}" type="pres">
      <dgm:prSet presAssocID="{EFE471FD-54DF-4513-A18E-76ED670F039D}" presName="horzTwo" presStyleCnt="0"/>
      <dgm:spPr/>
    </dgm:pt>
    <dgm:pt modelId="{6DADE836-17A1-4BA0-8DF8-8BF4BCCB5D84}" type="pres">
      <dgm:prSet presAssocID="{24A3B35C-0045-451C-A235-8F1C84B616C4}" presName="vertThree" presStyleCnt="0"/>
      <dgm:spPr/>
    </dgm:pt>
    <dgm:pt modelId="{8CC47E39-1337-4243-8330-968B54D9BF3E}" type="pres">
      <dgm:prSet presAssocID="{24A3B35C-0045-451C-A235-8F1C84B616C4}" presName="txThree" presStyleLbl="node3" presStyleIdx="2" presStyleCnt="6">
        <dgm:presLayoutVars>
          <dgm:chPref val="3"/>
        </dgm:presLayoutVars>
      </dgm:prSet>
      <dgm:spPr/>
      <dgm:t>
        <a:bodyPr/>
        <a:lstStyle/>
        <a:p>
          <a:endParaRPr lang="hu-HU"/>
        </a:p>
      </dgm:t>
    </dgm:pt>
    <dgm:pt modelId="{F6A22028-9A43-420D-B54E-36E03977AB19}" type="pres">
      <dgm:prSet presAssocID="{24A3B35C-0045-451C-A235-8F1C84B616C4}" presName="horzThree" presStyleCnt="0"/>
      <dgm:spPr/>
    </dgm:pt>
    <dgm:pt modelId="{71AE8917-6FA3-41C7-8CB1-54093FFED20A}" type="pres">
      <dgm:prSet presAssocID="{A8C87B3E-68CF-4501-974C-FD33C367F29D}" presName="sibSpaceThree" presStyleCnt="0"/>
      <dgm:spPr/>
    </dgm:pt>
    <dgm:pt modelId="{C82AD2C6-24D6-4E15-8687-07F411D3314F}" type="pres">
      <dgm:prSet presAssocID="{8DA6B62D-51EC-491C-8240-AEA51EBA4EA6}" presName="vertThree" presStyleCnt="0"/>
      <dgm:spPr/>
    </dgm:pt>
    <dgm:pt modelId="{771C706E-B3CA-4178-92CC-D91FCFCC9767}" type="pres">
      <dgm:prSet presAssocID="{8DA6B62D-51EC-491C-8240-AEA51EBA4EA6}" presName="txThree" presStyleLbl="node3" presStyleIdx="3" presStyleCnt="6">
        <dgm:presLayoutVars>
          <dgm:chPref val="3"/>
        </dgm:presLayoutVars>
      </dgm:prSet>
      <dgm:spPr/>
      <dgm:t>
        <a:bodyPr/>
        <a:lstStyle/>
        <a:p>
          <a:endParaRPr lang="hu-HU"/>
        </a:p>
      </dgm:t>
    </dgm:pt>
    <dgm:pt modelId="{1E65DDB5-0F25-4BAD-923B-68A5988A37F2}" type="pres">
      <dgm:prSet presAssocID="{8DA6B62D-51EC-491C-8240-AEA51EBA4EA6}" presName="horzThree" presStyleCnt="0"/>
      <dgm:spPr/>
    </dgm:pt>
    <dgm:pt modelId="{CC2929F6-D07A-4AAB-A88B-5D56BF8BD817}" type="pres">
      <dgm:prSet presAssocID="{C1F31202-6CC5-4AD5-A641-14D96BC14F3C}" presName="sibSpaceThree" presStyleCnt="0"/>
      <dgm:spPr/>
    </dgm:pt>
    <dgm:pt modelId="{E43072F6-E7C8-4472-B94B-71339ABC51E5}" type="pres">
      <dgm:prSet presAssocID="{E85560A1-4D99-482B-8CF5-0370D5E31B0C}" presName="vertThree" presStyleCnt="0"/>
      <dgm:spPr/>
    </dgm:pt>
    <dgm:pt modelId="{D4E916BC-5655-4803-B3CF-9E5E9872D428}" type="pres">
      <dgm:prSet presAssocID="{E85560A1-4D99-482B-8CF5-0370D5E31B0C}" presName="txThree" presStyleLbl="node3" presStyleIdx="4" presStyleCnt="6">
        <dgm:presLayoutVars>
          <dgm:chPref val="3"/>
        </dgm:presLayoutVars>
      </dgm:prSet>
      <dgm:spPr/>
      <dgm:t>
        <a:bodyPr/>
        <a:lstStyle/>
        <a:p>
          <a:endParaRPr lang="hu-HU"/>
        </a:p>
      </dgm:t>
    </dgm:pt>
    <dgm:pt modelId="{486CEB9B-6585-4EF8-9199-01935E2BE1D7}" type="pres">
      <dgm:prSet presAssocID="{E85560A1-4D99-482B-8CF5-0370D5E31B0C}" presName="horzThree" presStyleCnt="0"/>
      <dgm:spPr/>
    </dgm:pt>
    <dgm:pt modelId="{13DB06E6-A0ED-4C6A-BBCF-19FB7F705453}" type="pres">
      <dgm:prSet presAssocID="{D4230A74-37BD-4A22-9803-214009F10C9D}" presName="sibSpaceThree" presStyleCnt="0"/>
      <dgm:spPr/>
    </dgm:pt>
    <dgm:pt modelId="{B608DE65-D30A-4573-B03E-650E1198ED08}" type="pres">
      <dgm:prSet presAssocID="{F468EEFA-F85B-44F9-9356-FC0F8078DCAB}" presName="vertThree" presStyleCnt="0"/>
      <dgm:spPr/>
    </dgm:pt>
    <dgm:pt modelId="{9A604B66-E840-4D65-9E38-331CDC1E2E99}" type="pres">
      <dgm:prSet presAssocID="{F468EEFA-F85B-44F9-9356-FC0F8078DCAB}" presName="txThree" presStyleLbl="node3" presStyleIdx="5" presStyleCnt="6">
        <dgm:presLayoutVars>
          <dgm:chPref val="3"/>
        </dgm:presLayoutVars>
      </dgm:prSet>
      <dgm:spPr/>
      <dgm:t>
        <a:bodyPr/>
        <a:lstStyle/>
        <a:p>
          <a:endParaRPr lang="hu-HU"/>
        </a:p>
      </dgm:t>
    </dgm:pt>
    <dgm:pt modelId="{04227904-9C0F-4BBB-A222-3AF3C49117DB}" type="pres">
      <dgm:prSet presAssocID="{F468EEFA-F85B-44F9-9356-FC0F8078DCAB}" presName="horzThree" presStyleCnt="0"/>
      <dgm:spPr/>
    </dgm:pt>
  </dgm:ptLst>
  <dgm:cxnLst>
    <dgm:cxn modelId="{0AD2A4D6-1E23-45CA-A62F-9547AD3D564A}" type="presOf" srcId="{24A3B35C-0045-451C-A235-8F1C84B616C4}" destId="{8CC47E39-1337-4243-8330-968B54D9BF3E}" srcOrd="0" destOrd="0" presId="urn:microsoft.com/office/officeart/2005/8/layout/hierarchy4"/>
    <dgm:cxn modelId="{ADA80766-49C1-4ABC-A959-999BF38EE604}" srcId="{9555C924-96CA-4E13-A075-2E4EF12297A5}" destId="{EFE471FD-54DF-4513-A18E-76ED670F039D}" srcOrd="1" destOrd="0" parTransId="{175B9524-8EBE-4B04-AD17-772AC487ED9D}" sibTransId="{B4BED143-71EE-40AF-8552-C3BE6258D8D9}"/>
    <dgm:cxn modelId="{546C1F4A-60DB-47E4-B572-61299AB162DD}" srcId="{9555C924-96CA-4E13-A075-2E4EF12297A5}" destId="{9EE04E63-F38D-428B-8169-B0EF6D60C130}" srcOrd="0" destOrd="0" parTransId="{B7F186A5-6A98-456A-9E39-FE37F208FBBC}" sibTransId="{8DDC8A95-701B-4C8B-8476-53E0C61831EC}"/>
    <dgm:cxn modelId="{6BABDE13-28D2-4B65-A6CF-2573A28D9741}" type="presOf" srcId="{B09A7233-6D5D-497A-8383-DB9EF94FD4AF}" destId="{6C058FE6-25CF-47A7-9B28-C4163377DE70}" srcOrd="0" destOrd="0" presId="urn:microsoft.com/office/officeart/2005/8/layout/hierarchy4"/>
    <dgm:cxn modelId="{AAA44EF2-BE2B-4854-A355-619F77D49545}" type="presOf" srcId="{8DA6B62D-51EC-491C-8240-AEA51EBA4EA6}" destId="{771C706E-B3CA-4178-92CC-D91FCFCC9767}" srcOrd="0" destOrd="0" presId="urn:microsoft.com/office/officeart/2005/8/layout/hierarchy4"/>
    <dgm:cxn modelId="{1535AD03-F68A-4E3C-B76E-285D8BE74C59}" type="presOf" srcId="{F468EEFA-F85B-44F9-9356-FC0F8078DCAB}" destId="{9A604B66-E840-4D65-9E38-331CDC1E2E99}" srcOrd="0" destOrd="0" presId="urn:microsoft.com/office/officeart/2005/8/layout/hierarchy4"/>
    <dgm:cxn modelId="{16DEA634-D74C-4361-B44A-493958077865}" srcId="{EFE471FD-54DF-4513-A18E-76ED670F039D}" destId="{E85560A1-4D99-482B-8CF5-0370D5E31B0C}" srcOrd="2" destOrd="0" parTransId="{C854E277-BE42-4ED8-8B7F-A45B299E342F}" sibTransId="{D4230A74-37BD-4A22-9803-214009F10C9D}"/>
    <dgm:cxn modelId="{9B9F4129-1A8F-4471-AFD9-FC4E5EE64841}" type="presOf" srcId="{EFE471FD-54DF-4513-A18E-76ED670F039D}" destId="{8D5AAFEA-2FA0-4A68-A2BC-55C1DA73413E}" srcOrd="0" destOrd="0" presId="urn:microsoft.com/office/officeart/2005/8/layout/hierarchy4"/>
    <dgm:cxn modelId="{AAC482C4-CA64-40E7-AC8B-27A0C36AF038}" type="presOf" srcId="{9555C924-96CA-4E13-A075-2E4EF12297A5}" destId="{F64A03E8-2C0D-409E-9F19-D6D55BE94E14}" srcOrd="0" destOrd="0" presId="urn:microsoft.com/office/officeart/2005/8/layout/hierarchy4"/>
    <dgm:cxn modelId="{06B74216-4E83-4C8D-8942-0148CCBF3008}" srcId="{EFE471FD-54DF-4513-A18E-76ED670F039D}" destId="{8DA6B62D-51EC-491C-8240-AEA51EBA4EA6}" srcOrd="1" destOrd="0" parTransId="{F02CBF39-3270-4A40-A6A8-396AF02143F1}" sibTransId="{C1F31202-6CC5-4AD5-A641-14D96BC14F3C}"/>
    <dgm:cxn modelId="{461E04D9-0837-48F7-939C-E67878BD13F4}" type="presOf" srcId="{9EE04E63-F38D-428B-8169-B0EF6D60C130}" destId="{80F0FBAF-50C6-48B9-8371-0023D1961E1D}" srcOrd="0" destOrd="0" presId="urn:microsoft.com/office/officeart/2005/8/layout/hierarchy4"/>
    <dgm:cxn modelId="{9AD49D5E-EA9C-4A2E-A0AD-CDE4A2D34CF2}" srcId="{EFE471FD-54DF-4513-A18E-76ED670F039D}" destId="{F468EEFA-F85B-44F9-9356-FC0F8078DCAB}" srcOrd="3" destOrd="0" parTransId="{D1B1D102-3B89-4ACA-8219-9D6BF5F0F3BF}" sibTransId="{A619BC9F-BA88-4133-BAD1-0275374C7DFC}"/>
    <dgm:cxn modelId="{3394CC58-1345-4E65-940B-8BC12A4599D9}" type="presOf" srcId="{5939FEB7-1E18-4982-9A82-8CB1F64736FD}" destId="{92D0A62B-1471-4AA0-9E6C-580F44CFE715}" srcOrd="0" destOrd="0" presId="urn:microsoft.com/office/officeart/2005/8/layout/hierarchy4"/>
    <dgm:cxn modelId="{AC6FCEF9-4F32-4281-BA07-B193E45E8ABC}" srcId="{EFE471FD-54DF-4513-A18E-76ED670F039D}" destId="{24A3B35C-0045-451C-A235-8F1C84B616C4}" srcOrd="0" destOrd="0" parTransId="{95255E70-1394-4A2B-A6F0-B67EFED1DC35}" sibTransId="{A8C87B3E-68CF-4501-974C-FD33C367F29D}"/>
    <dgm:cxn modelId="{223E4934-A000-4BE6-8AFD-D15285FC9DA7}" type="presOf" srcId="{BF9C5C2C-F9CE-4112-B0F6-683E7DBF68EB}" destId="{F9FA55B3-6CCD-4D21-8385-404E743C3DA8}" srcOrd="0" destOrd="0" presId="urn:microsoft.com/office/officeart/2005/8/layout/hierarchy4"/>
    <dgm:cxn modelId="{7267434B-29CE-467E-A0EA-2F09A0D32873}" srcId="{9EE04E63-F38D-428B-8169-B0EF6D60C130}" destId="{BF9C5C2C-F9CE-4112-B0F6-683E7DBF68EB}" srcOrd="0" destOrd="0" parTransId="{21E646E6-3710-429E-B056-03BCA8D59743}" sibTransId="{0C4D9DB6-7ED6-4C12-8E72-A7C255B23AD6}"/>
    <dgm:cxn modelId="{B5DD0446-5F01-4860-99E5-2B3CEC8D7E35}" srcId="{9EE04E63-F38D-428B-8169-B0EF6D60C130}" destId="{B09A7233-6D5D-497A-8383-DB9EF94FD4AF}" srcOrd="1" destOrd="0" parTransId="{95F03C4A-A068-4B62-9A7E-D8B095471CD9}" sibTransId="{9130F2CE-7A3A-4099-97D4-8A725D57A49A}"/>
    <dgm:cxn modelId="{9F777510-67C3-464A-9015-716923BEBDEB}" type="presOf" srcId="{E85560A1-4D99-482B-8CF5-0370D5E31B0C}" destId="{D4E916BC-5655-4803-B3CF-9E5E9872D428}" srcOrd="0" destOrd="0" presId="urn:microsoft.com/office/officeart/2005/8/layout/hierarchy4"/>
    <dgm:cxn modelId="{950C1261-3A94-474F-A0B7-EAE255FB400D}" srcId="{5939FEB7-1E18-4982-9A82-8CB1F64736FD}" destId="{9555C924-96CA-4E13-A075-2E4EF12297A5}" srcOrd="0" destOrd="0" parTransId="{D0904BC5-730C-406D-A8CD-2A7CAD3D4E4C}" sibTransId="{F0B7E89F-F318-4571-B4CE-2FB1BDD328DE}"/>
    <dgm:cxn modelId="{1E3B1895-E5A3-49F9-94C9-3ED8B6F952E7}" type="presParOf" srcId="{92D0A62B-1471-4AA0-9E6C-580F44CFE715}" destId="{8C68E9D7-8D2E-4331-AF8F-C8472E616E51}" srcOrd="0" destOrd="0" presId="urn:microsoft.com/office/officeart/2005/8/layout/hierarchy4"/>
    <dgm:cxn modelId="{010FCD0D-ACCC-4F16-8115-28FFF646FBB8}" type="presParOf" srcId="{8C68E9D7-8D2E-4331-AF8F-C8472E616E51}" destId="{F64A03E8-2C0D-409E-9F19-D6D55BE94E14}" srcOrd="0" destOrd="0" presId="urn:microsoft.com/office/officeart/2005/8/layout/hierarchy4"/>
    <dgm:cxn modelId="{F2D37825-DFDE-4549-8141-BD9CA33D1E66}" type="presParOf" srcId="{8C68E9D7-8D2E-4331-AF8F-C8472E616E51}" destId="{B3ADBBB6-4272-40AB-8839-298B4CB4E4D7}" srcOrd="1" destOrd="0" presId="urn:microsoft.com/office/officeart/2005/8/layout/hierarchy4"/>
    <dgm:cxn modelId="{4422E7C6-42D2-49EC-A134-6026BD3AF120}" type="presParOf" srcId="{8C68E9D7-8D2E-4331-AF8F-C8472E616E51}" destId="{399AD6D4-745F-49FC-ACA7-7572AAD7D6D9}" srcOrd="2" destOrd="0" presId="urn:microsoft.com/office/officeart/2005/8/layout/hierarchy4"/>
    <dgm:cxn modelId="{99394FE9-75CF-45EF-8160-898C25908B04}" type="presParOf" srcId="{399AD6D4-745F-49FC-ACA7-7572AAD7D6D9}" destId="{5EB23A6C-C3CD-4C70-8F6C-5E2236927B1E}" srcOrd="0" destOrd="0" presId="urn:microsoft.com/office/officeart/2005/8/layout/hierarchy4"/>
    <dgm:cxn modelId="{DFE0C979-9079-4CC6-AAC1-2F397CCC1741}" type="presParOf" srcId="{5EB23A6C-C3CD-4C70-8F6C-5E2236927B1E}" destId="{80F0FBAF-50C6-48B9-8371-0023D1961E1D}" srcOrd="0" destOrd="0" presId="urn:microsoft.com/office/officeart/2005/8/layout/hierarchy4"/>
    <dgm:cxn modelId="{26DA25D6-FE95-4D32-BD40-DD6DC96DA591}" type="presParOf" srcId="{5EB23A6C-C3CD-4C70-8F6C-5E2236927B1E}" destId="{B7315D50-C7E3-448C-BB89-EE161B6B4FD3}" srcOrd="1" destOrd="0" presId="urn:microsoft.com/office/officeart/2005/8/layout/hierarchy4"/>
    <dgm:cxn modelId="{F5242A90-49A9-4D91-B847-719713324F09}" type="presParOf" srcId="{5EB23A6C-C3CD-4C70-8F6C-5E2236927B1E}" destId="{A647A489-FE5A-44A3-BB27-5AF06480192C}" srcOrd="2" destOrd="0" presId="urn:microsoft.com/office/officeart/2005/8/layout/hierarchy4"/>
    <dgm:cxn modelId="{D14E1423-A508-41D6-AD4C-A8758B702860}" type="presParOf" srcId="{A647A489-FE5A-44A3-BB27-5AF06480192C}" destId="{A2919004-540E-434B-AF91-FBB304138C1D}" srcOrd="0" destOrd="0" presId="urn:microsoft.com/office/officeart/2005/8/layout/hierarchy4"/>
    <dgm:cxn modelId="{86D20A7B-83A7-4AC2-A158-9C4F930D012C}" type="presParOf" srcId="{A2919004-540E-434B-AF91-FBB304138C1D}" destId="{F9FA55B3-6CCD-4D21-8385-404E743C3DA8}" srcOrd="0" destOrd="0" presId="urn:microsoft.com/office/officeart/2005/8/layout/hierarchy4"/>
    <dgm:cxn modelId="{98F9CCDB-AA2F-4A48-9EE7-13BA3FFFCD45}" type="presParOf" srcId="{A2919004-540E-434B-AF91-FBB304138C1D}" destId="{370B663F-DE88-45E0-9412-DAE3C12CCA86}" srcOrd="1" destOrd="0" presId="urn:microsoft.com/office/officeart/2005/8/layout/hierarchy4"/>
    <dgm:cxn modelId="{4EE1503A-ADCC-422A-B8BA-85C874222D66}" type="presParOf" srcId="{A647A489-FE5A-44A3-BB27-5AF06480192C}" destId="{30610199-8CD7-4E00-B093-74CB21AB6029}" srcOrd="1" destOrd="0" presId="urn:microsoft.com/office/officeart/2005/8/layout/hierarchy4"/>
    <dgm:cxn modelId="{B54C80FC-2425-4B79-9FDF-9E12CB22CAF3}" type="presParOf" srcId="{A647A489-FE5A-44A3-BB27-5AF06480192C}" destId="{F85ADF01-4F07-4961-8ADE-E69CFC19589A}" srcOrd="2" destOrd="0" presId="urn:microsoft.com/office/officeart/2005/8/layout/hierarchy4"/>
    <dgm:cxn modelId="{39689968-B702-4398-824A-4ACAF91AA4BC}" type="presParOf" srcId="{F85ADF01-4F07-4961-8ADE-E69CFC19589A}" destId="{6C058FE6-25CF-47A7-9B28-C4163377DE70}" srcOrd="0" destOrd="0" presId="urn:microsoft.com/office/officeart/2005/8/layout/hierarchy4"/>
    <dgm:cxn modelId="{83DDD3FC-12FB-4542-83E4-6521A6381FA3}" type="presParOf" srcId="{F85ADF01-4F07-4961-8ADE-E69CFC19589A}" destId="{EB883F75-D3F3-4401-9E5D-04EDA3640F69}" srcOrd="1" destOrd="0" presId="urn:microsoft.com/office/officeart/2005/8/layout/hierarchy4"/>
    <dgm:cxn modelId="{7DA3E888-842B-45D6-B94B-EE29FD6D6788}" type="presParOf" srcId="{399AD6D4-745F-49FC-ACA7-7572AAD7D6D9}" destId="{7A80BC85-760D-4DAE-84AC-D75F91893610}" srcOrd="1" destOrd="0" presId="urn:microsoft.com/office/officeart/2005/8/layout/hierarchy4"/>
    <dgm:cxn modelId="{8DFF30A6-0302-4EB6-AA3E-837960C34B63}" type="presParOf" srcId="{399AD6D4-745F-49FC-ACA7-7572AAD7D6D9}" destId="{21A2B260-ED1E-4B93-9AC1-4FCC55367578}" srcOrd="2" destOrd="0" presId="urn:microsoft.com/office/officeart/2005/8/layout/hierarchy4"/>
    <dgm:cxn modelId="{D767C2C1-28F1-447A-BF1F-FD6BF9299C3A}" type="presParOf" srcId="{21A2B260-ED1E-4B93-9AC1-4FCC55367578}" destId="{8D5AAFEA-2FA0-4A68-A2BC-55C1DA73413E}" srcOrd="0" destOrd="0" presId="urn:microsoft.com/office/officeart/2005/8/layout/hierarchy4"/>
    <dgm:cxn modelId="{CE4A218F-EA0C-4256-BD70-96EA6517BFF3}" type="presParOf" srcId="{21A2B260-ED1E-4B93-9AC1-4FCC55367578}" destId="{AB244E80-30C8-4E63-A2BF-DCF76C0BB49D}" srcOrd="1" destOrd="0" presId="urn:microsoft.com/office/officeart/2005/8/layout/hierarchy4"/>
    <dgm:cxn modelId="{A0737B8C-67A2-484A-878C-270D21774531}" type="presParOf" srcId="{21A2B260-ED1E-4B93-9AC1-4FCC55367578}" destId="{17FC24BB-9EA2-4387-AB32-40408902C7E1}" srcOrd="2" destOrd="0" presId="urn:microsoft.com/office/officeart/2005/8/layout/hierarchy4"/>
    <dgm:cxn modelId="{F918C7D3-CB48-46A9-BEEE-F3A3FAA33CB8}" type="presParOf" srcId="{17FC24BB-9EA2-4387-AB32-40408902C7E1}" destId="{6DADE836-17A1-4BA0-8DF8-8BF4BCCB5D84}" srcOrd="0" destOrd="0" presId="urn:microsoft.com/office/officeart/2005/8/layout/hierarchy4"/>
    <dgm:cxn modelId="{56126EC5-FE28-4016-80DF-5BBC3A423F1A}" type="presParOf" srcId="{6DADE836-17A1-4BA0-8DF8-8BF4BCCB5D84}" destId="{8CC47E39-1337-4243-8330-968B54D9BF3E}" srcOrd="0" destOrd="0" presId="urn:microsoft.com/office/officeart/2005/8/layout/hierarchy4"/>
    <dgm:cxn modelId="{05E94EAA-8A24-4FB9-82FE-2366776DACBC}" type="presParOf" srcId="{6DADE836-17A1-4BA0-8DF8-8BF4BCCB5D84}" destId="{F6A22028-9A43-420D-B54E-36E03977AB19}" srcOrd="1" destOrd="0" presId="urn:microsoft.com/office/officeart/2005/8/layout/hierarchy4"/>
    <dgm:cxn modelId="{A65C6D7F-3102-4EBF-85AE-6BD5288389DB}" type="presParOf" srcId="{17FC24BB-9EA2-4387-AB32-40408902C7E1}" destId="{71AE8917-6FA3-41C7-8CB1-54093FFED20A}" srcOrd="1" destOrd="0" presId="urn:microsoft.com/office/officeart/2005/8/layout/hierarchy4"/>
    <dgm:cxn modelId="{1FE7337A-8E82-42AF-8D0E-FC43DC661698}" type="presParOf" srcId="{17FC24BB-9EA2-4387-AB32-40408902C7E1}" destId="{C82AD2C6-24D6-4E15-8687-07F411D3314F}" srcOrd="2" destOrd="0" presId="urn:microsoft.com/office/officeart/2005/8/layout/hierarchy4"/>
    <dgm:cxn modelId="{CCECC40F-A637-4B5E-A54B-DF619B06DE07}" type="presParOf" srcId="{C82AD2C6-24D6-4E15-8687-07F411D3314F}" destId="{771C706E-B3CA-4178-92CC-D91FCFCC9767}" srcOrd="0" destOrd="0" presId="urn:microsoft.com/office/officeart/2005/8/layout/hierarchy4"/>
    <dgm:cxn modelId="{B609DBE5-B0F0-4A7B-9BB0-1B94D07C43F9}" type="presParOf" srcId="{C82AD2C6-24D6-4E15-8687-07F411D3314F}" destId="{1E65DDB5-0F25-4BAD-923B-68A5988A37F2}" srcOrd="1" destOrd="0" presId="urn:microsoft.com/office/officeart/2005/8/layout/hierarchy4"/>
    <dgm:cxn modelId="{D14C79EC-1761-49F5-B7AB-129DF2CDDC74}" type="presParOf" srcId="{17FC24BB-9EA2-4387-AB32-40408902C7E1}" destId="{CC2929F6-D07A-4AAB-A88B-5D56BF8BD817}" srcOrd="3" destOrd="0" presId="urn:microsoft.com/office/officeart/2005/8/layout/hierarchy4"/>
    <dgm:cxn modelId="{2DFCDCE3-1EBD-41A2-8531-0E640E0C5A0B}" type="presParOf" srcId="{17FC24BB-9EA2-4387-AB32-40408902C7E1}" destId="{E43072F6-E7C8-4472-B94B-71339ABC51E5}" srcOrd="4" destOrd="0" presId="urn:microsoft.com/office/officeart/2005/8/layout/hierarchy4"/>
    <dgm:cxn modelId="{74908DC6-A5F0-4BA4-B76A-A7A959E9DD25}" type="presParOf" srcId="{E43072F6-E7C8-4472-B94B-71339ABC51E5}" destId="{D4E916BC-5655-4803-B3CF-9E5E9872D428}" srcOrd="0" destOrd="0" presId="urn:microsoft.com/office/officeart/2005/8/layout/hierarchy4"/>
    <dgm:cxn modelId="{63811874-1D04-493F-8095-415BDEA6BC00}" type="presParOf" srcId="{E43072F6-E7C8-4472-B94B-71339ABC51E5}" destId="{486CEB9B-6585-4EF8-9199-01935E2BE1D7}" srcOrd="1" destOrd="0" presId="urn:microsoft.com/office/officeart/2005/8/layout/hierarchy4"/>
    <dgm:cxn modelId="{35660AAA-B01E-4F61-83C6-833DC2E6F3DC}" type="presParOf" srcId="{17FC24BB-9EA2-4387-AB32-40408902C7E1}" destId="{13DB06E6-A0ED-4C6A-BBCF-19FB7F705453}" srcOrd="5" destOrd="0" presId="urn:microsoft.com/office/officeart/2005/8/layout/hierarchy4"/>
    <dgm:cxn modelId="{B55D3688-95C3-4876-BEA2-C9BF94DAE0FD}" type="presParOf" srcId="{17FC24BB-9EA2-4387-AB32-40408902C7E1}" destId="{B608DE65-D30A-4573-B03E-650E1198ED08}" srcOrd="6" destOrd="0" presId="urn:microsoft.com/office/officeart/2005/8/layout/hierarchy4"/>
    <dgm:cxn modelId="{EECF3059-3F15-4DFE-8CBA-3949CE4E27B3}" type="presParOf" srcId="{B608DE65-D30A-4573-B03E-650E1198ED08}" destId="{9A604B66-E840-4D65-9E38-331CDC1E2E99}" srcOrd="0" destOrd="0" presId="urn:microsoft.com/office/officeart/2005/8/layout/hierarchy4"/>
    <dgm:cxn modelId="{9DE19C39-6B66-4EC3-AD36-81465CC55D4D}" type="presParOf" srcId="{B608DE65-D30A-4573-B03E-650E1198ED08}" destId="{04227904-9C0F-4BBB-A222-3AF3C49117DB}"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A03E8-2C0D-409E-9F19-D6D55BE94E14}">
      <dsp:nvSpPr>
        <dsp:cNvPr id="0" name=""/>
        <dsp:cNvSpPr/>
      </dsp:nvSpPr>
      <dsp:spPr>
        <a:xfrm>
          <a:off x="713" y="2706"/>
          <a:ext cx="6217880" cy="145318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possibility of physical control</a:t>
          </a:r>
          <a:endParaRPr lang="lv-LV" sz="40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3275" y="45268"/>
        <a:ext cx="6132756" cy="1368056"/>
      </dsp:txXfrm>
    </dsp:sp>
    <dsp:sp modelId="{80F0FBAF-50C6-48B9-8371-0023D1961E1D}">
      <dsp:nvSpPr>
        <dsp:cNvPr id="0" name=""/>
        <dsp:cNvSpPr/>
      </dsp:nvSpPr>
      <dsp:spPr>
        <a:xfrm>
          <a:off x="713" y="1566255"/>
          <a:ext cx="2030856" cy="145318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Popular type of cargo</a:t>
          </a:r>
          <a:endParaRPr lang="lv-LV" sz="29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3275" y="1608817"/>
        <a:ext cx="1945732" cy="1368056"/>
      </dsp:txXfrm>
    </dsp:sp>
    <dsp:sp modelId="{F9FA55B3-6CCD-4D21-8385-404E743C3DA8}">
      <dsp:nvSpPr>
        <dsp:cNvPr id="0" name=""/>
        <dsp:cNvSpPr/>
      </dsp:nvSpPr>
      <dsp:spPr>
        <a:xfrm>
          <a:off x="713" y="3129804"/>
          <a:ext cx="994542" cy="1453180"/>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Local trainers</a:t>
          </a:r>
          <a:endParaRPr lang="lv-LV"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29842" y="3158933"/>
        <a:ext cx="936284" cy="1394922"/>
      </dsp:txXfrm>
    </dsp:sp>
    <dsp:sp modelId="{6C058FE6-25CF-47A7-9B28-C4163377DE70}">
      <dsp:nvSpPr>
        <dsp:cNvPr id="0" name=""/>
        <dsp:cNvSpPr/>
      </dsp:nvSpPr>
      <dsp:spPr>
        <a:xfrm>
          <a:off x="1037027" y="3129804"/>
          <a:ext cx="994542" cy="1453180"/>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Working class (theoretical part)</a:t>
          </a:r>
          <a:endParaRPr lang="lv-LV"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1066156" y="3158933"/>
        <a:ext cx="936284" cy="1394922"/>
      </dsp:txXfrm>
    </dsp:sp>
    <dsp:sp modelId="{8D5AAFEA-2FA0-4A68-A2BC-55C1DA73413E}">
      <dsp:nvSpPr>
        <dsp:cNvPr id="0" name=""/>
        <dsp:cNvSpPr/>
      </dsp:nvSpPr>
      <dsp:spPr>
        <a:xfrm>
          <a:off x="2115111" y="1566255"/>
          <a:ext cx="4103483" cy="145318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Popular type of wagons and locomotives</a:t>
          </a:r>
          <a:endParaRPr lang="lv-LV" sz="29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2157673" y="1608817"/>
        <a:ext cx="4018359" cy="1368056"/>
      </dsp:txXfrm>
    </dsp:sp>
    <dsp:sp modelId="{8CC47E39-1337-4243-8330-968B54D9BF3E}">
      <dsp:nvSpPr>
        <dsp:cNvPr id="0" name=""/>
        <dsp:cNvSpPr/>
      </dsp:nvSpPr>
      <dsp:spPr>
        <a:xfrm>
          <a:off x="2115111" y="3129804"/>
          <a:ext cx="994542" cy="1453180"/>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 time movement of freight cargo</a:t>
          </a:r>
          <a:endParaRPr lang="lv-LV"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2144240" y="3158933"/>
        <a:ext cx="936284" cy="1394922"/>
      </dsp:txXfrm>
    </dsp:sp>
    <dsp:sp modelId="{771C706E-B3CA-4178-92CC-D91FCFCC9767}">
      <dsp:nvSpPr>
        <dsp:cNvPr id="0" name=""/>
        <dsp:cNvSpPr/>
      </dsp:nvSpPr>
      <dsp:spPr>
        <a:xfrm>
          <a:off x="3151424" y="3129804"/>
          <a:ext cx="994542" cy="1453180"/>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Dog handlers</a:t>
          </a:r>
          <a:endParaRPr lang="lv-LV"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180553" y="3158933"/>
        <a:ext cx="936284" cy="1394922"/>
      </dsp:txXfrm>
    </dsp:sp>
    <dsp:sp modelId="{D4E916BC-5655-4803-B3CF-9E5E9872D428}">
      <dsp:nvSpPr>
        <dsp:cNvPr id="0" name=""/>
        <dsp:cNvSpPr/>
      </dsp:nvSpPr>
      <dsp:spPr>
        <a:xfrm>
          <a:off x="4187738" y="3129804"/>
          <a:ext cx="994542" cy="1453180"/>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Safety first</a:t>
          </a:r>
          <a:endParaRPr lang="lv-LV"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216867" y="3158933"/>
        <a:ext cx="936284" cy="1394922"/>
      </dsp:txXfrm>
    </dsp:sp>
    <dsp:sp modelId="{9A604B66-E840-4D65-9E38-331CDC1E2E99}">
      <dsp:nvSpPr>
        <dsp:cNvPr id="0" name=""/>
        <dsp:cNvSpPr/>
      </dsp:nvSpPr>
      <dsp:spPr>
        <a:xfrm>
          <a:off x="5224051" y="3129804"/>
          <a:ext cx="994542" cy="1453180"/>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Technical equipment</a:t>
          </a:r>
          <a:endParaRPr lang="lv-LV" sz="13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5253180" y="3158933"/>
        <a:ext cx="936284" cy="13949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6D82D5-BA90-4506-A2EC-0AE21021CCF1}" type="datetimeFigureOut">
              <a:rPr lang="pl-PL" smtClean="0"/>
              <a:t>16.03.2023</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DFD9BA-FCD5-4409-94CF-F7519EFC7573}" type="slidenum">
              <a:rPr lang="pl-PL" smtClean="0"/>
              <a:t>‹#›</a:t>
            </a:fld>
            <a:endParaRPr lang="pl-PL"/>
          </a:p>
        </p:txBody>
      </p:sp>
    </p:spTree>
    <p:extLst>
      <p:ext uri="{BB962C8B-B14F-4D97-AF65-F5344CB8AC3E}">
        <p14:creationId xmlns:p14="http://schemas.microsoft.com/office/powerpoint/2010/main" val="767850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9DA86-A105-4F9B-8513-730D4FBD90D2}" type="datetimeFigureOut">
              <a:rPr lang="pl-PL" smtClean="0"/>
              <a:t>16.03.2023</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71FE6-FE4F-41CC-A9AA-983CE06694F9}" type="slidenum">
              <a:rPr lang="pl-PL" smtClean="0"/>
              <a:t>‹#›</a:t>
            </a:fld>
            <a:endParaRPr lang="pl-PL"/>
          </a:p>
        </p:txBody>
      </p:sp>
    </p:spTree>
    <p:extLst>
      <p:ext uri="{BB962C8B-B14F-4D97-AF65-F5344CB8AC3E}">
        <p14:creationId xmlns:p14="http://schemas.microsoft.com/office/powerpoint/2010/main" val="96706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20</a:t>
            </a:fld>
            <a:endParaRPr lang="en-US" sz="1200" b="0" strike="noStrike" spc="-1">
              <a:latin typeface="Times New Roman"/>
            </a:endParaRPr>
          </a:p>
        </p:txBody>
      </p:sp>
    </p:spTree>
    <p:extLst>
      <p:ext uri="{BB962C8B-B14F-4D97-AF65-F5344CB8AC3E}">
        <p14:creationId xmlns:p14="http://schemas.microsoft.com/office/powerpoint/2010/main" val="1685552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29</a:t>
            </a:fld>
            <a:endParaRPr lang="en-US" sz="1200" b="0" strike="noStrike" spc="-1">
              <a:latin typeface="Times New Roman"/>
            </a:endParaRPr>
          </a:p>
        </p:txBody>
      </p:sp>
    </p:spTree>
    <p:extLst>
      <p:ext uri="{BB962C8B-B14F-4D97-AF65-F5344CB8AC3E}">
        <p14:creationId xmlns:p14="http://schemas.microsoft.com/office/powerpoint/2010/main" val="31074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30</a:t>
            </a:fld>
            <a:endParaRPr lang="en-US" sz="1200" b="0" strike="noStrike" spc="-1">
              <a:latin typeface="Times New Roman"/>
            </a:endParaRPr>
          </a:p>
        </p:txBody>
      </p:sp>
    </p:spTree>
    <p:extLst>
      <p:ext uri="{BB962C8B-B14F-4D97-AF65-F5344CB8AC3E}">
        <p14:creationId xmlns:p14="http://schemas.microsoft.com/office/powerpoint/2010/main" val="149648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31</a:t>
            </a:fld>
            <a:endParaRPr lang="en-US" sz="1200" b="0" strike="noStrike" spc="-1">
              <a:latin typeface="Times New Roman"/>
            </a:endParaRPr>
          </a:p>
        </p:txBody>
      </p:sp>
    </p:spTree>
    <p:extLst>
      <p:ext uri="{BB962C8B-B14F-4D97-AF65-F5344CB8AC3E}">
        <p14:creationId xmlns:p14="http://schemas.microsoft.com/office/powerpoint/2010/main" val="387163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32</a:t>
            </a:fld>
            <a:endParaRPr lang="en-US" sz="1200" b="0" strike="noStrike" spc="-1">
              <a:latin typeface="Times New Roman"/>
            </a:endParaRPr>
          </a:p>
        </p:txBody>
      </p:sp>
    </p:spTree>
    <p:extLst>
      <p:ext uri="{BB962C8B-B14F-4D97-AF65-F5344CB8AC3E}">
        <p14:creationId xmlns:p14="http://schemas.microsoft.com/office/powerpoint/2010/main" val="2540334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33</a:t>
            </a:fld>
            <a:endParaRPr lang="en-US" sz="1200" b="0" strike="noStrike" spc="-1">
              <a:latin typeface="Times New Roman"/>
            </a:endParaRPr>
          </a:p>
        </p:txBody>
      </p:sp>
    </p:spTree>
    <p:extLst>
      <p:ext uri="{BB962C8B-B14F-4D97-AF65-F5344CB8AC3E}">
        <p14:creationId xmlns:p14="http://schemas.microsoft.com/office/powerpoint/2010/main" val="3420897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34</a:t>
            </a:fld>
            <a:endParaRPr lang="en-US" sz="1200" b="0" strike="noStrike" spc="-1">
              <a:latin typeface="Times New Roman"/>
            </a:endParaRPr>
          </a:p>
        </p:txBody>
      </p:sp>
    </p:spTree>
    <p:extLst>
      <p:ext uri="{BB962C8B-B14F-4D97-AF65-F5344CB8AC3E}">
        <p14:creationId xmlns:p14="http://schemas.microsoft.com/office/powerpoint/2010/main" val="1120818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35</a:t>
            </a:fld>
            <a:endParaRPr lang="en-US" sz="1200" b="0" strike="noStrike" spc="-1">
              <a:latin typeface="Times New Roman"/>
            </a:endParaRPr>
          </a:p>
        </p:txBody>
      </p:sp>
    </p:spTree>
    <p:extLst>
      <p:ext uri="{BB962C8B-B14F-4D97-AF65-F5344CB8AC3E}">
        <p14:creationId xmlns:p14="http://schemas.microsoft.com/office/powerpoint/2010/main" val="382334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36</a:t>
            </a:fld>
            <a:endParaRPr lang="en-US" sz="1200" b="0" strike="noStrike" spc="-1">
              <a:latin typeface="Times New Roman"/>
            </a:endParaRPr>
          </a:p>
        </p:txBody>
      </p:sp>
    </p:spTree>
    <p:extLst>
      <p:ext uri="{BB962C8B-B14F-4D97-AF65-F5344CB8AC3E}">
        <p14:creationId xmlns:p14="http://schemas.microsoft.com/office/powerpoint/2010/main" val="263462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37</a:t>
            </a:fld>
            <a:endParaRPr lang="en-US" sz="1200" b="0" strike="noStrike" spc="-1">
              <a:latin typeface="Times New Roman"/>
            </a:endParaRPr>
          </a:p>
        </p:txBody>
      </p:sp>
    </p:spTree>
    <p:extLst>
      <p:ext uri="{BB962C8B-B14F-4D97-AF65-F5344CB8AC3E}">
        <p14:creationId xmlns:p14="http://schemas.microsoft.com/office/powerpoint/2010/main" val="3795211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38</a:t>
            </a:fld>
            <a:endParaRPr lang="en-US" sz="1200" b="0" strike="noStrike" spc="-1">
              <a:latin typeface="Times New Roman"/>
            </a:endParaRPr>
          </a:p>
        </p:txBody>
      </p:sp>
    </p:spTree>
    <p:extLst>
      <p:ext uri="{BB962C8B-B14F-4D97-AF65-F5344CB8AC3E}">
        <p14:creationId xmlns:p14="http://schemas.microsoft.com/office/powerpoint/2010/main" val="201558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21</a:t>
            </a:fld>
            <a:endParaRPr lang="en-US" sz="1200" b="0" strike="noStrike" spc="-1">
              <a:latin typeface="Times New Roman"/>
            </a:endParaRPr>
          </a:p>
        </p:txBody>
      </p:sp>
    </p:spTree>
    <p:extLst>
      <p:ext uri="{BB962C8B-B14F-4D97-AF65-F5344CB8AC3E}">
        <p14:creationId xmlns:p14="http://schemas.microsoft.com/office/powerpoint/2010/main" val="2070428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39</a:t>
            </a:fld>
            <a:endParaRPr lang="en-US" sz="1200" b="0" strike="noStrike" spc="-1">
              <a:latin typeface="Times New Roman"/>
            </a:endParaRPr>
          </a:p>
        </p:txBody>
      </p:sp>
    </p:spTree>
    <p:extLst>
      <p:ext uri="{BB962C8B-B14F-4D97-AF65-F5344CB8AC3E}">
        <p14:creationId xmlns:p14="http://schemas.microsoft.com/office/powerpoint/2010/main" val="2423871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40</a:t>
            </a:fld>
            <a:endParaRPr lang="en-US" sz="1200" b="0" strike="noStrike" spc="-1">
              <a:latin typeface="Times New Roman"/>
            </a:endParaRPr>
          </a:p>
        </p:txBody>
      </p:sp>
    </p:spTree>
    <p:extLst>
      <p:ext uri="{BB962C8B-B14F-4D97-AF65-F5344CB8AC3E}">
        <p14:creationId xmlns:p14="http://schemas.microsoft.com/office/powerpoint/2010/main" val="3087240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F0A963-43D5-4BB6-B0EC-062A91B2F1E2}" type="slidenum">
              <a:rPr lang="fi-FI" smtClean="0"/>
              <a:t>42</a:t>
            </a:fld>
            <a:endParaRPr lang="fi-FI"/>
          </a:p>
        </p:txBody>
      </p:sp>
    </p:spTree>
    <p:extLst>
      <p:ext uri="{BB962C8B-B14F-4D97-AF65-F5344CB8AC3E}">
        <p14:creationId xmlns:p14="http://schemas.microsoft.com/office/powerpoint/2010/main" val="519942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Professional </a:t>
            </a:r>
            <a:r>
              <a:rPr lang="en-US" sz="1200" b="0" i="0" kern="1200" dirty="0" err="1" smtClean="0">
                <a:solidFill>
                  <a:schemeClr val="tx1"/>
                </a:solidFill>
                <a:effectLst/>
                <a:latin typeface="+mn-lt"/>
                <a:ea typeface="+mn-ea"/>
                <a:cs typeface="+mn-cs"/>
              </a:rPr>
              <a:t>competencie</a:t>
            </a:r>
            <a:r>
              <a:rPr lang="hu-HU" sz="1200" b="0" i="0" kern="1200" dirty="0" smtClean="0">
                <a:solidFill>
                  <a:schemeClr val="tx1"/>
                </a:solidFill>
                <a:effectLst/>
                <a:latin typeface="+mn-lt"/>
                <a:ea typeface="+mn-ea"/>
                <a:cs typeface="+mn-cs"/>
              </a:rPr>
              <a:t>s</a:t>
            </a:r>
          </a:p>
          <a:p>
            <a:r>
              <a:rPr lang="hu-HU"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dealing with operational risk</a:t>
            </a:r>
            <a:endParaRPr lang="hu-HU" sz="1200" b="0" i="0" kern="1200" dirty="0" smtClean="0">
              <a:solidFill>
                <a:schemeClr val="tx1"/>
              </a:solidFill>
              <a:effectLst/>
              <a:latin typeface="+mn-lt"/>
              <a:ea typeface="+mn-ea"/>
              <a:cs typeface="+mn-cs"/>
            </a:endParaRPr>
          </a:p>
          <a:p>
            <a:r>
              <a:rPr lang="hu-HU"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drive for results</a:t>
            </a:r>
            <a:endParaRPr lang="hu-HU" sz="1200" b="0" i="0" kern="1200" dirty="0" smtClean="0">
              <a:solidFill>
                <a:schemeClr val="tx1"/>
              </a:solidFill>
              <a:effectLst/>
              <a:latin typeface="+mn-lt"/>
              <a:ea typeface="+mn-ea"/>
              <a:cs typeface="+mn-cs"/>
            </a:endParaRPr>
          </a:p>
          <a:p>
            <a:r>
              <a:rPr lang="hu-HU"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Teamwork</a:t>
            </a:r>
            <a:endParaRPr lang="hu-HU" sz="1200" b="0" i="0" kern="1200" dirty="0" smtClean="0">
              <a:solidFill>
                <a:schemeClr val="tx1"/>
              </a:solidFill>
              <a:effectLst/>
              <a:latin typeface="+mn-lt"/>
              <a:ea typeface="+mn-ea"/>
              <a:cs typeface="+mn-cs"/>
            </a:endParaRPr>
          </a:p>
          <a:p>
            <a:r>
              <a:rPr lang="hu-HU"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coping with stress</a:t>
            </a:r>
            <a:endParaRPr lang="hu-HU" sz="1200" b="0" i="0" kern="1200" dirty="0" smtClean="0">
              <a:solidFill>
                <a:schemeClr val="tx1"/>
              </a:solidFill>
              <a:effectLst/>
              <a:latin typeface="+mn-lt"/>
              <a:ea typeface="+mn-ea"/>
              <a:cs typeface="+mn-cs"/>
            </a:endParaRPr>
          </a:p>
          <a:p>
            <a:r>
              <a:rPr lang="hu-HU"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problem solving</a:t>
            </a:r>
            <a:endParaRPr lang="hu-HU" sz="1200" b="0" i="0" kern="1200" dirty="0" smtClean="0">
              <a:solidFill>
                <a:schemeClr val="tx1"/>
              </a:solidFill>
              <a:effectLst/>
              <a:latin typeface="+mn-lt"/>
              <a:ea typeface="+mn-ea"/>
              <a:cs typeface="+mn-cs"/>
            </a:endParaRPr>
          </a:p>
          <a:p>
            <a:r>
              <a:rPr lang="hu-HU"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processing information</a:t>
            </a:r>
            <a:endParaRPr lang="hu-HU" sz="1200" b="0" i="0" kern="1200" dirty="0" smtClean="0">
              <a:solidFill>
                <a:schemeClr val="tx1"/>
              </a:solidFill>
              <a:effectLst/>
              <a:latin typeface="+mn-lt"/>
              <a:ea typeface="+mn-ea"/>
              <a:cs typeface="+mn-cs"/>
            </a:endParaRPr>
          </a:p>
          <a:p>
            <a:r>
              <a:rPr lang="hu-HU"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communication</a:t>
            </a:r>
            <a:endParaRPr lang="hu-HU" sz="1200" b="0" i="0" kern="1200" dirty="0" smtClean="0">
              <a:solidFill>
                <a:schemeClr val="tx1"/>
              </a:solidFill>
              <a:effectLst/>
              <a:latin typeface="+mn-lt"/>
              <a:ea typeface="+mn-ea"/>
              <a:cs typeface="+mn-cs"/>
            </a:endParaRPr>
          </a:p>
          <a:p>
            <a:pPr marL="171450" indent="-171450">
              <a:buFontTx/>
              <a:buChar char="-"/>
            </a:pPr>
            <a:r>
              <a:rPr lang="en-US" sz="1200" b="0" i="0" kern="1200" dirty="0" smtClean="0">
                <a:solidFill>
                  <a:schemeClr val="tx1"/>
                </a:solidFill>
                <a:effectLst/>
                <a:latin typeface="+mn-lt"/>
                <a:ea typeface="+mn-ea"/>
                <a:cs typeface="+mn-cs"/>
              </a:rPr>
              <a:t>technological ability</a:t>
            </a:r>
            <a:endParaRPr lang="hu-HU" sz="1200" b="0" i="0" kern="1200" dirty="0" smtClean="0">
              <a:solidFill>
                <a:schemeClr val="tx1"/>
              </a:solidFill>
              <a:effectLst/>
              <a:latin typeface="+mn-lt"/>
              <a:ea typeface="+mn-ea"/>
              <a:cs typeface="+mn-cs"/>
            </a:endParaRPr>
          </a:p>
          <a:p>
            <a:pPr marL="0" indent="0">
              <a:buFontTx/>
              <a:buNone/>
            </a:pPr>
            <a:r>
              <a:rPr lang="hu-HU" sz="1200" b="0" i="0" kern="1200" dirty="0" err="1" smtClean="0">
                <a:solidFill>
                  <a:schemeClr val="tx1"/>
                </a:solidFill>
                <a:effectLst/>
                <a:latin typeface="+mn-lt"/>
                <a:ea typeface="+mn-ea"/>
                <a:cs typeface="+mn-cs"/>
              </a:rPr>
              <a:t>Operational</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competencies</a:t>
            </a:r>
            <a:r>
              <a:rPr lang="hu-HU" sz="1200" b="0" i="0" kern="1200" dirty="0" smtClean="0">
                <a:solidFill>
                  <a:schemeClr val="tx1"/>
                </a:solidFill>
                <a:effectLst/>
                <a:latin typeface="+mn-lt"/>
                <a:ea typeface="+mn-ea"/>
                <a:cs typeface="+mn-cs"/>
              </a:rPr>
              <a:t>:</a:t>
            </a:r>
          </a:p>
          <a:p>
            <a:pPr marL="171450" indent="-171450">
              <a:buFontTx/>
              <a:buChar char="-"/>
            </a:pPr>
            <a:r>
              <a:rPr lang="hu-HU" sz="1200" b="0" i="0" kern="1200" dirty="0" err="1" smtClean="0">
                <a:solidFill>
                  <a:schemeClr val="tx1"/>
                </a:solidFill>
                <a:effectLst/>
                <a:latin typeface="+mn-lt"/>
                <a:ea typeface="+mn-ea"/>
                <a:cs typeface="+mn-cs"/>
              </a:rPr>
              <a:t>customs</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legislation</a:t>
            </a:r>
            <a:endParaRPr lang="hu-HU" sz="1200" b="0" i="0" kern="1200" dirty="0" smtClean="0">
              <a:solidFill>
                <a:schemeClr val="tx1"/>
              </a:solidFill>
              <a:effectLst/>
              <a:latin typeface="+mn-lt"/>
              <a:ea typeface="+mn-ea"/>
              <a:cs typeface="+mn-cs"/>
            </a:endParaRPr>
          </a:p>
          <a:p>
            <a:pPr marL="171450" indent="-171450">
              <a:buFontTx/>
              <a:buChar char="-"/>
            </a:pPr>
            <a:r>
              <a:rPr lang="hu-HU" sz="1200" b="0" i="0" kern="1200" dirty="0" err="1" smtClean="0">
                <a:solidFill>
                  <a:schemeClr val="tx1"/>
                </a:solidFill>
                <a:effectLst/>
                <a:latin typeface="+mn-lt"/>
                <a:ea typeface="+mn-ea"/>
                <a:cs typeface="+mn-cs"/>
              </a:rPr>
              <a:t>Enforcement</a:t>
            </a:r>
            <a:endParaRPr lang="hu-HU" sz="1200" b="0" i="0" kern="1200" dirty="0" smtClean="0">
              <a:solidFill>
                <a:schemeClr val="tx1"/>
              </a:solidFill>
              <a:effectLst/>
              <a:latin typeface="+mn-lt"/>
              <a:ea typeface="+mn-ea"/>
              <a:cs typeface="+mn-cs"/>
            </a:endParaRPr>
          </a:p>
          <a:p>
            <a:pPr marL="171450" indent="-171450">
              <a:buFontTx/>
              <a:buChar char="-"/>
            </a:pPr>
            <a:r>
              <a:rPr lang="hu-HU" sz="1200" b="0" i="0" kern="1200" dirty="0" err="1" smtClean="0">
                <a:solidFill>
                  <a:schemeClr val="tx1"/>
                </a:solidFill>
                <a:effectLst/>
                <a:latin typeface="+mn-lt"/>
                <a:ea typeface="+mn-ea"/>
                <a:cs typeface="+mn-cs"/>
              </a:rPr>
              <a:t>risk</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analysis</a:t>
            </a:r>
            <a:endParaRPr lang="hu-HU" sz="1200" b="0" i="0" kern="1200" dirty="0" smtClean="0">
              <a:solidFill>
                <a:schemeClr val="tx1"/>
              </a:solidFill>
              <a:effectLst/>
              <a:latin typeface="+mn-lt"/>
              <a:ea typeface="+mn-ea"/>
              <a:cs typeface="+mn-cs"/>
            </a:endParaRPr>
          </a:p>
          <a:p>
            <a:pPr marL="171450" indent="-171450">
              <a:buFontTx/>
              <a:buChar char="-"/>
            </a:pPr>
            <a:r>
              <a:rPr lang="hu-HU" sz="1200" b="0" i="0" kern="1200" dirty="0" err="1" smtClean="0">
                <a:solidFill>
                  <a:schemeClr val="tx1"/>
                </a:solidFill>
                <a:effectLst/>
                <a:latin typeface="+mn-lt"/>
                <a:ea typeface="+mn-ea"/>
                <a:cs typeface="+mn-cs"/>
              </a:rPr>
              <a:t>control</a:t>
            </a:r>
            <a:r>
              <a:rPr lang="hu-HU" sz="1200" b="0" i="0" kern="1200" dirty="0" smtClean="0">
                <a:solidFill>
                  <a:schemeClr val="tx1"/>
                </a:solidFill>
                <a:effectLst/>
                <a:latin typeface="+mn-lt"/>
                <a:ea typeface="+mn-ea"/>
                <a:cs typeface="+mn-cs"/>
              </a:rPr>
              <a:t> of </a:t>
            </a:r>
            <a:r>
              <a:rPr lang="hu-HU" sz="1200" b="0" i="0" kern="1200" dirty="0" err="1" smtClean="0">
                <a:solidFill>
                  <a:schemeClr val="tx1"/>
                </a:solidFill>
                <a:effectLst/>
                <a:latin typeface="+mn-lt"/>
                <a:ea typeface="+mn-ea"/>
                <a:cs typeface="+mn-cs"/>
              </a:rPr>
              <a:t>goods</a:t>
            </a:r>
            <a:endParaRPr lang="en-US" dirty="0"/>
          </a:p>
        </p:txBody>
      </p:sp>
      <p:sp>
        <p:nvSpPr>
          <p:cNvPr id="4" name="Slide Number Placeholder 3"/>
          <p:cNvSpPr>
            <a:spLocks noGrp="1"/>
          </p:cNvSpPr>
          <p:nvPr>
            <p:ph type="sldNum" sz="quarter" idx="10"/>
          </p:nvPr>
        </p:nvSpPr>
        <p:spPr/>
        <p:txBody>
          <a:bodyPr/>
          <a:lstStyle/>
          <a:p>
            <a:fld id="{19F0A963-43D5-4BB6-B0EC-062A91B2F1E2}" type="slidenum">
              <a:rPr lang="fi-FI" smtClean="0"/>
              <a:t>43</a:t>
            </a:fld>
            <a:endParaRPr lang="fi-FI"/>
          </a:p>
        </p:txBody>
      </p:sp>
    </p:spTree>
    <p:extLst>
      <p:ext uri="{BB962C8B-B14F-4D97-AF65-F5344CB8AC3E}">
        <p14:creationId xmlns:p14="http://schemas.microsoft.com/office/powerpoint/2010/main" val="434984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F0A963-43D5-4BB6-B0EC-062A91B2F1E2}" type="slidenum">
              <a:rPr lang="fi-FI" smtClean="0"/>
              <a:t>44</a:t>
            </a:fld>
            <a:endParaRPr lang="fi-FI"/>
          </a:p>
        </p:txBody>
      </p:sp>
    </p:spTree>
    <p:extLst>
      <p:ext uri="{BB962C8B-B14F-4D97-AF65-F5344CB8AC3E}">
        <p14:creationId xmlns:p14="http://schemas.microsoft.com/office/powerpoint/2010/main" val="3910294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F0A963-43D5-4BB6-B0EC-062A91B2F1E2}" type="slidenum">
              <a:rPr lang="fi-FI" smtClean="0"/>
              <a:t>45</a:t>
            </a:fld>
            <a:endParaRPr lang="fi-FI"/>
          </a:p>
        </p:txBody>
      </p:sp>
    </p:spTree>
    <p:extLst>
      <p:ext uri="{BB962C8B-B14F-4D97-AF65-F5344CB8AC3E}">
        <p14:creationId xmlns:p14="http://schemas.microsoft.com/office/powerpoint/2010/main" val="2486238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hu-HU" dirty="0" err="1" smtClean="0"/>
              <a:t>Usefull</a:t>
            </a:r>
            <a:r>
              <a:rPr lang="hu-HU" baseline="0" dirty="0" smtClean="0"/>
              <a:t> </a:t>
            </a:r>
            <a:r>
              <a:rPr lang="hu-HU" baseline="0" dirty="0" err="1" smtClean="0"/>
              <a:t>basic</a:t>
            </a:r>
            <a:r>
              <a:rPr lang="hu-HU" baseline="0" dirty="0" smtClean="0"/>
              <a:t> </a:t>
            </a:r>
            <a:r>
              <a:rPr lang="hu-HU" baseline="0" dirty="0" err="1" smtClean="0"/>
              <a:t>for</a:t>
            </a:r>
            <a:r>
              <a:rPr lang="hu-HU" baseline="0" dirty="0" smtClean="0"/>
              <a:t> </a:t>
            </a:r>
            <a:r>
              <a:rPr lang="hu-HU" baseline="0" dirty="0" err="1" smtClean="0"/>
              <a:t>all</a:t>
            </a:r>
            <a:r>
              <a:rPr lang="hu-HU" baseline="0" dirty="0" smtClean="0"/>
              <a:t> </a:t>
            </a:r>
            <a:r>
              <a:rPr lang="hu-HU" baseline="0" dirty="0" err="1" smtClean="0"/>
              <a:t>type</a:t>
            </a:r>
            <a:r>
              <a:rPr lang="hu-HU" baseline="0" dirty="0" smtClean="0"/>
              <a:t> of </a:t>
            </a:r>
            <a:r>
              <a:rPr lang="hu-HU" baseline="0" dirty="0" err="1" smtClean="0"/>
              <a:t>Cumtoms</a:t>
            </a:r>
            <a:r>
              <a:rPr lang="hu-HU" baseline="0" dirty="0" smtClean="0"/>
              <a:t> </a:t>
            </a:r>
            <a:r>
              <a:rPr lang="hu-HU" baseline="0" dirty="0" err="1" smtClean="0"/>
              <a:t>officers</a:t>
            </a:r>
            <a:r>
              <a:rPr lang="hu-HU" baseline="0" dirty="0" smtClean="0"/>
              <a:t> (</a:t>
            </a:r>
            <a:r>
              <a:rPr lang="hu-HU" baseline="0" dirty="0" err="1" smtClean="0"/>
              <a:t>sniffer</a:t>
            </a:r>
            <a:r>
              <a:rPr lang="hu-HU" baseline="0" dirty="0" smtClean="0"/>
              <a:t> dog, </a:t>
            </a:r>
            <a:r>
              <a:rPr lang="hu-HU" baseline="0" dirty="0" err="1" smtClean="0"/>
              <a:t>x-ray</a:t>
            </a:r>
            <a:r>
              <a:rPr lang="hu-HU" baseline="0" dirty="0" smtClean="0"/>
              <a:t>, </a:t>
            </a:r>
            <a:r>
              <a:rPr lang="hu-HU" baseline="0" dirty="0" err="1" smtClean="0"/>
              <a:t>shiftleader</a:t>
            </a:r>
            <a:r>
              <a:rPr lang="hu-HU" baseline="0" dirty="0" smtClean="0"/>
              <a:t>)</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9F0A963-43D5-4BB6-B0EC-062A91B2F1E2}" type="slidenum">
              <a:rPr lang="fi-FI" smtClean="0"/>
              <a:t>46</a:t>
            </a:fld>
            <a:endParaRPr lang="fi-FI"/>
          </a:p>
        </p:txBody>
      </p:sp>
    </p:spTree>
    <p:extLst>
      <p:ext uri="{BB962C8B-B14F-4D97-AF65-F5344CB8AC3E}">
        <p14:creationId xmlns:p14="http://schemas.microsoft.com/office/powerpoint/2010/main" val="2794980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F0A963-43D5-4BB6-B0EC-062A91B2F1E2}" type="slidenum">
              <a:rPr lang="fi-FI" smtClean="0"/>
              <a:t>47</a:t>
            </a:fld>
            <a:endParaRPr lang="fi-FI"/>
          </a:p>
        </p:txBody>
      </p:sp>
    </p:spTree>
    <p:extLst>
      <p:ext uri="{BB962C8B-B14F-4D97-AF65-F5344CB8AC3E}">
        <p14:creationId xmlns:p14="http://schemas.microsoft.com/office/powerpoint/2010/main" val="205572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F0A963-43D5-4BB6-B0EC-062A91B2F1E2}" type="slidenum">
              <a:rPr lang="fi-FI" smtClean="0"/>
              <a:t>48</a:t>
            </a:fld>
            <a:endParaRPr lang="fi-FI"/>
          </a:p>
        </p:txBody>
      </p:sp>
    </p:spTree>
    <p:extLst>
      <p:ext uri="{BB962C8B-B14F-4D97-AF65-F5344CB8AC3E}">
        <p14:creationId xmlns:p14="http://schemas.microsoft.com/office/powerpoint/2010/main" val="1091132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B50BB046-FC1F-452D-A64F-524CBA968D22}" type="slidenum">
              <a:rPr lang="hu-HU" smtClean="0"/>
              <a:t>49</a:t>
            </a:fld>
            <a:endParaRPr lang="hu-HU"/>
          </a:p>
        </p:txBody>
      </p:sp>
    </p:spTree>
    <p:extLst>
      <p:ext uri="{BB962C8B-B14F-4D97-AF65-F5344CB8AC3E}">
        <p14:creationId xmlns:p14="http://schemas.microsoft.com/office/powerpoint/2010/main" val="50035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22</a:t>
            </a:fld>
            <a:endParaRPr lang="en-US" sz="1200" b="0" strike="noStrike" spc="-1">
              <a:latin typeface="Times New Roman"/>
            </a:endParaRPr>
          </a:p>
        </p:txBody>
      </p:sp>
    </p:spTree>
    <p:extLst>
      <p:ext uri="{BB962C8B-B14F-4D97-AF65-F5344CB8AC3E}">
        <p14:creationId xmlns:p14="http://schemas.microsoft.com/office/powerpoint/2010/main" val="235798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53</a:t>
            </a:fld>
            <a:endParaRPr lang="en-US" sz="1200" b="0" strike="noStrike" spc="-1">
              <a:latin typeface="Times New Roman"/>
            </a:endParaRPr>
          </a:p>
        </p:txBody>
      </p:sp>
    </p:spTree>
    <p:extLst>
      <p:ext uri="{BB962C8B-B14F-4D97-AF65-F5344CB8AC3E}">
        <p14:creationId xmlns:p14="http://schemas.microsoft.com/office/powerpoint/2010/main" val="1806920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54</a:t>
            </a:fld>
            <a:endParaRPr lang="en-US" sz="1200" b="0" strike="noStrike" spc="-1">
              <a:latin typeface="Times New Roman"/>
            </a:endParaRPr>
          </a:p>
        </p:txBody>
      </p:sp>
    </p:spTree>
    <p:extLst>
      <p:ext uri="{BB962C8B-B14F-4D97-AF65-F5344CB8AC3E}">
        <p14:creationId xmlns:p14="http://schemas.microsoft.com/office/powerpoint/2010/main" val="1257795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55</a:t>
            </a:fld>
            <a:endParaRPr lang="en-US" sz="1200" b="0" strike="noStrike" spc="-1">
              <a:latin typeface="Times New Roman"/>
            </a:endParaRPr>
          </a:p>
        </p:txBody>
      </p:sp>
    </p:spTree>
    <p:extLst>
      <p:ext uri="{BB962C8B-B14F-4D97-AF65-F5344CB8AC3E}">
        <p14:creationId xmlns:p14="http://schemas.microsoft.com/office/powerpoint/2010/main" val="3389088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56</a:t>
            </a:fld>
            <a:endParaRPr lang="en-US" sz="1200" b="0" strike="noStrike" spc="-1">
              <a:latin typeface="Times New Roman"/>
            </a:endParaRPr>
          </a:p>
        </p:txBody>
      </p:sp>
    </p:spTree>
    <p:extLst>
      <p:ext uri="{BB962C8B-B14F-4D97-AF65-F5344CB8AC3E}">
        <p14:creationId xmlns:p14="http://schemas.microsoft.com/office/powerpoint/2010/main" val="2323776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57</a:t>
            </a:fld>
            <a:endParaRPr lang="en-US" sz="1200" b="0" strike="noStrike" spc="-1">
              <a:latin typeface="Times New Roman"/>
            </a:endParaRPr>
          </a:p>
        </p:txBody>
      </p:sp>
    </p:spTree>
    <p:extLst>
      <p:ext uri="{BB962C8B-B14F-4D97-AF65-F5344CB8AC3E}">
        <p14:creationId xmlns:p14="http://schemas.microsoft.com/office/powerpoint/2010/main" val="1752538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baseline="0" dirty="0" smtClean="0">
              <a:latin typeface="Arial"/>
            </a:endParaRPr>
          </a:p>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58</a:t>
            </a:fld>
            <a:endParaRPr lang="en-US" sz="1200" b="0" strike="noStrike" spc="-1">
              <a:latin typeface="Times New Roman"/>
            </a:endParaRPr>
          </a:p>
        </p:txBody>
      </p:sp>
    </p:spTree>
    <p:extLst>
      <p:ext uri="{BB962C8B-B14F-4D97-AF65-F5344CB8AC3E}">
        <p14:creationId xmlns:p14="http://schemas.microsoft.com/office/powerpoint/2010/main" val="2864211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baseline="0" dirty="0" smtClean="0">
              <a:latin typeface="Arial"/>
            </a:endParaRPr>
          </a:p>
          <a:p>
            <a:endParaRPr lang="en-US" sz="2000" b="0" strike="noStrike" spc="-1" baseline="0" dirty="0" smtClean="0">
              <a:latin typeface="Arial"/>
            </a:endParaRPr>
          </a:p>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59</a:t>
            </a:fld>
            <a:endParaRPr lang="en-US" sz="1200" b="0" strike="noStrike" spc="-1">
              <a:latin typeface="Times New Roman"/>
            </a:endParaRPr>
          </a:p>
        </p:txBody>
      </p:sp>
    </p:spTree>
    <p:extLst>
      <p:ext uri="{BB962C8B-B14F-4D97-AF65-F5344CB8AC3E}">
        <p14:creationId xmlns:p14="http://schemas.microsoft.com/office/powerpoint/2010/main" val="132830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60</a:t>
            </a:fld>
            <a:endParaRPr lang="en-US" sz="1200" b="0" strike="noStrike" spc="-1">
              <a:latin typeface="Times New Roman"/>
            </a:endParaRPr>
          </a:p>
        </p:txBody>
      </p:sp>
    </p:spTree>
    <p:extLst>
      <p:ext uri="{BB962C8B-B14F-4D97-AF65-F5344CB8AC3E}">
        <p14:creationId xmlns:p14="http://schemas.microsoft.com/office/powerpoint/2010/main" val="1106422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61</a:t>
            </a:fld>
            <a:endParaRPr lang="en-US" sz="1200" b="0" strike="noStrike" spc="-1">
              <a:latin typeface="Times New Roman"/>
            </a:endParaRPr>
          </a:p>
        </p:txBody>
      </p:sp>
    </p:spTree>
    <p:extLst>
      <p:ext uri="{BB962C8B-B14F-4D97-AF65-F5344CB8AC3E}">
        <p14:creationId xmlns:p14="http://schemas.microsoft.com/office/powerpoint/2010/main" val="949578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63</a:t>
            </a:fld>
            <a:endParaRPr lang="en-US" sz="1200" b="0" strike="noStrike" spc="-1">
              <a:latin typeface="Times New Roman"/>
            </a:endParaRPr>
          </a:p>
        </p:txBody>
      </p:sp>
    </p:spTree>
    <p:extLst>
      <p:ext uri="{BB962C8B-B14F-4D97-AF65-F5344CB8AC3E}">
        <p14:creationId xmlns:p14="http://schemas.microsoft.com/office/powerpoint/2010/main" val="306933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23</a:t>
            </a:fld>
            <a:endParaRPr lang="en-US" sz="1200" b="0" strike="noStrike" spc="-1">
              <a:latin typeface="Times New Roman"/>
            </a:endParaRPr>
          </a:p>
        </p:txBody>
      </p:sp>
    </p:spTree>
    <p:extLst>
      <p:ext uri="{BB962C8B-B14F-4D97-AF65-F5344CB8AC3E}">
        <p14:creationId xmlns:p14="http://schemas.microsoft.com/office/powerpoint/2010/main" val="3187670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64</a:t>
            </a:fld>
            <a:endParaRPr lang="en-US" sz="1200" b="0" strike="noStrike" spc="-1">
              <a:latin typeface="Times New Roman"/>
            </a:endParaRPr>
          </a:p>
        </p:txBody>
      </p:sp>
    </p:spTree>
    <p:extLst>
      <p:ext uri="{BB962C8B-B14F-4D97-AF65-F5344CB8AC3E}">
        <p14:creationId xmlns:p14="http://schemas.microsoft.com/office/powerpoint/2010/main" val="505836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65</a:t>
            </a:fld>
            <a:endParaRPr lang="en-US" sz="1200" b="0" strike="noStrike" spc="-1">
              <a:latin typeface="Times New Roman"/>
            </a:endParaRPr>
          </a:p>
        </p:txBody>
      </p:sp>
    </p:spTree>
    <p:extLst>
      <p:ext uri="{BB962C8B-B14F-4D97-AF65-F5344CB8AC3E}">
        <p14:creationId xmlns:p14="http://schemas.microsoft.com/office/powerpoint/2010/main" val="2304800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66</a:t>
            </a:fld>
            <a:endParaRPr lang="en-US" sz="1200" b="0" strike="noStrike" spc="-1">
              <a:latin typeface="Times New Roman"/>
            </a:endParaRPr>
          </a:p>
        </p:txBody>
      </p:sp>
    </p:spTree>
    <p:extLst>
      <p:ext uri="{BB962C8B-B14F-4D97-AF65-F5344CB8AC3E}">
        <p14:creationId xmlns:p14="http://schemas.microsoft.com/office/powerpoint/2010/main" val="4099758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67</a:t>
            </a:fld>
            <a:endParaRPr lang="en-US" sz="1200" b="0" strike="noStrike" spc="-1">
              <a:latin typeface="Times New Roman"/>
            </a:endParaRPr>
          </a:p>
        </p:txBody>
      </p:sp>
    </p:spTree>
    <p:extLst>
      <p:ext uri="{BB962C8B-B14F-4D97-AF65-F5344CB8AC3E}">
        <p14:creationId xmlns:p14="http://schemas.microsoft.com/office/powerpoint/2010/main" val="2977668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68</a:t>
            </a:fld>
            <a:endParaRPr lang="en-US" sz="1200" b="0" strike="noStrike" spc="-1">
              <a:latin typeface="Times New Roman"/>
            </a:endParaRPr>
          </a:p>
        </p:txBody>
      </p:sp>
    </p:spTree>
    <p:extLst>
      <p:ext uri="{BB962C8B-B14F-4D97-AF65-F5344CB8AC3E}">
        <p14:creationId xmlns:p14="http://schemas.microsoft.com/office/powerpoint/2010/main" val="2649400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69</a:t>
            </a:fld>
            <a:endParaRPr lang="en-US" sz="1200" b="0" strike="noStrike" spc="-1">
              <a:latin typeface="Times New Roman"/>
            </a:endParaRPr>
          </a:p>
        </p:txBody>
      </p:sp>
    </p:spTree>
    <p:extLst>
      <p:ext uri="{BB962C8B-B14F-4D97-AF65-F5344CB8AC3E}">
        <p14:creationId xmlns:p14="http://schemas.microsoft.com/office/powerpoint/2010/main" val="1492416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70</a:t>
            </a:fld>
            <a:endParaRPr lang="en-US" sz="1200" b="0" strike="noStrike" spc="-1">
              <a:latin typeface="Times New Roman"/>
            </a:endParaRPr>
          </a:p>
        </p:txBody>
      </p:sp>
    </p:spTree>
    <p:extLst>
      <p:ext uri="{BB962C8B-B14F-4D97-AF65-F5344CB8AC3E}">
        <p14:creationId xmlns:p14="http://schemas.microsoft.com/office/powerpoint/2010/main" val="3633746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71</a:t>
            </a:fld>
            <a:endParaRPr lang="en-US" sz="1200" b="0" strike="noStrike" spc="-1">
              <a:latin typeface="Times New Roman"/>
            </a:endParaRPr>
          </a:p>
        </p:txBody>
      </p:sp>
    </p:spTree>
    <p:extLst>
      <p:ext uri="{BB962C8B-B14F-4D97-AF65-F5344CB8AC3E}">
        <p14:creationId xmlns:p14="http://schemas.microsoft.com/office/powerpoint/2010/main" val="7314126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72</a:t>
            </a:fld>
            <a:endParaRPr lang="en-US" sz="1200" b="0" strike="noStrike" spc="-1">
              <a:latin typeface="Times New Roman"/>
            </a:endParaRPr>
          </a:p>
        </p:txBody>
      </p:sp>
    </p:spTree>
    <p:extLst>
      <p:ext uri="{BB962C8B-B14F-4D97-AF65-F5344CB8AC3E}">
        <p14:creationId xmlns:p14="http://schemas.microsoft.com/office/powerpoint/2010/main" val="2030801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Wingdings" panose="05000000000000000000" pitchFamily="2" charset="2"/>
              <a:buNone/>
            </a:pPr>
            <a:endParaRPr lang="lv-LV"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1" dirty="0">
              <a:solidFill>
                <a:schemeClr val="accent6"/>
              </a:solidFill>
            </a:endParaRPr>
          </a:p>
          <a:p>
            <a:endParaRPr lang="lv-LV" dirty="0"/>
          </a:p>
        </p:txBody>
      </p:sp>
      <p:sp>
        <p:nvSpPr>
          <p:cNvPr id="4" name="Slide Number Placeholder 3"/>
          <p:cNvSpPr>
            <a:spLocks noGrp="1"/>
          </p:cNvSpPr>
          <p:nvPr>
            <p:ph type="sldNum" sz="quarter" idx="5"/>
          </p:nvPr>
        </p:nvSpPr>
        <p:spPr/>
        <p:txBody>
          <a:bodyPr/>
          <a:lstStyle/>
          <a:p>
            <a:fld id="{2A6EA7CB-6419-486A-BD94-E7082E3CDA1E}" type="slidenum">
              <a:rPr lang="lv-LV" smtClean="0"/>
              <a:t>87</a:t>
            </a:fld>
            <a:endParaRPr lang="lv-LV"/>
          </a:p>
        </p:txBody>
      </p:sp>
    </p:spTree>
    <p:extLst>
      <p:ext uri="{BB962C8B-B14F-4D97-AF65-F5344CB8AC3E}">
        <p14:creationId xmlns:p14="http://schemas.microsoft.com/office/powerpoint/2010/main" val="248094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24</a:t>
            </a:fld>
            <a:endParaRPr lang="en-US" sz="1200" b="0" strike="noStrike" spc="-1">
              <a:latin typeface="Times New Roman"/>
            </a:endParaRPr>
          </a:p>
        </p:txBody>
      </p:sp>
    </p:spTree>
    <p:extLst>
      <p:ext uri="{BB962C8B-B14F-4D97-AF65-F5344CB8AC3E}">
        <p14:creationId xmlns:p14="http://schemas.microsoft.com/office/powerpoint/2010/main" val="413543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25</a:t>
            </a:fld>
            <a:endParaRPr lang="en-US" sz="1200" b="0" strike="noStrike" spc="-1">
              <a:latin typeface="Times New Roman"/>
            </a:endParaRPr>
          </a:p>
        </p:txBody>
      </p:sp>
    </p:spTree>
    <p:extLst>
      <p:ext uri="{BB962C8B-B14F-4D97-AF65-F5344CB8AC3E}">
        <p14:creationId xmlns:p14="http://schemas.microsoft.com/office/powerpoint/2010/main" val="337087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26</a:t>
            </a:fld>
            <a:endParaRPr lang="en-US" sz="1200" b="0" strike="noStrike" spc="-1">
              <a:latin typeface="Times New Roman"/>
            </a:endParaRPr>
          </a:p>
        </p:txBody>
      </p:sp>
    </p:spTree>
    <p:extLst>
      <p:ext uri="{BB962C8B-B14F-4D97-AF65-F5344CB8AC3E}">
        <p14:creationId xmlns:p14="http://schemas.microsoft.com/office/powerpoint/2010/main" val="388835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27</a:t>
            </a:fld>
            <a:endParaRPr lang="en-US" sz="1200" b="0" strike="noStrike" spc="-1">
              <a:latin typeface="Times New Roman"/>
            </a:endParaRPr>
          </a:p>
        </p:txBody>
      </p:sp>
    </p:spTree>
    <p:extLst>
      <p:ext uri="{BB962C8B-B14F-4D97-AF65-F5344CB8AC3E}">
        <p14:creationId xmlns:p14="http://schemas.microsoft.com/office/powerpoint/2010/main" val="136247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1371600" y="1143000"/>
            <a:ext cx="4114800" cy="3086100"/>
          </a:xfrm>
          <a:prstGeom prst="rect">
            <a:avLst/>
          </a:prstGeom>
        </p:spPr>
      </p:sp>
      <p:sp>
        <p:nvSpPr>
          <p:cNvPr id="9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9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4A85E72-7779-483A-8D24-3BE199ECA4B5}" type="slidenum">
              <a:rPr lang="en-US" sz="1200" b="0" strike="noStrike" spc="-1">
                <a:solidFill>
                  <a:srgbClr val="000000"/>
                </a:solidFill>
                <a:latin typeface="+mn-lt"/>
                <a:ea typeface="+mn-ea"/>
              </a:rPr>
              <a:t>28</a:t>
            </a:fld>
            <a:endParaRPr lang="en-US" sz="1200" b="0" strike="noStrike" spc="-1">
              <a:latin typeface="Times New Roman"/>
            </a:endParaRPr>
          </a:p>
        </p:txBody>
      </p:sp>
    </p:spTree>
    <p:extLst>
      <p:ext uri="{BB962C8B-B14F-4D97-AF65-F5344CB8AC3E}">
        <p14:creationId xmlns:p14="http://schemas.microsoft.com/office/powerpoint/2010/main" val="307531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87140F5-0AA5-458A-B229-DB31E5C9360B}" type="datetimeFigureOut">
              <a:rPr lang="pl-PL" smtClean="0"/>
              <a:t>16.03.2023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579806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7140F5-0AA5-458A-B229-DB31E5C9360B}" type="datetimeFigureOut">
              <a:rPr lang="pl-PL" smtClean="0"/>
              <a:t>16.03.2023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374072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7140F5-0AA5-458A-B229-DB31E5C9360B}" type="datetimeFigureOut">
              <a:rPr lang="pl-PL" smtClean="0"/>
              <a:t>16.03.2023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211073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852000" y="548640"/>
            <a:ext cx="4834440" cy="868680"/>
          </a:xfrm>
          <a:prstGeom prst="rect">
            <a:avLst/>
          </a:prstGeom>
        </p:spPr>
        <p:txBody>
          <a:bodyPr lIns="0" tIns="0" rIns="0" bIns="0" anchor="ctr">
            <a:spAutoFit/>
          </a:bodyPr>
          <a:lstStyle/>
          <a:p>
            <a:endParaRPr lang="pl-PL" sz="1800" b="0" strike="noStrike" spc="-1">
              <a:solidFill>
                <a:srgbClr val="000000"/>
              </a:solidFill>
              <a:latin typeface="Calibri"/>
            </a:endParaRPr>
          </a:p>
        </p:txBody>
      </p:sp>
      <p:sp>
        <p:nvSpPr>
          <p:cNvPr id="6" name="PlaceHolder 2"/>
          <p:cNvSpPr>
            <a:spLocks noGrp="1"/>
          </p:cNvSpPr>
          <p:nvPr>
            <p:ph type="subTitle"/>
          </p:nvPr>
        </p:nvSpPr>
        <p:spPr>
          <a:xfrm>
            <a:off x="3852000" y="1700640"/>
            <a:ext cx="4834440" cy="442512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11011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7140F5-0AA5-458A-B229-DB31E5C9360B}" type="datetimeFigureOut">
              <a:rPr lang="pl-PL" smtClean="0"/>
              <a:t>16.03.2023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286495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B87140F5-0AA5-458A-B229-DB31E5C9360B}" type="datetimeFigureOut">
              <a:rPr lang="pl-PL" smtClean="0"/>
              <a:t>16.03.2023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13257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87140F5-0AA5-458A-B229-DB31E5C9360B}" type="datetimeFigureOut">
              <a:rPr lang="pl-PL" smtClean="0"/>
              <a:t>16.03.2023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414949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87140F5-0AA5-458A-B229-DB31E5C9360B}" type="datetimeFigureOut">
              <a:rPr lang="pl-PL" smtClean="0"/>
              <a:t>16.03.2023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32655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87140F5-0AA5-458A-B229-DB31E5C9360B}" type="datetimeFigureOut">
              <a:rPr lang="pl-PL" smtClean="0"/>
              <a:t>16.03.2023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274270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87140F5-0AA5-458A-B229-DB31E5C9360B}" type="datetimeFigureOut">
              <a:rPr lang="pl-PL" smtClean="0"/>
              <a:t>16.03.2023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164897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B87140F5-0AA5-458A-B229-DB31E5C9360B}" type="datetimeFigureOut">
              <a:rPr lang="pl-PL" smtClean="0"/>
              <a:t>16.03.2023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7854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B87140F5-0AA5-458A-B229-DB31E5C9360B}" type="datetimeFigureOut">
              <a:rPr lang="pl-PL" smtClean="0"/>
              <a:t>16.03.2023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266351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140F5-0AA5-458A-B229-DB31E5C9360B}" type="datetimeFigureOut">
              <a:rPr lang="pl-PL" smtClean="0"/>
              <a:t>16.03.2023</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2A1C6-6FC6-4903-A15A-FCF9C446F27B}" type="slidenum">
              <a:rPr lang="pl-PL" smtClean="0"/>
              <a:t>‹#›</a:t>
            </a:fld>
            <a:endParaRPr lang="pl-PL"/>
          </a:p>
        </p:txBody>
      </p:sp>
    </p:spTree>
    <p:extLst>
      <p:ext uri="{BB962C8B-B14F-4D97-AF65-F5344CB8AC3E}">
        <p14:creationId xmlns:p14="http://schemas.microsoft.com/office/powerpoint/2010/main" val="24582231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jpe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4.png"/><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9.jpe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49.jpe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5.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7.emf"/><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0.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82.jpg"/><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8" Type="http://schemas.openxmlformats.org/officeDocument/2006/relationships/hyperlink" Target="mailto:teijo.tarvainen@tulli.fi" TargetMode="External"/><Relationship Id="rId3" Type="http://schemas.openxmlformats.org/officeDocument/2006/relationships/image" Target="../media/image14.png"/><Relationship Id="rId7" Type="http://schemas.openxmlformats.org/officeDocument/2006/relationships/hyperlink" Target="mailto:valtteri.serola@tulli.fi"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mailto:jukka.nokka@tulli.fi" TargetMode="External"/><Relationship Id="rId5" Type="http://schemas.openxmlformats.org/officeDocument/2006/relationships/hyperlink" Target="mailto:pekka.aho@tulli.fi" TargetMode="External"/><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90.jpeg"/><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86.png"/><Relationship Id="rId4" Type="http://schemas.openxmlformats.org/officeDocument/2006/relationships/image" Target="../media/image110.jpeg"/></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86.png"/><Relationship Id="rId4" Type="http://schemas.openxmlformats.org/officeDocument/2006/relationships/image" Target="../media/image114.jpe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0.pn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19.jpeg"/><Relationship Id="rId4" Type="http://schemas.openxmlformats.org/officeDocument/2006/relationships/image" Target="../media/image118.jpeg"/></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8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6.png"/><Relationship Id="rId7" Type="http://schemas.openxmlformats.org/officeDocument/2006/relationships/diagramColors" Target="../diagrams/colors1.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9.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1.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30.jpeg"/><Relationship Id="rId4" Type="http://schemas.openxmlformats.org/officeDocument/2006/relationships/image" Target="../media/image129.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b="1" dirty="0" smtClean="0"/>
              <a:t>CELBET Training Workshop</a:t>
            </a:r>
            <a:endParaRPr lang="pl-PL" b="1"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404664"/>
            <a:ext cx="5112542" cy="129938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322" y="5949280"/>
            <a:ext cx="1944118" cy="510380"/>
          </a:xfrm>
          <a:prstGeom prst="rect">
            <a:avLst/>
          </a:prstGeom>
        </p:spPr>
      </p:pic>
      <p:cxnSp>
        <p:nvCxnSpPr>
          <p:cNvPr id="6" name="Łącznik prosty 5"/>
          <p:cNvCxnSpPr/>
          <p:nvPr/>
        </p:nvCxnSpPr>
        <p:spPr>
          <a:xfrm>
            <a:off x="539552" y="5157192"/>
            <a:ext cx="7992888" cy="0"/>
          </a:xfrm>
          <a:prstGeom prst="line">
            <a:avLst/>
          </a:prstGeom>
          <a:ln>
            <a:solidFill>
              <a:srgbClr val="336699"/>
            </a:solidFill>
          </a:ln>
        </p:spPr>
        <p:style>
          <a:lnRef idx="2">
            <a:schemeClr val="accent1"/>
          </a:lnRef>
          <a:fillRef idx="0">
            <a:schemeClr val="accent1"/>
          </a:fillRef>
          <a:effectRef idx="1">
            <a:schemeClr val="accent1"/>
          </a:effectRef>
          <a:fontRef idx="minor">
            <a:schemeClr val="tx1"/>
          </a:fontRef>
        </p:style>
      </p:cxnSp>
      <p:sp>
        <p:nvSpPr>
          <p:cNvPr id="3" name="Szövegdoboz 2"/>
          <p:cNvSpPr txBox="1"/>
          <p:nvPr/>
        </p:nvSpPr>
        <p:spPr>
          <a:xfrm>
            <a:off x="2663788" y="3717032"/>
            <a:ext cx="3816424" cy="954107"/>
          </a:xfrm>
          <a:prstGeom prst="rect">
            <a:avLst/>
          </a:prstGeom>
          <a:noFill/>
        </p:spPr>
        <p:txBody>
          <a:bodyPr wrap="square" rtlCol="0">
            <a:spAutoFit/>
          </a:bodyPr>
          <a:lstStyle/>
          <a:p>
            <a:pPr algn="ctr"/>
            <a:r>
              <a:rPr lang="pl-PL" sz="2800" dirty="0"/>
              <a:t>21-23 March 2023</a:t>
            </a:r>
            <a:br>
              <a:rPr lang="pl-PL" sz="2800" dirty="0"/>
            </a:br>
            <a:r>
              <a:rPr lang="pl-PL" sz="2800" dirty="0"/>
              <a:t>Athens, Greece</a:t>
            </a:r>
            <a:endParaRPr lang="hu-HU" sz="2800" dirty="0"/>
          </a:p>
        </p:txBody>
      </p:sp>
    </p:spTree>
    <p:extLst>
      <p:ext uri="{BB962C8B-B14F-4D97-AF65-F5344CB8AC3E}">
        <p14:creationId xmlns:p14="http://schemas.microsoft.com/office/powerpoint/2010/main" val="2513204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ényképezés WELCOME word cloud in different languages, concept purple low  poly background - az Europosters.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1420290"/>
            <a:ext cx="7342819" cy="5198717"/>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a:xfrm>
            <a:off x="457200" y="557808"/>
            <a:ext cx="8229600" cy="1143000"/>
          </a:xfrm>
        </p:spPr>
        <p:txBody>
          <a:bodyPr/>
          <a:lstStyle/>
          <a:p>
            <a:r>
              <a:rPr lang="pl-PL" b="1" dirty="0" smtClean="0">
                <a:latin typeface="Arial" panose="020B0604020202020204" pitchFamily="34" charset="0"/>
                <a:cs typeface="Arial" panose="020B0604020202020204" pitchFamily="34" charset="0"/>
              </a:rPr>
              <a:t>Elevator speech, question 1 </a:t>
            </a:r>
            <a:endParaRPr lang="pl-PL"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3" name="Tartalom helye 2"/>
          <p:cNvSpPr>
            <a:spLocks noGrp="1"/>
          </p:cNvSpPr>
          <p:nvPr>
            <p:ph idx="1"/>
          </p:nvPr>
        </p:nvSpPr>
        <p:spPr>
          <a:xfrm>
            <a:off x="1151620" y="3717032"/>
            <a:ext cx="6840760" cy="1684784"/>
          </a:xfrm>
          <a:solidFill>
            <a:schemeClr val="bg1">
              <a:alpha val="88000"/>
            </a:schemeClr>
          </a:solidFill>
        </p:spPr>
        <p:txBody>
          <a:bodyPr>
            <a:normAutofit/>
          </a:bodyPr>
          <a:lstStyle/>
          <a:p>
            <a:pPr marL="0" indent="0" algn="ctr">
              <a:buNone/>
            </a:pPr>
            <a:r>
              <a:rPr lang="en-GB" sz="4000" b="1" dirty="0"/>
              <a:t>How do you say good morning in your language?</a:t>
            </a:r>
            <a:endParaRPr lang="hu-HU" sz="4000" b="1" dirty="0"/>
          </a:p>
        </p:txBody>
      </p:sp>
    </p:spTree>
    <p:extLst>
      <p:ext uri="{BB962C8B-B14F-4D97-AF65-F5344CB8AC3E}">
        <p14:creationId xmlns:p14="http://schemas.microsoft.com/office/powerpoint/2010/main" val="1163265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rane &amp; Nina: Postcard from Gree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81" y="1670731"/>
            <a:ext cx="7356003" cy="504346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a:xfrm>
            <a:off x="457200" y="557808"/>
            <a:ext cx="8229600" cy="1143000"/>
          </a:xfrm>
        </p:spPr>
        <p:txBody>
          <a:bodyPr/>
          <a:lstStyle/>
          <a:p>
            <a:r>
              <a:rPr lang="pl-PL" b="1" dirty="0" smtClean="0">
                <a:latin typeface="Arial" panose="020B0604020202020204" pitchFamily="34" charset="0"/>
                <a:cs typeface="Arial" panose="020B0604020202020204" pitchFamily="34" charset="0"/>
              </a:rPr>
              <a:t>Elevator speech, question 2 </a:t>
            </a:r>
            <a:endParaRPr lang="pl-PL"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3" name="Tartalom helye 2"/>
          <p:cNvSpPr>
            <a:spLocks noGrp="1"/>
          </p:cNvSpPr>
          <p:nvPr>
            <p:ph idx="1"/>
          </p:nvPr>
        </p:nvSpPr>
        <p:spPr>
          <a:xfrm>
            <a:off x="1043608" y="3933056"/>
            <a:ext cx="6840760" cy="1080120"/>
          </a:xfrm>
          <a:solidFill>
            <a:schemeClr val="bg1">
              <a:alpha val="66000"/>
            </a:schemeClr>
          </a:solidFill>
        </p:spPr>
        <p:txBody>
          <a:bodyPr>
            <a:normAutofit/>
          </a:bodyPr>
          <a:lstStyle/>
          <a:p>
            <a:pPr marL="0" indent="0" algn="ctr">
              <a:buNone/>
            </a:pPr>
            <a:r>
              <a:rPr lang="en-GB" sz="4400" b="1" dirty="0"/>
              <a:t>What do you like in Greece?</a:t>
            </a:r>
            <a:endParaRPr lang="hu-HU" sz="4400" b="1" dirty="0"/>
          </a:p>
        </p:txBody>
      </p:sp>
    </p:spTree>
    <p:extLst>
      <p:ext uri="{BB962C8B-B14F-4D97-AF65-F5344CB8AC3E}">
        <p14:creationId xmlns:p14="http://schemas.microsoft.com/office/powerpoint/2010/main" val="468888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flets &amp; posters – CELB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6344" y="210572"/>
            <a:ext cx="4531312" cy="641008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a:xfrm>
            <a:off x="457200" y="557808"/>
            <a:ext cx="8229600" cy="1143000"/>
          </a:xfrm>
          <a:solidFill>
            <a:schemeClr val="bg1">
              <a:alpha val="53000"/>
            </a:schemeClr>
          </a:solidFill>
        </p:spPr>
        <p:txBody>
          <a:bodyPr/>
          <a:lstStyle/>
          <a:p>
            <a:r>
              <a:rPr lang="pl-PL" b="1" dirty="0" smtClean="0">
                <a:latin typeface="Arial" panose="020B0604020202020204" pitchFamily="34" charset="0"/>
                <a:cs typeface="Arial" panose="020B0604020202020204" pitchFamily="34" charset="0"/>
              </a:rPr>
              <a:t>Elevator speech, question 3 </a:t>
            </a:r>
            <a:endParaRPr lang="pl-PL"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3" name="Tartalom helye 2"/>
          <p:cNvSpPr>
            <a:spLocks noGrp="1"/>
          </p:cNvSpPr>
          <p:nvPr>
            <p:ph idx="1"/>
          </p:nvPr>
        </p:nvSpPr>
        <p:spPr>
          <a:xfrm>
            <a:off x="1043608" y="3933056"/>
            <a:ext cx="6840760" cy="1440160"/>
          </a:xfrm>
          <a:solidFill>
            <a:schemeClr val="bg1">
              <a:alpha val="66000"/>
            </a:schemeClr>
          </a:solidFill>
        </p:spPr>
        <p:txBody>
          <a:bodyPr>
            <a:noAutofit/>
          </a:bodyPr>
          <a:lstStyle/>
          <a:p>
            <a:pPr marL="0" indent="0" algn="ctr">
              <a:buNone/>
            </a:pPr>
            <a:r>
              <a:rPr lang="en-GB" sz="4000" b="1" dirty="0"/>
              <a:t>What do you like in CELBET the most?</a:t>
            </a:r>
            <a:endParaRPr lang="hu-HU" sz="4000" b="1" dirty="0"/>
          </a:p>
        </p:txBody>
      </p:sp>
    </p:spTree>
    <p:extLst>
      <p:ext uri="{BB962C8B-B14F-4D97-AF65-F5344CB8AC3E}">
        <p14:creationId xmlns:p14="http://schemas.microsoft.com/office/powerpoint/2010/main" val="3951024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urse: Actu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96952"/>
            <a:ext cx="8275228" cy="3581623"/>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a:xfrm>
            <a:off x="457200" y="557808"/>
            <a:ext cx="8229600" cy="1143000"/>
          </a:xfrm>
          <a:solidFill>
            <a:schemeClr val="bg1">
              <a:alpha val="53000"/>
            </a:schemeClr>
          </a:solidFill>
        </p:spPr>
        <p:txBody>
          <a:bodyPr/>
          <a:lstStyle/>
          <a:p>
            <a:r>
              <a:rPr lang="pl-PL" b="1" dirty="0" smtClean="0">
                <a:latin typeface="Arial" panose="020B0604020202020204" pitchFamily="34" charset="0"/>
                <a:cs typeface="Arial" panose="020B0604020202020204" pitchFamily="34" charset="0"/>
              </a:rPr>
              <a:t>Elevator speech, question 4 </a:t>
            </a:r>
            <a:endParaRPr lang="pl-PL"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3" name="Tartalom helye 2"/>
          <p:cNvSpPr>
            <a:spLocks noGrp="1"/>
          </p:cNvSpPr>
          <p:nvPr>
            <p:ph idx="1"/>
          </p:nvPr>
        </p:nvSpPr>
        <p:spPr>
          <a:xfrm>
            <a:off x="1043608" y="2636912"/>
            <a:ext cx="6840760" cy="1440160"/>
          </a:xfrm>
          <a:solidFill>
            <a:schemeClr val="bg1">
              <a:alpha val="66000"/>
            </a:schemeClr>
          </a:solidFill>
        </p:spPr>
        <p:txBody>
          <a:bodyPr>
            <a:noAutofit/>
          </a:bodyPr>
          <a:lstStyle/>
          <a:p>
            <a:pPr marL="0" indent="0" algn="ctr">
              <a:buNone/>
            </a:pPr>
            <a:r>
              <a:rPr lang="en-GB" sz="4000" b="1" dirty="0" smtClean="0"/>
              <a:t>Why is</a:t>
            </a:r>
            <a:r>
              <a:rPr lang="hu-HU" sz="4000" b="1" dirty="0" smtClean="0"/>
              <a:t> </a:t>
            </a:r>
            <a:r>
              <a:rPr lang="hu-HU" sz="4000" b="1" dirty="0" err="1" smtClean="0"/>
              <a:t>it</a:t>
            </a:r>
            <a:r>
              <a:rPr lang="en-GB" sz="4000" b="1" dirty="0" smtClean="0"/>
              <a:t> </a:t>
            </a:r>
            <a:r>
              <a:rPr lang="en-GB" sz="4000" b="1" dirty="0"/>
              <a:t>good to be a CELBET </a:t>
            </a:r>
            <a:r>
              <a:rPr lang="en-GB" sz="4000" b="1" dirty="0" smtClean="0"/>
              <a:t>trainer</a:t>
            </a:r>
            <a:r>
              <a:rPr lang="hu-HU" sz="4000" b="1" dirty="0" smtClean="0"/>
              <a:t>/</a:t>
            </a:r>
            <a:r>
              <a:rPr lang="hu-HU" sz="4000" b="1" dirty="0" err="1" smtClean="0"/>
              <a:t>expert</a:t>
            </a:r>
            <a:r>
              <a:rPr lang="en-GB" sz="4000" b="1" dirty="0" smtClean="0"/>
              <a:t>?</a:t>
            </a:r>
            <a:endParaRPr lang="hu-HU" sz="4000" b="1" dirty="0"/>
          </a:p>
        </p:txBody>
      </p:sp>
    </p:spTree>
    <p:extLst>
      <p:ext uri="{BB962C8B-B14F-4D97-AF65-F5344CB8AC3E}">
        <p14:creationId xmlns:p14="http://schemas.microsoft.com/office/powerpoint/2010/main" val="2952355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stretch>
            <a:fillRect/>
          </a:stretch>
        </p:blipFill>
        <p:spPr>
          <a:xfrm>
            <a:off x="457200" y="1164613"/>
            <a:ext cx="8476338" cy="5471542"/>
          </a:xfrm>
          <a:prstGeom prst="rect">
            <a:avLst/>
          </a:prstGeom>
        </p:spPr>
      </p:pic>
      <p:sp>
        <p:nvSpPr>
          <p:cNvPr id="2" name="Tytuł 1"/>
          <p:cNvSpPr>
            <a:spLocks noGrp="1"/>
          </p:cNvSpPr>
          <p:nvPr>
            <p:ph type="title"/>
          </p:nvPr>
        </p:nvSpPr>
        <p:spPr>
          <a:xfrm>
            <a:off x="457200" y="557808"/>
            <a:ext cx="8229600" cy="1143000"/>
          </a:xfrm>
          <a:solidFill>
            <a:schemeClr val="bg1">
              <a:alpha val="53000"/>
            </a:schemeClr>
          </a:solidFill>
        </p:spPr>
        <p:txBody>
          <a:bodyPr/>
          <a:lstStyle/>
          <a:p>
            <a:r>
              <a:rPr lang="pl-PL" b="1" dirty="0" smtClean="0">
                <a:latin typeface="Arial" panose="020B0604020202020204" pitchFamily="34" charset="0"/>
                <a:cs typeface="Arial" panose="020B0604020202020204" pitchFamily="34" charset="0"/>
              </a:rPr>
              <a:t>Elevator speech, question 5 </a:t>
            </a:r>
            <a:endParaRPr lang="pl-PL"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3" name="Tartalom helye 2"/>
          <p:cNvSpPr>
            <a:spLocks noGrp="1"/>
          </p:cNvSpPr>
          <p:nvPr>
            <p:ph idx="1"/>
          </p:nvPr>
        </p:nvSpPr>
        <p:spPr>
          <a:xfrm>
            <a:off x="1043608" y="4437112"/>
            <a:ext cx="6840760" cy="2016224"/>
          </a:xfrm>
          <a:solidFill>
            <a:schemeClr val="bg1">
              <a:alpha val="66000"/>
            </a:schemeClr>
          </a:solidFill>
        </p:spPr>
        <p:txBody>
          <a:bodyPr>
            <a:noAutofit/>
          </a:bodyPr>
          <a:lstStyle/>
          <a:p>
            <a:pPr marL="0" indent="0" algn="ctr">
              <a:buNone/>
            </a:pPr>
            <a:r>
              <a:rPr lang="en-GB" sz="4000" b="1" dirty="0"/>
              <a:t>If you would be a participant on a CELBET training, what would be your expectations?</a:t>
            </a:r>
            <a:endParaRPr lang="hu-HU" sz="4000" b="1" dirty="0"/>
          </a:p>
        </p:txBody>
      </p:sp>
    </p:spTree>
    <p:extLst>
      <p:ext uri="{BB962C8B-B14F-4D97-AF65-F5344CB8AC3E}">
        <p14:creationId xmlns:p14="http://schemas.microsoft.com/office/powerpoint/2010/main" val="3666607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2"/>
          <a:stretch>
            <a:fillRect/>
          </a:stretch>
        </p:blipFill>
        <p:spPr>
          <a:xfrm>
            <a:off x="695403" y="655457"/>
            <a:ext cx="7973821" cy="6150640"/>
          </a:xfrm>
          <a:prstGeom prst="rect">
            <a:avLst/>
          </a:prstGeom>
        </p:spPr>
      </p:pic>
      <p:sp>
        <p:nvSpPr>
          <p:cNvPr id="2" name="Tytuł 1"/>
          <p:cNvSpPr>
            <a:spLocks noGrp="1"/>
          </p:cNvSpPr>
          <p:nvPr>
            <p:ph type="title"/>
          </p:nvPr>
        </p:nvSpPr>
        <p:spPr>
          <a:xfrm>
            <a:off x="457200" y="557808"/>
            <a:ext cx="8229600" cy="1143000"/>
          </a:xfrm>
          <a:solidFill>
            <a:schemeClr val="accent1">
              <a:lumMod val="60000"/>
              <a:lumOff val="40000"/>
              <a:alpha val="70000"/>
            </a:schemeClr>
          </a:solidFill>
        </p:spPr>
        <p:txBody>
          <a:bodyPr>
            <a:normAutofit fontScale="90000"/>
          </a:bodyPr>
          <a:lstStyle/>
          <a:p>
            <a:r>
              <a:rPr lang="pl-PL" b="1" dirty="0" smtClean="0">
                <a:latin typeface="Arial" panose="020B0604020202020204" pitchFamily="34" charset="0"/>
                <a:cs typeface="Arial" panose="020B0604020202020204" pitchFamily="34" charset="0"/>
              </a:rPr>
              <a:t>Workshop 1</a:t>
            </a:r>
            <a:br>
              <a:rPr lang="pl-PL" b="1" dirty="0" smtClean="0">
                <a:latin typeface="Arial" panose="020B0604020202020204" pitchFamily="34" charset="0"/>
                <a:cs typeface="Arial" panose="020B0604020202020204" pitchFamily="34" charset="0"/>
              </a:rPr>
            </a:br>
            <a:r>
              <a:rPr lang="pl-PL" b="1" dirty="0" smtClean="0">
                <a:latin typeface="Arial" panose="020B0604020202020204" pitchFamily="34" charset="0"/>
                <a:cs typeface="Arial" panose="020B0604020202020204" pitchFamily="34" charset="0"/>
              </a:rPr>
              <a:t>Expectations </a:t>
            </a:r>
            <a:endParaRPr lang="pl-PL"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3" name="AutoShape 4" descr="Worksho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8" name="Lekerekített téglalap 7"/>
          <p:cNvSpPr/>
          <p:nvPr/>
        </p:nvSpPr>
        <p:spPr>
          <a:xfrm>
            <a:off x="695403" y="2130786"/>
            <a:ext cx="7549005" cy="1008112"/>
          </a:xfrm>
          <a:prstGeom prst="roundRect">
            <a:avLst/>
          </a:prstGeom>
          <a:solidFill>
            <a:srgbClr val="FFC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rPr>
              <a:t>What can you bring to CELBET?</a:t>
            </a:r>
            <a:endParaRPr lang="hu-HU" sz="4000" b="1" dirty="0">
              <a:solidFill>
                <a:schemeClr val="tx1"/>
              </a:solidFill>
            </a:endParaRPr>
          </a:p>
        </p:txBody>
      </p:sp>
      <p:sp>
        <p:nvSpPr>
          <p:cNvPr id="10" name="Lekerekített téglalap 9"/>
          <p:cNvSpPr/>
          <p:nvPr/>
        </p:nvSpPr>
        <p:spPr>
          <a:xfrm>
            <a:off x="695403" y="3639814"/>
            <a:ext cx="7549005" cy="1298213"/>
          </a:xfrm>
          <a:prstGeom prst="roundRect">
            <a:avLst/>
          </a:prstGeom>
          <a:solidFill>
            <a:srgbClr val="00B05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What would you like to take away from </a:t>
            </a:r>
            <a:r>
              <a:rPr lang="en-GB" sz="4000" dirty="0" err="1" smtClean="0"/>
              <a:t>th</a:t>
            </a:r>
            <a:r>
              <a:rPr lang="hu-HU" sz="4000" dirty="0" smtClean="0"/>
              <a:t>is </a:t>
            </a:r>
            <a:r>
              <a:rPr lang="hu-HU" sz="4000" dirty="0" err="1" smtClean="0"/>
              <a:t>event</a:t>
            </a:r>
            <a:r>
              <a:rPr lang="en-GB" sz="4000" dirty="0" smtClean="0"/>
              <a:t>?</a:t>
            </a:r>
            <a:endParaRPr lang="hu-HU" sz="4000" b="1" dirty="0">
              <a:solidFill>
                <a:schemeClr val="tx1"/>
              </a:solidFill>
            </a:endParaRPr>
          </a:p>
        </p:txBody>
      </p:sp>
      <p:sp>
        <p:nvSpPr>
          <p:cNvPr id="11" name="Lekerekített téglalap 10"/>
          <p:cNvSpPr/>
          <p:nvPr/>
        </p:nvSpPr>
        <p:spPr>
          <a:xfrm>
            <a:off x="712829" y="5368005"/>
            <a:ext cx="7549005" cy="1438091"/>
          </a:xfrm>
          <a:prstGeom prst="roundRect">
            <a:avLst/>
          </a:prstGeom>
          <a:solidFill>
            <a:srgbClr val="FF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What are your expectations from </a:t>
            </a:r>
            <a:r>
              <a:rPr lang="hu-HU" sz="4000" dirty="0" err="1" smtClean="0"/>
              <a:t>the</a:t>
            </a:r>
            <a:r>
              <a:rPr lang="hu-HU" sz="4000" dirty="0" smtClean="0"/>
              <a:t> Training Team</a:t>
            </a:r>
            <a:r>
              <a:rPr lang="en-GB" sz="4000" dirty="0" smtClean="0"/>
              <a:t>?</a:t>
            </a:r>
            <a:endParaRPr lang="hu-HU" sz="4000" b="1" dirty="0">
              <a:solidFill>
                <a:schemeClr val="tx1"/>
              </a:solidFill>
            </a:endParaRPr>
          </a:p>
        </p:txBody>
      </p:sp>
    </p:spTree>
    <p:extLst>
      <p:ext uri="{BB962C8B-B14F-4D97-AF65-F5344CB8AC3E}">
        <p14:creationId xmlns:p14="http://schemas.microsoft.com/office/powerpoint/2010/main" val="45509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pic>
        <p:nvPicPr>
          <p:cNvPr id="8" name="Kép 7"/>
          <p:cNvPicPr>
            <a:picLocks noChangeAspect="1"/>
          </p:cNvPicPr>
          <p:nvPr/>
        </p:nvPicPr>
        <p:blipFill>
          <a:blip r:embed="rId3"/>
          <a:stretch>
            <a:fillRect/>
          </a:stretch>
        </p:blipFill>
        <p:spPr>
          <a:xfrm>
            <a:off x="2123728" y="980728"/>
            <a:ext cx="4885283" cy="5559648"/>
          </a:xfrm>
          <a:prstGeom prst="rect">
            <a:avLst/>
          </a:prstGeom>
        </p:spPr>
      </p:pic>
    </p:spTree>
    <p:extLst>
      <p:ext uri="{BB962C8B-B14F-4D97-AF65-F5344CB8AC3E}">
        <p14:creationId xmlns:p14="http://schemas.microsoft.com/office/powerpoint/2010/main" val="2385307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7" name="Szövegdoboz 6"/>
          <p:cNvSpPr txBox="1"/>
          <p:nvPr/>
        </p:nvSpPr>
        <p:spPr>
          <a:xfrm>
            <a:off x="1619672" y="2276872"/>
            <a:ext cx="5904656" cy="1323439"/>
          </a:xfrm>
          <a:prstGeom prst="rect">
            <a:avLst/>
          </a:prstGeom>
          <a:noFill/>
        </p:spPr>
        <p:txBody>
          <a:bodyPr wrap="square" rtlCol="0">
            <a:spAutoFit/>
          </a:bodyPr>
          <a:lstStyle/>
          <a:p>
            <a:pPr algn="ctr"/>
            <a:r>
              <a:rPr lang="en-GB" sz="4000" b="1" dirty="0" smtClean="0"/>
              <a:t>Introduction to VR demonstration</a:t>
            </a:r>
            <a:endParaRPr lang="en-GB" sz="4000" b="1" dirty="0"/>
          </a:p>
        </p:txBody>
      </p:sp>
    </p:spTree>
    <p:extLst>
      <p:ext uri="{BB962C8B-B14F-4D97-AF65-F5344CB8AC3E}">
        <p14:creationId xmlns:p14="http://schemas.microsoft.com/office/powerpoint/2010/main" val="3490996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5495" y="931244"/>
            <a:ext cx="8229600" cy="1143000"/>
          </a:xfrm>
        </p:spPr>
        <p:txBody>
          <a:bodyPr>
            <a:normAutofit fontScale="90000"/>
          </a:bodyPr>
          <a:lstStyle/>
          <a:p>
            <a:r>
              <a:rPr lang="pl-PL" b="1" dirty="0" smtClean="0">
                <a:latin typeface="Arial" panose="020B0604020202020204" pitchFamily="34" charset="0"/>
                <a:cs typeface="Arial" panose="020B0604020202020204" pitchFamily="34" charset="0"/>
              </a:rPr>
              <a:t>Presentation of Centres of Expertise, Section 1</a:t>
            </a:r>
            <a:endParaRPr lang="pl-PL" b="1" dirty="0">
              <a:latin typeface="Arial" panose="020B0604020202020204" pitchFamily="34" charset="0"/>
              <a:cs typeface="Arial" panose="020B0604020202020204" pitchFamily="34" charset="0"/>
            </a:endParaRPr>
          </a:p>
        </p:txBody>
      </p:sp>
      <p:sp>
        <p:nvSpPr>
          <p:cNvPr id="5" name="Symbol zastępczy zawartości 4"/>
          <p:cNvSpPr>
            <a:spLocks noGrp="1"/>
          </p:cNvSpPr>
          <p:nvPr>
            <p:ph idx="1"/>
          </p:nvPr>
        </p:nvSpPr>
        <p:spPr>
          <a:xfrm>
            <a:off x="455495" y="2420889"/>
            <a:ext cx="8249524" cy="2376264"/>
          </a:xfrm>
        </p:spPr>
        <p:txBody>
          <a:bodyPr/>
          <a:lstStyle/>
          <a:p>
            <a:pPr marL="0" indent="0">
              <a:buNone/>
            </a:pPr>
            <a:r>
              <a:rPr lang="pl-PL" dirty="0" smtClean="0">
                <a:latin typeface="Arial" panose="020B0604020202020204" pitchFamily="34" charset="0"/>
                <a:cs typeface="Arial" panose="020B0604020202020204" pitchFamily="34" charset="0"/>
              </a:rPr>
              <a:t>Presentation of:</a:t>
            </a:r>
          </a:p>
          <a:p>
            <a:r>
              <a:rPr lang="pl-PL" dirty="0" smtClean="0">
                <a:latin typeface="Arial" panose="020B0604020202020204" pitchFamily="34" charset="0"/>
                <a:cs typeface="Arial" panose="020B0604020202020204" pitchFamily="34" charset="0"/>
              </a:rPr>
              <a:t>X-ray Center (PL) and</a:t>
            </a:r>
          </a:p>
          <a:p>
            <a:r>
              <a:rPr lang="pl-PL" dirty="0" smtClean="0">
                <a:latin typeface="Arial" panose="020B0604020202020204" pitchFamily="34" charset="0"/>
                <a:cs typeface="Arial" panose="020B0604020202020204" pitchFamily="34" charset="0"/>
              </a:rPr>
              <a:t>Customs control skills development (HU)</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6" name="Lekerekített téglalap 5"/>
          <p:cNvSpPr/>
          <p:nvPr/>
        </p:nvSpPr>
        <p:spPr>
          <a:xfrm>
            <a:off x="455495" y="4293096"/>
            <a:ext cx="7932929" cy="244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t>How trainers from other countries can be involved?</a:t>
            </a:r>
          </a:p>
          <a:p>
            <a:r>
              <a:rPr lang="en-GB" sz="3200" b="1" dirty="0" smtClean="0"/>
              <a:t>How the national training support can be managed?</a:t>
            </a:r>
            <a:endParaRPr lang="en-GB" sz="3200" b="1" dirty="0"/>
          </a:p>
        </p:txBody>
      </p:sp>
    </p:spTree>
    <p:extLst>
      <p:ext uri="{BB962C8B-B14F-4D97-AF65-F5344CB8AC3E}">
        <p14:creationId xmlns:p14="http://schemas.microsoft.com/office/powerpoint/2010/main" val="810311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Obraz 7"/>
          <p:cNvPicPr/>
          <p:nvPr/>
        </p:nvPicPr>
        <p:blipFill>
          <a:blip r:embed="rId2"/>
          <a:stretch/>
        </p:blipFill>
        <p:spPr>
          <a:xfrm>
            <a:off x="6372360" y="5733360"/>
            <a:ext cx="2375640" cy="623520"/>
          </a:xfrm>
          <a:prstGeom prst="rect">
            <a:avLst/>
          </a:prstGeom>
          <a:ln>
            <a:noFill/>
          </a:ln>
        </p:spPr>
      </p:pic>
      <p:pic>
        <p:nvPicPr>
          <p:cNvPr id="89" name="Obraz 5"/>
          <p:cNvPicPr/>
          <p:nvPr/>
        </p:nvPicPr>
        <p:blipFill>
          <a:blip r:embed="rId3"/>
          <a:srcRect t="16740" b="37909"/>
          <a:stretch/>
        </p:blipFill>
        <p:spPr>
          <a:xfrm>
            <a:off x="1979640" y="-37080"/>
            <a:ext cx="5177880" cy="2348640"/>
          </a:xfrm>
          <a:prstGeom prst="rect">
            <a:avLst/>
          </a:prstGeom>
          <a:ln>
            <a:noFill/>
          </a:ln>
        </p:spPr>
      </p:pic>
      <p:sp>
        <p:nvSpPr>
          <p:cNvPr id="4" name="Tytuł 1"/>
          <p:cNvSpPr>
            <a:spLocks noGrp="1"/>
          </p:cNvSpPr>
          <p:nvPr>
            <p:ph type="title"/>
          </p:nvPr>
        </p:nvSpPr>
        <p:spPr>
          <a:xfrm>
            <a:off x="752752" y="2132856"/>
            <a:ext cx="8409720" cy="519732"/>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altLang="bg-BG" sz="2000" b="1" i="0" u="none" strike="noStrike" kern="0" cap="none" spc="0" normalizeH="0" baseline="0" noProof="0" dirty="0" smtClean="0">
                <a:ln>
                  <a:noFill/>
                </a:ln>
                <a:solidFill>
                  <a:sysClr val="windowText" lastClr="000000"/>
                </a:solidFill>
                <a:effectLst/>
                <a:uLnTx/>
                <a:uFillTx/>
              </a:rPr>
              <a:t>X-</a:t>
            </a:r>
            <a:r>
              <a:rPr kumimoji="0" lang="pl-PL" altLang="bg-BG" sz="2000" b="1" i="0" u="none" strike="noStrike" kern="0" cap="none" spc="0" normalizeH="0" baseline="0" noProof="0" dirty="0" err="1" smtClean="0">
                <a:ln>
                  <a:noFill/>
                </a:ln>
                <a:solidFill>
                  <a:sysClr val="windowText" lastClr="000000"/>
                </a:solidFill>
                <a:effectLst/>
                <a:uLnTx/>
                <a:uFillTx/>
              </a:rPr>
              <a:t>ray</a:t>
            </a:r>
            <a:r>
              <a:rPr kumimoji="0" lang="pl-PL" altLang="bg-BG" sz="2000" b="1" i="0" u="none" strike="noStrike" kern="0" cap="none" spc="0" normalizeH="0" baseline="0" noProof="0" dirty="0" smtClean="0">
                <a:ln>
                  <a:noFill/>
                </a:ln>
                <a:solidFill>
                  <a:sysClr val="windowText" lastClr="000000"/>
                </a:solidFill>
                <a:effectLst/>
                <a:uLnTx/>
                <a:uFillTx/>
              </a:rPr>
              <a:t> Centre in Gdańsk as a Centre of </a:t>
            </a:r>
            <a:r>
              <a:rPr kumimoji="0" lang="pl-PL" altLang="bg-BG" sz="2000" b="1" i="0" u="none" strike="noStrike" kern="0" cap="none" spc="0" normalizeH="0" baseline="0" noProof="0" dirty="0" err="1" smtClean="0">
                <a:ln>
                  <a:noFill/>
                </a:ln>
                <a:solidFill>
                  <a:sysClr val="windowText" lastClr="000000"/>
                </a:solidFill>
                <a:effectLst/>
                <a:uLnTx/>
                <a:uFillTx/>
              </a:rPr>
              <a:t>Expertise</a:t>
            </a:r>
            <a:r>
              <a:rPr kumimoji="0" lang="pl-PL" altLang="bg-BG" sz="2000" b="1" i="0" u="none" strike="noStrike" kern="0" cap="none" spc="0" normalizeH="0" baseline="0" noProof="0" dirty="0" smtClean="0">
                <a:ln>
                  <a:noFill/>
                </a:ln>
                <a:solidFill>
                  <a:sysClr val="windowText" lastClr="000000"/>
                </a:solidFill>
                <a:effectLst/>
                <a:uLnTx/>
                <a:uFillTx/>
              </a:rPr>
              <a:t> (</a:t>
            </a:r>
            <a:r>
              <a:rPr kumimoji="0" lang="pl-PL" altLang="bg-BG" sz="2000" b="1" i="0" u="none" strike="noStrike" kern="0" cap="none" spc="0" normalizeH="0" baseline="0" noProof="0" dirty="0" err="1" smtClean="0">
                <a:ln>
                  <a:noFill/>
                </a:ln>
                <a:solidFill>
                  <a:sysClr val="windowText" lastClr="000000"/>
                </a:solidFill>
                <a:effectLst/>
                <a:uLnTx/>
                <a:uFillTx/>
              </a:rPr>
              <a:t>CoE</a:t>
            </a:r>
            <a:r>
              <a:rPr kumimoji="0" lang="pl-PL" altLang="bg-BG" sz="2000" b="1" i="0" u="none" strike="noStrike" kern="0" cap="none" spc="0" normalizeH="0" baseline="0" noProof="0" dirty="0" smtClean="0">
                <a:ln>
                  <a:noFill/>
                </a:ln>
                <a:solidFill>
                  <a:sysClr val="windowText" lastClr="000000"/>
                </a:solidFill>
                <a:effectLst/>
                <a:uLnTx/>
                <a:uFillTx/>
              </a:rPr>
              <a:t>) for </a:t>
            </a:r>
            <a:r>
              <a:rPr kumimoji="0" lang="pl-PL" altLang="bg-BG" sz="2000" b="1" i="0" u="none" strike="noStrike" kern="0" cap="none" spc="0" normalizeH="0" baseline="0" noProof="0" dirty="0" err="1" smtClean="0">
                <a:ln>
                  <a:noFill/>
                </a:ln>
                <a:solidFill>
                  <a:sysClr val="windowText" lastClr="000000"/>
                </a:solidFill>
                <a:effectLst/>
                <a:uLnTx/>
                <a:uFillTx/>
              </a:rPr>
              <a:t>training</a:t>
            </a:r>
            <a:r>
              <a:rPr kumimoji="0" lang="pl-PL" altLang="bg-BG" sz="2000" b="1" i="0" u="none" strike="noStrike" kern="0" cap="none" spc="0" normalizeH="0" baseline="0" noProof="0" dirty="0" smtClean="0">
                <a:ln>
                  <a:noFill/>
                </a:ln>
                <a:solidFill>
                  <a:sysClr val="windowText" lastClr="000000"/>
                </a:solidFill>
                <a:effectLst/>
                <a:uLnTx/>
                <a:uFillTx/>
              </a:rPr>
              <a:t> </a:t>
            </a:r>
            <a:br>
              <a:rPr kumimoji="0" lang="pl-PL" altLang="bg-BG" sz="2000" b="1" i="0" u="none" strike="noStrike" kern="0" cap="none" spc="0" normalizeH="0" baseline="0" noProof="0" dirty="0" smtClean="0">
                <a:ln>
                  <a:noFill/>
                </a:ln>
                <a:solidFill>
                  <a:sysClr val="windowText" lastClr="000000"/>
                </a:solidFill>
                <a:effectLst/>
                <a:uLnTx/>
                <a:uFillTx/>
              </a:rPr>
            </a:br>
            <a:r>
              <a:rPr kumimoji="0" lang="pl-PL" altLang="bg-BG" sz="2000" b="1" i="0" u="none" strike="noStrike" kern="0" cap="none" spc="0" normalizeH="0" baseline="0" noProof="0" dirty="0" err="1" smtClean="0">
                <a:ln>
                  <a:noFill/>
                </a:ln>
                <a:solidFill>
                  <a:sysClr val="windowText" lastClr="000000"/>
                </a:solidFill>
                <a:effectLst/>
                <a:uLnTx/>
                <a:uFillTx/>
              </a:rPr>
              <a:t>purposes</a:t>
            </a:r>
            <a:r>
              <a:rPr kumimoji="0" lang="pl-PL" altLang="bg-BG" sz="2000" b="1" i="0" u="none" strike="noStrike" kern="0" cap="none" spc="0" normalizeH="0" baseline="0" noProof="0" dirty="0" smtClean="0">
                <a:ln>
                  <a:noFill/>
                </a:ln>
                <a:solidFill>
                  <a:sysClr val="windowText" lastClr="000000"/>
                </a:solidFill>
                <a:effectLst/>
                <a:uLnTx/>
                <a:uFillTx/>
              </a:rPr>
              <a:t> on the „X-</a:t>
            </a:r>
            <a:r>
              <a:rPr kumimoji="0" lang="pl-PL" altLang="bg-BG" sz="2000" b="1" i="0" u="none" strike="noStrike" kern="0" cap="none" spc="0" normalizeH="0" baseline="0" noProof="0" dirty="0" err="1" smtClean="0">
                <a:ln>
                  <a:noFill/>
                </a:ln>
                <a:solidFill>
                  <a:sysClr val="windowText" lastClr="000000"/>
                </a:solidFill>
                <a:effectLst/>
                <a:uLnTx/>
                <a:uFillTx/>
              </a:rPr>
              <a:t>ray</a:t>
            </a:r>
            <a:r>
              <a:rPr kumimoji="0" lang="pl-PL" altLang="bg-BG" sz="2000" b="1" i="0" u="none" strike="noStrike" kern="0" cap="none" spc="0" normalizeH="0" baseline="0" noProof="0" dirty="0" smtClean="0">
                <a:ln>
                  <a:noFill/>
                </a:ln>
                <a:solidFill>
                  <a:sysClr val="windowText" lastClr="000000"/>
                </a:solidFill>
                <a:effectLst/>
                <a:uLnTx/>
                <a:uFillTx/>
              </a:rPr>
              <a:t> image </a:t>
            </a:r>
            <a:r>
              <a:rPr kumimoji="0" lang="pl-PL" altLang="bg-BG" sz="2000" b="1" i="0" u="none" strike="noStrike" kern="0" cap="none" spc="0" normalizeH="0" baseline="0" noProof="0" dirty="0" err="1" smtClean="0">
                <a:ln>
                  <a:noFill/>
                </a:ln>
                <a:solidFill>
                  <a:sysClr val="windowText" lastClr="000000"/>
                </a:solidFill>
                <a:effectLst/>
                <a:uLnTx/>
                <a:uFillTx/>
              </a:rPr>
              <a:t>analyzing</a:t>
            </a:r>
            <a:r>
              <a:rPr kumimoji="0" lang="pl-PL" altLang="bg-BG" sz="2000" b="1" i="0" u="none" strike="noStrike" kern="0" cap="none" spc="0" normalizeH="0" baseline="0" noProof="0" dirty="0" smtClean="0">
                <a:ln>
                  <a:noFill/>
                </a:ln>
                <a:solidFill>
                  <a:sysClr val="windowText" lastClr="000000"/>
                </a:solidFill>
                <a:effectLst/>
                <a:uLnTx/>
                <a:uFillTx/>
              </a:rPr>
              <a:t>”</a:t>
            </a:r>
            <a:endParaRPr kumimoji="0" lang="pl-PL" altLang="bg-BG" sz="2000" b="1" i="0" u="none" strike="noStrike" kern="0" cap="none" spc="0" normalizeH="0" baseline="0" noProof="0" dirty="0">
              <a:ln>
                <a:noFill/>
              </a:ln>
              <a:solidFill>
                <a:sysClr val="windowText" lastClr="000000"/>
              </a:solidFill>
              <a:effectLst/>
              <a:uLnTx/>
              <a:uFillTx/>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924944"/>
            <a:ext cx="7272808" cy="238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918572"/>
      </p:ext>
    </p:extLst>
  </p:cSld>
  <p:clrMapOvr>
    <a:masterClrMapping/>
  </p:clrMapOvr>
  <mc:AlternateContent xmlns:mc="http://schemas.openxmlformats.org/markup-compatibility/2006" xmlns:p14="http://schemas.microsoft.com/office/powerpoint/2010/main">
    <mc:Choice Requires="p14">
      <p:transition spd="slow" p14:dur="3400"/>
    </mc:Choice>
    <mc:Fallback xmlns:p15="http://schemas.microsoft.com/office/powerpoint/2012/main"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57808"/>
            <a:ext cx="8229600" cy="1143000"/>
          </a:xfrm>
        </p:spPr>
        <p:txBody>
          <a:bodyPr/>
          <a:lstStyle/>
          <a:p>
            <a:r>
              <a:rPr lang="pl-PL" dirty="0" smtClean="0">
                <a:latin typeface="Arial" panose="020B0604020202020204" pitchFamily="34" charset="0"/>
                <a:cs typeface="Arial" panose="020B0604020202020204" pitchFamily="34" charset="0"/>
              </a:rPr>
              <a:t>About CELBET in general</a:t>
            </a:r>
            <a:endParaRPr lang="pl-PL" dirty="0">
              <a:latin typeface="Arial" panose="020B0604020202020204" pitchFamily="34" charset="0"/>
              <a:cs typeface="Arial" panose="020B0604020202020204" pitchFamily="34" charset="0"/>
            </a:endParaRPr>
          </a:p>
        </p:txBody>
      </p:sp>
      <p:sp>
        <p:nvSpPr>
          <p:cNvPr id="5" name="Symbol zastępczy zawartości 4"/>
          <p:cNvSpPr>
            <a:spLocks noGrp="1"/>
          </p:cNvSpPr>
          <p:nvPr>
            <p:ph idx="1"/>
          </p:nvPr>
        </p:nvSpPr>
        <p:spPr>
          <a:xfrm>
            <a:off x="2187203" y="1700808"/>
            <a:ext cx="6563072" cy="4065315"/>
          </a:xfrm>
        </p:spPr>
        <p:txBody>
          <a:bodyPr/>
          <a:lstStyle/>
          <a:p>
            <a:r>
              <a:rPr lang="pl-PL" dirty="0" smtClean="0">
                <a:latin typeface="Arial" panose="020B0604020202020204" pitchFamily="34" charset="0"/>
                <a:cs typeface="Arial" panose="020B0604020202020204" pitchFamily="34" charset="0"/>
              </a:rPr>
              <a:t>András</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Tree>
    <p:extLst>
      <p:ext uri="{BB962C8B-B14F-4D97-AF65-F5344CB8AC3E}">
        <p14:creationId xmlns:p14="http://schemas.microsoft.com/office/powerpoint/2010/main" val="2420626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884888" y="1146304"/>
            <a:ext cx="7714801" cy="406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X-</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equipment</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is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the most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expensive</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tool</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used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customs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agencies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during</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customs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control</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duties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a:t>
            </a:r>
            <a:endParaRPr kumimoji="0" lang="pl-PL"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1174403" y="5661248"/>
            <a:ext cx="6306560" cy="4063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Without</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very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well</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prepared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staff</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x-</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device</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is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ineffective</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a:t>
            </a:r>
            <a:endParaRPr kumimoji="0" lang="pl-PL"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6" name="Picture 2" descr="C:\Users\DFYJ\Desktop\v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0" y="1700808"/>
            <a:ext cx="3099292" cy="185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781" y="1700808"/>
            <a:ext cx="2853761" cy="185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DFYJ\Downloads\zdjęcia\IMG_20230102_1347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8765" y="1692761"/>
            <a:ext cx="2972851" cy="185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DFYJ\Desktop\IMG-20210920-WA0000 — kopi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3896" y="3532946"/>
            <a:ext cx="3487720" cy="209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DFYJ\Desktop\IMG-20210917-WA00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1464" y="3548220"/>
            <a:ext cx="3012432" cy="178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452" y="3532947"/>
            <a:ext cx="2400390" cy="180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268869"/>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327240" y="1075910"/>
            <a:ext cx="9409397" cy="389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400" b="1" i="0" u="none" strike="noStrike" kern="1200" cap="none" spc="0" normalizeH="0" baseline="0" noProof="0" smtClean="0">
                <a:ln>
                  <a:noFill/>
                </a:ln>
                <a:solidFill>
                  <a:sysClr val="windowText" lastClr="000000"/>
                </a:solidFill>
                <a:effectLst/>
                <a:uLnTx/>
                <a:uFillTx/>
                <a:latin typeface="Calibri Light"/>
                <a:ea typeface="+mj-ea"/>
                <a:cs typeface="+mj-cs"/>
              </a:rPr>
              <a:t>The crucial skill of x-ray operators is correct analysis of x-ray images</a:t>
            </a:r>
            <a:endParaRPr kumimoji="0" lang="pl-PL" altLang="bg-BG" sz="24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5" name="Picture 2" descr="C:\Users\DFYJ\Desktop\FOTKI\ZDJĘCIA PRACA\jpg skanów\zestawy pościeli dziecinnej (w środku walizka z broszurami) - lipiec 20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1793245"/>
            <a:ext cx="5533486" cy="421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525041"/>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5" name="Tytuł 1"/>
          <p:cNvSpPr txBox="1">
            <a:spLocks/>
          </p:cNvSpPr>
          <p:nvPr/>
        </p:nvSpPr>
        <p:spPr>
          <a:xfrm>
            <a:off x="217599" y="980728"/>
            <a:ext cx="8898672" cy="576262"/>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X-</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Centre Unit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located</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in Gdańsk (PL)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is</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responsible</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for:</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6" name="Tytuł 1"/>
          <p:cNvSpPr txBox="1">
            <a:spLocks/>
          </p:cNvSpPr>
          <p:nvPr/>
        </p:nvSpPr>
        <p:spPr>
          <a:xfrm>
            <a:off x="0" y="1748475"/>
            <a:ext cx="10118804" cy="4191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complex coordination and efficient monitoring of the use of x-ray </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devices</a:t>
            </a:r>
            <a:r>
              <a:rPr kumimoji="0" lang="pl-PL" altLang="bg-BG" sz="2000" b="1" i="0" u="none" strike="noStrike" kern="1200" cap="none" spc="0" normalizeH="0" baseline="0" noProof="0" dirty="0" smtClean="0">
                <a:ln>
                  <a:noFill/>
                </a:ln>
                <a:solidFill>
                  <a:prstClr val="black"/>
                </a:solidFill>
                <a:effectLst/>
                <a:uLnTx/>
                <a:uFillTx/>
                <a:latin typeface="Calibri Light"/>
                <a:ea typeface="+mj-ea"/>
                <a:cs typeface="+mj-cs"/>
              </a:rPr>
              <a:t> in Poland</a:t>
            </a:r>
            <a:endParaRPr kumimoji="0" lang="en-US" altLang="bg-BG" sz="2000" b="1" i="0" u="none" strike="noStrike" kern="1200" cap="none" spc="0" normalizeH="0" baseline="0" noProof="0" dirty="0">
              <a:ln>
                <a:noFill/>
              </a:ln>
              <a:solidFill>
                <a:prstClr val="black"/>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x-ray control data </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gathering</a:t>
            </a:r>
            <a:r>
              <a:rPr kumimoji="0" lang="pl-PL" altLang="bg-BG" sz="2000" b="1" i="0" u="none" strike="noStrike" kern="1200" cap="none" spc="0" normalizeH="0" baseline="0" noProof="0" dirty="0" smtClean="0">
                <a:ln>
                  <a:noFill/>
                </a:ln>
                <a:solidFill>
                  <a:prstClr val="black"/>
                </a:solidFill>
                <a:effectLst/>
                <a:uLnTx/>
                <a:uFillTx/>
                <a:latin typeface="Calibri Light"/>
                <a:ea typeface="+mj-ea"/>
                <a:cs typeface="+mj-cs"/>
              </a:rPr>
              <a:t> (PL)</a:t>
            </a:r>
            <a:endParaRPr kumimoji="0" lang="en-US" altLang="bg-BG" sz="2000" b="1" i="0" u="none" strike="noStrike" kern="1200" cap="none" spc="0" normalizeH="0" baseline="0" noProof="0" dirty="0">
              <a:ln>
                <a:noFill/>
              </a:ln>
              <a:solidFill>
                <a:prstClr val="black"/>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periodical </a:t>
            </a:r>
            <a:r>
              <a:rPr kumimoji="0" lang="pl-PL" altLang="bg-BG" sz="2000" b="1" i="0" u="none" strike="noStrike" kern="1200" cap="none" spc="0" normalizeH="0" baseline="0" noProof="0" dirty="0" smtClean="0">
                <a:ln>
                  <a:noFill/>
                </a:ln>
                <a:solidFill>
                  <a:prstClr val="black"/>
                </a:solidFill>
                <a:effectLst/>
                <a:uLnTx/>
                <a:uFillTx/>
                <a:latin typeface="Calibri Light"/>
                <a:ea typeface="+mj-ea"/>
                <a:cs typeface="+mj-cs"/>
              </a:rPr>
              <a:t>post </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analysis </a:t>
            </a: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of x-ray images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organization of national and international trainings on x-ray image </a:t>
            </a:r>
            <a:r>
              <a:rPr kumimoji="0" lang="pl-PL" altLang="bg-BG" sz="2000" b="1" i="0" u="none" strike="noStrike" kern="1200" cap="none" spc="0" normalizeH="0" baseline="0" noProof="0" dirty="0" err="1" smtClean="0">
                <a:ln>
                  <a:noFill/>
                </a:ln>
                <a:solidFill>
                  <a:prstClr val="black"/>
                </a:solidFill>
                <a:effectLst/>
                <a:uLnTx/>
                <a:uFillTx/>
                <a:latin typeface="Calibri Light"/>
                <a:ea typeface="+mj-ea"/>
                <a:cs typeface="+mj-cs"/>
              </a:rPr>
              <a:t>analysing</a:t>
            </a:r>
            <a:endParaRPr kumimoji="0" lang="en-US" altLang="bg-BG" sz="2000" b="1" i="0" u="none" strike="noStrike" kern="1200" cap="none" spc="0" normalizeH="0" baseline="0" noProof="0" dirty="0">
              <a:ln>
                <a:noFill/>
              </a:ln>
              <a:solidFill>
                <a:prstClr val="black"/>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intranet x-ray </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portal</a:t>
            </a:r>
            <a:r>
              <a:rPr kumimoji="0" lang="pl-PL" altLang="bg-BG" sz="2000" b="1" i="0" u="none" strike="noStrike" kern="1200" cap="none" spc="0" normalizeH="0" baseline="0" noProof="0" dirty="0" smtClean="0">
                <a:ln>
                  <a:noFill/>
                </a:ln>
                <a:solidFill>
                  <a:prstClr val="black"/>
                </a:solidFill>
                <a:effectLst/>
                <a:uLnTx/>
                <a:uFillTx/>
                <a:latin typeface="Calibri Light"/>
                <a:ea typeface="+mj-ea"/>
                <a:cs typeface="+mj-cs"/>
              </a:rPr>
              <a:t> (PL)</a:t>
            </a:r>
            <a:endParaRPr kumimoji="0" lang="en-US" altLang="bg-BG" sz="2000" b="1" i="0" u="none" strike="noStrike" kern="1200" cap="none" spc="0" normalizeH="0" baseline="0" noProof="0" dirty="0">
              <a:ln>
                <a:noFill/>
              </a:ln>
              <a:solidFill>
                <a:prstClr val="black"/>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intranet x-ray image recognition training tools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cooperation with the European customs administrations / </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CELBET</a:t>
            </a:r>
            <a:endParaRPr kumimoji="0" lang="en-US" altLang="bg-BG" sz="2000" b="1" i="0" u="none" strike="noStrike" kern="1200" cap="none" spc="0" normalizeH="0" baseline="0" noProof="0" dirty="0">
              <a:ln>
                <a:noFill/>
              </a:ln>
              <a:solidFill>
                <a:prstClr val="black"/>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participation in the H2020 </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project</a:t>
            </a:r>
            <a:r>
              <a:rPr kumimoji="0" lang="pl-PL" altLang="bg-BG" sz="2000" b="1" i="0" u="none" strike="noStrike" kern="1200" cap="none" spc="0" normalizeH="0" baseline="0" noProof="0" dirty="0" smtClean="0">
                <a:ln>
                  <a:noFill/>
                </a:ln>
                <a:solidFill>
                  <a:prstClr val="black"/>
                </a:solidFill>
                <a:effectLst/>
                <a:uLnTx/>
                <a:uFillTx/>
                <a:latin typeface="Calibri Light"/>
                <a:ea typeface="+mj-ea"/>
                <a:cs typeface="+mj-cs"/>
              </a:rPr>
              <a:t>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000" b="1" i="0" u="none" strike="noStrike" kern="1200" cap="none" spc="0" normalizeH="0" baseline="0" noProof="0" dirty="0" smtClean="0">
                <a:ln>
                  <a:noFill/>
                </a:ln>
                <a:solidFill>
                  <a:prstClr val="black"/>
                </a:solidFill>
                <a:effectLst/>
                <a:uLnTx/>
                <a:uFillTx/>
                <a:latin typeface="Calibri Light"/>
                <a:ea typeface="+mj-ea"/>
                <a:cs typeface="+mj-cs"/>
              </a:rPr>
              <a:t>CELBET </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Centre </a:t>
            </a: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of Expertise (</a:t>
            </a:r>
            <a:r>
              <a:rPr kumimoji="0" lang="en-US" altLang="bg-BG" sz="2000" b="1" i="0" u="none" strike="noStrike" kern="1200" cap="none" spc="0" normalizeH="0" baseline="0" noProof="0" dirty="0" err="1">
                <a:ln>
                  <a:noFill/>
                </a:ln>
                <a:solidFill>
                  <a:prstClr val="black"/>
                </a:solidFill>
                <a:effectLst/>
                <a:uLnTx/>
                <a:uFillTx/>
                <a:latin typeface="Calibri Light"/>
                <a:ea typeface="+mj-ea"/>
                <a:cs typeface="+mj-cs"/>
              </a:rPr>
              <a:t>CoE</a:t>
            </a: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 for training purposes on the </a:t>
            </a:r>
            <a:r>
              <a:rPr kumimoji="0" lang="pl-PL" altLang="bg-BG" sz="2000" b="1" i="0" u="none" strike="noStrike" kern="1200" cap="none" spc="0" normalizeH="0" baseline="0" noProof="0" dirty="0" smtClean="0">
                <a:ln>
                  <a:noFill/>
                </a:ln>
                <a:solidFill>
                  <a:prstClr val="black"/>
                </a:solidFill>
                <a:effectLst/>
                <a:uLnTx/>
                <a:uFillTx/>
                <a:latin typeface="Calibri Light"/>
                <a:ea typeface="+mj-ea"/>
                <a:cs typeface="+mj-cs"/>
              </a:rPr>
              <a:t>                                                  </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a:t>
            </a:r>
            <a:r>
              <a:rPr kumimoji="0" lang="en-US" altLang="bg-BG" sz="2000" b="1" i="0" u="none" strike="noStrike" kern="1200" cap="none" spc="0" normalizeH="0" baseline="0" noProof="0" dirty="0">
                <a:ln>
                  <a:noFill/>
                </a:ln>
                <a:solidFill>
                  <a:prstClr val="black"/>
                </a:solidFill>
                <a:effectLst/>
                <a:uLnTx/>
                <a:uFillTx/>
                <a:latin typeface="Calibri Light"/>
                <a:ea typeface="+mj-ea"/>
                <a:cs typeface="+mj-cs"/>
              </a:rPr>
              <a:t>X-ray image analyzing</a:t>
            </a:r>
            <a:r>
              <a:rPr kumimoji="0" lang="en-US" altLang="bg-BG" sz="2000" b="1" i="0" u="none" strike="noStrike" kern="1200" cap="none" spc="0" normalizeH="0" baseline="0" noProof="0" dirty="0" smtClean="0">
                <a:ln>
                  <a:noFill/>
                </a:ln>
                <a:solidFill>
                  <a:prstClr val="black"/>
                </a:solidFill>
                <a:effectLst/>
                <a:uLnTx/>
                <a:uFillTx/>
                <a:latin typeface="Calibri Light"/>
                <a:ea typeface="+mj-ea"/>
                <a:cs typeface="+mj-cs"/>
              </a:rPr>
              <a:t>”</a:t>
            </a:r>
            <a:endParaRPr kumimoji="0" lang="pl-PL" altLang="bg-BG" sz="2000" b="1" i="0" u="none" strike="noStrike" kern="1200" cap="none" spc="0" normalizeH="0" baseline="0" noProof="0" dirty="0" smtClean="0">
              <a:ln>
                <a:noFill/>
              </a:ln>
              <a:solidFill>
                <a:prstClr val="black"/>
              </a:solidFill>
              <a:effectLst/>
              <a:uLnTx/>
              <a:uFillTx/>
              <a:latin typeface="Calibri Light"/>
              <a:ea typeface="+mj-ea"/>
              <a:cs typeface="+mj-cs"/>
            </a:endParaRPr>
          </a:p>
        </p:txBody>
      </p:sp>
    </p:spTree>
    <p:extLst>
      <p:ext uri="{BB962C8B-B14F-4D97-AF65-F5344CB8AC3E}">
        <p14:creationId xmlns:p14="http://schemas.microsoft.com/office/powerpoint/2010/main" val="2081987896"/>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25122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327240" y="588852"/>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International working visits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137670" y="1147769"/>
            <a:ext cx="9809976" cy="134573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In the period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2013-20</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22</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visited by representatives from: Czech Republic, Slovakia, Germany, Spain, Greece, Lithuania, Latvia, Estonia, Bulgaria, Finland, Denmark </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Switzerland</a:t>
            </a: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UK,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Ireland</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Korea, UK,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CELBET</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EXBS </a:t>
            </a: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coordinator, US CBP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representatives</a:t>
            </a:r>
            <a:r>
              <a:rPr lang="pl-PL" altLang="bg-BG" sz="4000" b="1" dirty="0">
                <a:solidFill>
                  <a:sysClr val="windowText" lastClr="000000"/>
                </a:solidFill>
                <a:latin typeface="Calibri Light"/>
              </a:rPr>
              <a:t>.</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endPar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7" name="Picture 3" descr="C:\Users\gesikowskiw\Desktop\DSC_34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1970" y="2521689"/>
            <a:ext cx="57213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gesikowskiw\Desktop\P71104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891093"/>
            <a:ext cx="2906713"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gesikowskiw\Desktop\wizyta Carlo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4" y="4908300"/>
            <a:ext cx="30861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037358"/>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265657" y="937668"/>
            <a:ext cx="8898672" cy="5762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400" i="0" u="none" strike="noStrike" kern="1200" cap="none" spc="0" normalizeH="0" baseline="0" noProof="0" dirty="0" smtClean="0">
                <a:ln>
                  <a:noFill/>
                </a:ln>
                <a:solidFill>
                  <a:sysClr val="windowText" lastClr="000000"/>
                </a:solidFill>
                <a:effectLst/>
                <a:uLnTx/>
                <a:uFillTx/>
                <a:latin typeface="Calibri Light"/>
                <a:ea typeface="+mj-ea"/>
                <a:cs typeface="+mj-cs"/>
              </a:rPr>
              <a:t>X-</a:t>
            </a:r>
            <a:r>
              <a:rPr kumimoji="0" lang="pl-PL" altLang="bg-BG" sz="2400"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400"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i="0" u="none" strike="noStrike" kern="1200" cap="none" spc="0" normalizeH="0" baseline="0" noProof="0" dirty="0" err="1" smtClean="0">
                <a:ln>
                  <a:noFill/>
                </a:ln>
                <a:solidFill>
                  <a:sysClr val="windowText" lastClr="000000"/>
                </a:solidFill>
                <a:effectLst/>
                <a:uLnTx/>
                <a:uFillTx/>
                <a:latin typeface="Calibri Light"/>
                <a:ea typeface="+mj-ea"/>
                <a:cs typeface="+mj-cs"/>
              </a:rPr>
              <a:t>Inspection</a:t>
            </a:r>
            <a:r>
              <a:rPr kumimoji="0" lang="pl-PL" altLang="bg-BG" sz="2400"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i="0" u="none" strike="noStrike" kern="1200" cap="none" spc="0" normalizeH="0" baseline="0" noProof="0" dirty="0" err="1" smtClean="0">
                <a:ln>
                  <a:noFill/>
                </a:ln>
                <a:solidFill>
                  <a:sysClr val="windowText" lastClr="000000"/>
                </a:solidFill>
                <a:effectLst/>
                <a:uLnTx/>
                <a:uFillTx/>
                <a:latin typeface="Calibri Light"/>
                <a:ea typeface="+mj-ea"/>
                <a:cs typeface="+mj-cs"/>
              </a:rPr>
              <a:t>workshop</a:t>
            </a:r>
            <a:r>
              <a:rPr kumimoji="0" lang="pl-PL" altLang="bg-BG" sz="2400" i="0" u="none" strike="noStrike" kern="1200" cap="none" spc="0" normalizeH="0" baseline="0" noProof="0" dirty="0" smtClean="0">
                <a:ln>
                  <a:noFill/>
                </a:ln>
                <a:solidFill>
                  <a:sysClr val="windowText" lastClr="000000"/>
                </a:solidFill>
                <a:effectLst/>
                <a:uLnTx/>
                <a:uFillTx/>
                <a:latin typeface="Calibri Light"/>
                <a:ea typeface="+mj-ea"/>
                <a:cs typeface="+mj-cs"/>
              </a:rPr>
              <a:t> (Gdańsk 2014):</a:t>
            </a:r>
            <a:endParaRPr kumimoji="0" lang="pl-PL" altLang="bg-BG" sz="2400"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5" name="Picture 2" descr="C:\Users\gesikowskiw\Desktop\materiały pomocnicze\CLEP\cle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8896" y="1556793"/>
            <a:ext cx="5841416" cy="277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gesikowskiw\Desktop\materiały pomocnicze\CLEP\clep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0665" y="4359989"/>
            <a:ext cx="3525591" cy="224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gesikowskiw\Desktop\materiały pomocnicze\CLEP\clep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71" y="4353660"/>
            <a:ext cx="3377436" cy="224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133680"/>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899858" y="759880"/>
            <a:ext cx="7984273" cy="44384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WORKSHOP ON X-RAY CONTROL OF SEA CONTAINERS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28351"/>
            <a:ext cx="380047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64564"/>
            <a:ext cx="3760788" cy="228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425" y="5320614"/>
            <a:ext cx="5343525" cy="66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0475" y="1364564"/>
            <a:ext cx="5343525" cy="226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0475" y="3591826"/>
            <a:ext cx="2930525" cy="172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1000" y="3591826"/>
            <a:ext cx="2413000" cy="172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067301"/>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65503" y="600032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699252" y="1082344"/>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International x-</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5" name="Picture 2"/>
          <p:cNvPicPr/>
          <p:nvPr/>
        </p:nvPicPr>
        <p:blipFill>
          <a:blip r:embed="rId5"/>
          <a:stretch/>
        </p:blipFill>
        <p:spPr>
          <a:xfrm>
            <a:off x="71636" y="3979882"/>
            <a:ext cx="3079080" cy="1977480"/>
          </a:xfrm>
          <a:prstGeom prst="rect">
            <a:avLst/>
          </a:prstGeom>
          <a:ln>
            <a:noFill/>
          </a:ln>
        </p:spPr>
      </p:pic>
      <p:pic>
        <p:nvPicPr>
          <p:cNvPr id="6" name="Picture 3"/>
          <p:cNvPicPr/>
          <p:nvPr/>
        </p:nvPicPr>
        <p:blipFill>
          <a:blip r:embed="rId6"/>
          <a:stretch/>
        </p:blipFill>
        <p:spPr>
          <a:xfrm>
            <a:off x="3248021" y="3994282"/>
            <a:ext cx="2691720" cy="1948680"/>
          </a:xfrm>
          <a:prstGeom prst="rect">
            <a:avLst/>
          </a:prstGeom>
          <a:ln>
            <a:noFill/>
          </a:ln>
        </p:spPr>
      </p:pic>
      <p:pic>
        <p:nvPicPr>
          <p:cNvPr id="7" name="Picture 4"/>
          <p:cNvPicPr/>
          <p:nvPr/>
        </p:nvPicPr>
        <p:blipFill>
          <a:blip r:embed="rId7"/>
          <a:stretch/>
        </p:blipFill>
        <p:spPr>
          <a:xfrm>
            <a:off x="6117242" y="3994282"/>
            <a:ext cx="2993400" cy="1939320"/>
          </a:xfrm>
          <a:prstGeom prst="rect">
            <a:avLst/>
          </a:prstGeom>
          <a:ln>
            <a:noFill/>
          </a:ln>
        </p:spPr>
      </p:pic>
      <p:sp>
        <p:nvSpPr>
          <p:cNvPr id="8" name="Tytuł 1"/>
          <p:cNvSpPr txBox="1">
            <a:spLocks/>
          </p:cNvSpPr>
          <p:nvPr/>
        </p:nvSpPr>
        <p:spPr>
          <a:xfrm>
            <a:off x="243600" y="1647027"/>
            <a:ext cx="9809976" cy="2115167"/>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In the period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2013-20</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22</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National X-ray Inspection Centre in Gdańsk organized international </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trainings </a:t>
            </a: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for representatives: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of Moldova and Ukraine (EUBAM),</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of Uzbekistan and Croatia (EXBS),</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of Georgia (ICMBD Austria),</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of Germany, Finland,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Bulgaria</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Spain</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Malta</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(Customs 2020),</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rPr>
              <a:t>of Moldova, Ukraine, Belarus, Azerbaijan, Georgia, Armenia (FRONTEX</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a:t>
            </a:r>
            <a:endPar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rPr>
              <a:t>o</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f V4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countries</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Czech Republic,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Hungary</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Slovakia</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rPr>
              <a:t>o</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f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representatives</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demanded</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by CELBET</a:t>
            </a:r>
            <a:endParaRPr kumimoji="0" lang="en-US"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1357039878"/>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20853" y="1340768"/>
            <a:ext cx="8898672" cy="576262"/>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X-</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Centre as </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as a Centre of Expertise (</a:t>
            </a:r>
            <a:r>
              <a:rPr kumimoji="0" lang="en-US"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CoE</a:t>
            </a:r>
            <a:r>
              <a:rPr kumimoji="0" lang="en-US"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for training purposes on the „X-ray image analyzing”</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0" y="1481857"/>
            <a:ext cx="10203365" cy="4191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000" b="1" i="0" u="none" strike="noStrike" kern="1200" cap="none" spc="0" normalizeH="0" baseline="0" noProof="0" dirty="0" err="1">
                <a:ln>
                  <a:noFill/>
                </a:ln>
                <a:solidFill>
                  <a:sysClr val="windowText" lastClr="000000"/>
                </a:solidFill>
                <a:effectLst/>
                <a:uLnTx/>
                <a:uFillTx/>
                <a:latin typeface="Calibri Light"/>
                <a:ea typeface="+mj-ea"/>
                <a:cs typeface="+mj-cs"/>
              </a:rPr>
              <a:t>v</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isit</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of CELBET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in Gdańsk</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preparatory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meeting</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in Gdańsk (January 2019)</a:t>
            </a:r>
            <a:endPar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Train the trainer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course</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(May 2019)</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Partnership Agreement on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establishing</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CELBET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CoE</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for training purposes on                               X-</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image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analyzing</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between</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PL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administration</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CELBET and EC (August 2019)</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000" b="1" i="0" u="none" strike="noStrike" kern="1200" cap="none" spc="0" normalizeH="0" baseline="0" noProof="0" dirty="0">
                <a:ln>
                  <a:noFill/>
                </a:ln>
                <a:solidFill>
                  <a:sysClr val="windowText" lastClr="000000"/>
                </a:solidFill>
                <a:effectLst/>
                <a:uLnTx/>
                <a:uFillTx/>
                <a:latin typeface="Calibri Light"/>
                <a:ea typeface="+mj-ea"/>
                <a:cs typeface="+mj-cs"/>
              </a:rPr>
              <a:t>i</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nternational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stationary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(2019-2022)</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000" b="1" i="0" u="none" strike="noStrike" kern="1200" cap="none" spc="0" normalizeH="0" baseline="0" noProof="0" dirty="0" err="1">
                <a:ln>
                  <a:noFill/>
                </a:ln>
                <a:solidFill>
                  <a:sysClr val="windowText" lastClr="000000"/>
                </a:solidFill>
                <a:effectLst/>
                <a:uLnTx/>
                <a:uFillTx/>
                <a:latin typeface="Calibri Light"/>
                <a:ea typeface="+mj-ea"/>
                <a:cs typeface="+mj-cs"/>
              </a:rPr>
              <a:t>i</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nternational</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webinars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devoted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to x-</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image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recognition</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(2021-2022)</a:t>
            </a:r>
            <a:endPar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577614787"/>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5199187" y="6294371"/>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418253" y="857251"/>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Preparatory</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meeting</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(22-24.01.2019 Gdańsk)</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5" name="Obraz 4" descr="C:\Users\gesikowskiw\Desktop\FOTKI\CELBET_X_ray_photos\P90122-10122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25" y="2708920"/>
            <a:ext cx="4764899" cy="3260566"/>
          </a:xfrm>
          <a:prstGeom prst="rect">
            <a:avLst/>
          </a:prstGeom>
          <a:noFill/>
          <a:ln>
            <a:noFill/>
          </a:ln>
        </p:spPr>
      </p:pic>
      <p:pic>
        <p:nvPicPr>
          <p:cNvPr id="6" name="Obraz 5" descr="C:\Users\gesikowskiw\Desktop\FOTKI\CELBET_X_ray_photos\P90123-15200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8611" y="2708920"/>
            <a:ext cx="4063869" cy="3260566"/>
          </a:xfrm>
          <a:prstGeom prst="rect">
            <a:avLst/>
          </a:prstGeom>
          <a:noFill/>
          <a:ln>
            <a:noFill/>
          </a:ln>
        </p:spPr>
      </p:pic>
      <p:sp>
        <p:nvSpPr>
          <p:cNvPr id="7" name="Tytuł 1"/>
          <p:cNvSpPr txBox="1">
            <a:spLocks/>
          </p:cNvSpPr>
          <p:nvPr/>
        </p:nvSpPr>
        <p:spPr>
          <a:xfrm>
            <a:off x="23125" y="958758"/>
            <a:ext cx="10203365" cy="2184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from CEBET Training Team and selected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on x-</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image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analysis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met in Gdańsk to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prepare</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future</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the trainer training.</a:t>
            </a:r>
            <a:endParaRPr kumimoji="0" lang="en-US" altLang="bg-BG" sz="24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869204883"/>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462570" y="1239553"/>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Preparatory meeting: (22-24.01.2019 Gdańsk)</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35609" y="2708920"/>
            <a:ext cx="10203365" cy="21840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Summary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During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meeting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selected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PL, SK, LT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prepared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theoretical</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presentations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which</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seems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to be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valid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nowadays</a:t>
            </a: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Mentioned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material</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should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used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by CELBET/</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local</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during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CELBET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1667812428"/>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57808"/>
            <a:ext cx="8229600" cy="1143000"/>
          </a:xfrm>
        </p:spPr>
        <p:txBody>
          <a:bodyPr/>
          <a:lstStyle/>
          <a:p>
            <a:r>
              <a:rPr lang="pl-PL" dirty="0" smtClean="0">
                <a:latin typeface="Arial" panose="020B0604020202020204" pitchFamily="34" charset="0"/>
                <a:cs typeface="Arial" panose="020B0604020202020204" pitchFamily="34" charset="0"/>
              </a:rPr>
              <a:t>CELBET training activities</a:t>
            </a:r>
            <a:endParaRPr lang="pl-PL" dirty="0">
              <a:latin typeface="Arial" panose="020B0604020202020204" pitchFamily="34" charset="0"/>
              <a:cs typeface="Arial" panose="020B0604020202020204" pitchFamily="34" charset="0"/>
            </a:endParaRPr>
          </a:p>
        </p:txBody>
      </p:sp>
      <p:sp>
        <p:nvSpPr>
          <p:cNvPr id="5" name="Symbol zastępczy zawartości 4"/>
          <p:cNvSpPr>
            <a:spLocks noGrp="1"/>
          </p:cNvSpPr>
          <p:nvPr>
            <p:ph idx="1"/>
          </p:nvPr>
        </p:nvSpPr>
        <p:spPr>
          <a:xfrm>
            <a:off x="2187203" y="1700808"/>
            <a:ext cx="6563072" cy="4065315"/>
          </a:xfrm>
        </p:spPr>
        <p:txBody>
          <a:bodyPr/>
          <a:lstStyle/>
          <a:p>
            <a:r>
              <a:rPr lang="pl-PL" dirty="0" smtClean="0">
                <a:latin typeface="Arial" panose="020B0604020202020204" pitchFamily="34" charset="0"/>
                <a:cs typeface="Arial" panose="020B0604020202020204" pitchFamily="34" charset="0"/>
              </a:rPr>
              <a:t>Norbert</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Tree>
    <p:extLst>
      <p:ext uri="{BB962C8B-B14F-4D97-AF65-F5344CB8AC3E}">
        <p14:creationId xmlns:p14="http://schemas.microsoft.com/office/powerpoint/2010/main" val="1154094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pic>
        <p:nvPicPr>
          <p:cNvPr id="4" name="Obraz 3" descr="C:\Users\gesikowskiw\Desktop\IMG_20190521_09391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81152"/>
            <a:ext cx="3923928" cy="2125088"/>
          </a:xfrm>
          <a:prstGeom prst="rect">
            <a:avLst/>
          </a:prstGeom>
          <a:noFill/>
          <a:ln>
            <a:noFill/>
          </a:ln>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3881152"/>
            <a:ext cx="3286860" cy="199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ytuł 1"/>
          <p:cNvSpPr txBox="1">
            <a:spLocks/>
          </p:cNvSpPr>
          <p:nvPr/>
        </p:nvSpPr>
        <p:spPr>
          <a:xfrm>
            <a:off x="646536" y="987784"/>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Train the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  (21-23.05.2019 Gdańsk)</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7" name="Tytuł 1"/>
          <p:cNvSpPr txBox="1">
            <a:spLocks/>
          </p:cNvSpPr>
          <p:nvPr/>
        </p:nvSpPr>
        <p:spPr>
          <a:xfrm>
            <a:off x="327240" y="1700808"/>
            <a:ext cx="10203365" cy="2184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10 </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participants from 9 CELBET MS</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err="1">
                <a:ln>
                  <a:noFill/>
                </a:ln>
                <a:solidFill>
                  <a:sysClr val="windowText" lastClr="000000"/>
                </a:solidFill>
                <a:effectLst/>
                <a:uLnTx/>
                <a:uFillTx/>
                <a:latin typeface="Calibri Light"/>
                <a:ea typeface="+mj-ea"/>
                <a:cs typeface="+mj-cs"/>
              </a:rPr>
              <a:t>d</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uring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training participants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have</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been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equipped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with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theorethical</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materials and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have</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met the rules of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teaching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of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operators</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at</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the end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trainees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received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a:ln>
                  <a:noFill/>
                </a:ln>
                <a:solidFill>
                  <a:sysClr val="windowText" lastClr="000000"/>
                </a:solidFill>
                <a:effectLst/>
                <a:uLnTx/>
                <a:uFillTx/>
                <a:latin typeface="Calibri Light"/>
                <a:ea typeface="+mj-ea"/>
                <a:cs typeface="+mj-cs"/>
              </a:rPr>
              <a:t>appropriate</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a:ln>
                  <a:noFill/>
                </a:ln>
                <a:solidFill>
                  <a:sysClr val="windowText" lastClr="000000"/>
                </a:solidFill>
                <a:effectLst/>
                <a:uLnTx/>
                <a:uFillTx/>
                <a:latin typeface="Calibri Light"/>
                <a:ea typeface="+mj-ea"/>
                <a:cs typeface="+mj-cs"/>
              </a:rPr>
              <a:t>certificates</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endPar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501105468"/>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107504" y="836712"/>
            <a:ext cx="9433931"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Train the trainer  course (21-23.05.2019 Gdańsk)</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6" name="Obraz 5" descr="C:\Users\gesikowskiw\Desktop\FOTKI\wizyty\Train the Trainer courses in Gdansk, May 2019\IMG_20190522_15194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2965" y="2504245"/>
            <a:ext cx="4407686" cy="3494177"/>
          </a:xfrm>
          <a:prstGeom prst="rect">
            <a:avLst/>
          </a:prstGeom>
          <a:noFill/>
          <a:ln>
            <a:noFill/>
          </a:ln>
        </p:spPr>
      </p:pic>
      <p:pic>
        <p:nvPicPr>
          <p:cNvPr id="7" name="Obraz 6" descr="C:\Users\gesikowskiw\Desktop\FOTKI\wizyty\Train the Trainer courses in Gdansk, May 2019\IMG_20190521_090147 - Kopi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5" y="2852936"/>
            <a:ext cx="4576019" cy="2975271"/>
          </a:xfrm>
          <a:prstGeom prst="rect">
            <a:avLst/>
          </a:prstGeom>
          <a:noFill/>
          <a:ln>
            <a:noFill/>
          </a:ln>
        </p:spPr>
      </p:pic>
    </p:spTree>
    <p:extLst>
      <p:ext uri="{BB962C8B-B14F-4D97-AF65-F5344CB8AC3E}">
        <p14:creationId xmlns:p14="http://schemas.microsoft.com/office/powerpoint/2010/main" val="2947123479"/>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107504" y="830879"/>
            <a:ext cx="9433931"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Train the trainer  course (21-23.05.2019 Gdańsk)</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107504" y="3353652"/>
            <a:ext cx="10203365" cy="2184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Summary</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The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purpose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of the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was the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preparation</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local</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CELBET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16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to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such</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in the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future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and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selecting</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the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best</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willing</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to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represent</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CELBET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CoE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during</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international</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1600" b="1" i="0" u="none" strike="noStrike" kern="1200" cap="none" spc="0" normalizeH="0" baseline="0" noProof="0" dirty="0" err="1">
                <a:ln>
                  <a:noFill/>
                </a:ln>
                <a:solidFill>
                  <a:sysClr val="windowText" lastClr="000000"/>
                </a:solidFill>
                <a:effectLst/>
                <a:uLnTx/>
                <a:uFillTx/>
                <a:latin typeface="Calibri Light"/>
                <a:ea typeface="+mj-ea"/>
                <a:cs typeface="+mj-cs"/>
              </a:rPr>
              <a:t>U</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nfortunately</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it</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turned</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out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that</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there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is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lack</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in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that</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field –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appropriate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experience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knowledge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and data for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practical</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CELBET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member</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states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besides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PL, SK, LV, LT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are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not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equipped</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with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appropriate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external</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software                                              to display x-</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images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from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Nuctech</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and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Rapiscan</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regarding</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Smiths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 no country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is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prepared</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As we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noticed</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in the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near</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future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only</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from PL, SK, HU and LV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fulfilled</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all</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characteristics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to be a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experience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/data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base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etc</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based</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their</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active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participationin</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webinars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and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stationary</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Rest of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since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2019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still</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not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ready</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to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reprsent</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CoE</a:t>
            </a:r>
            <a:r>
              <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rPr>
              <a:t> as a </a:t>
            </a:r>
            <a:r>
              <a:rPr kumimoji="0" lang="pl-PL" altLang="bg-BG" sz="16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a:t>
            </a: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pl-PL" altLang="bg-BG" sz="16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1600" b="1" i="0" u="none" strike="noStrike" kern="1200" cap="none" spc="0" normalizeH="0" baseline="0" noProof="0" dirty="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bg-BG" sz="16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2970263336"/>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8211" y="6185149"/>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327240" y="724116"/>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Stationary CELBET x-ray trainings: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107905" y="1916832"/>
            <a:ext cx="9769242" cy="1204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Estonia (22-24.10.2019) – 3 one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day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in 3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different</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locations</a:t>
            </a:r>
            <a:endPar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Greece (19-21.11.2019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Athens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from PL</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Moldova</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(21-25.10.2022 –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Chishinau</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from PL</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Lithuania</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(9-12.01.2023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Vilnus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en-US" altLang="bg-BG" sz="2400" b="1" i="0" u="none" strike="noStrike" kern="1200" cap="none" spc="0" normalizeH="0" baseline="0" noProof="0" dirty="0">
                <a:ln>
                  <a:noFill/>
                </a:ln>
                <a:solidFill>
                  <a:sysClr val="windowText" lastClr="000000"/>
                </a:solidFill>
                <a:effectLst/>
                <a:uLnTx/>
                <a:uFillTx/>
                <a:latin typeface="Calibri Light"/>
                <a:ea typeface="+mj-ea"/>
                <a:cs typeface="+mj-cs"/>
              </a:rPr>
              <a:t>devoted to </a:t>
            </a:r>
            <a:r>
              <a:rPr kumimoji="0" lang="en-US"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rai</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l</a:t>
            </a:r>
            <a:r>
              <a:rPr kumimoji="0" lang="en-US"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wa</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y x-</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devices</a:t>
            </a:r>
            <a:r>
              <a:rPr kumimoji="0" lang="en-US"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2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two</a:t>
            </a:r>
            <a:r>
              <a:rPr kumimoji="0" lang="pl-PL" altLang="bg-BG" sz="2400" b="1" i="0" u="none" strike="noStrike" kern="1200" cap="none" spc="0" normalizeH="0" baseline="0" noProof="0" dirty="0" err="1">
                <a:ln>
                  <a:noFill/>
                </a:ln>
                <a:solidFill>
                  <a:sysClr val="windowText" lastClr="000000"/>
                </a:solidFill>
                <a:effectLst/>
                <a:uLnTx/>
                <a:uFillTx/>
                <a:latin typeface="Calibri Light"/>
                <a:ea typeface="+mj-ea"/>
                <a:cs typeface="+mj-cs"/>
              </a:rPr>
              <a:t>-</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days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2400" b="1" i="0" u="none" strike="noStrike" kern="1200" cap="none" spc="0" normalizeH="0" baseline="0" noProof="0" dirty="0">
                <a:ln>
                  <a:noFill/>
                </a:ln>
                <a:solidFill>
                  <a:sysClr val="windowText" lastClr="000000"/>
                </a:solidFill>
                <a:effectLst/>
                <a:uLnTx/>
                <a:uFillTx/>
                <a:latin typeface="Calibri Light"/>
                <a:ea typeface="+mj-ea"/>
                <a:cs typeface="+mj-cs"/>
              </a:rPr>
              <a:t>provided by experts from PL and </a:t>
            </a:r>
            <a:r>
              <a:rPr kumimoji="0" lang="en-US"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LV</a:t>
            </a:r>
            <a:endPar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Finland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(6-9.01.2023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Vaalimaa</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devoted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to railway x-</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devices –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from PL and LV</a:t>
            </a:r>
            <a:endParaRPr kumimoji="0" lang="en-US" altLang="bg-BG" sz="24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545" y="3861047"/>
            <a:ext cx="3773131" cy="212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253" y="3861048"/>
            <a:ext cx="4136771" cy="232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250852"/>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213005" y="876983"/>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Stationary CELBET x-ray trainings: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589" y="3789040"/>
            <a:ext cx="8754249" cy="1204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Summary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Based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on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completed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stationary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it</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seems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that</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shorter</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than</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3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days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is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not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efficient</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only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statistical</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success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and waste of EU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founds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clasroom</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should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be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equipped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with the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possibility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host </a:t>
            </a: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should provide laptops/computers with free </a:t>
            </a:r>
            <a:r>
              <a:rPr kumimoji="0" lang="en-US" altLang="bg-BG" sz="2000" b="1" i="0" u="none" strike="noStrike" kern="1200" cap="none" spc="0" normalizeH="0" baseline="0" noProof="0" dirty="0" err="1">
                <a:ln>
                  <a:noFill/>
                </a:ln>
                <a:solidFill>
                  <a:sysClr val="windowText" lastClr="000000"/>
                </a:solidFill>
                <a:effectLst/>
                <a:uLnTx/>
                <a:uFillTx/>
                <a:latin typeface="Calibri Light"/>
                <a:ea typeface="+mj-ea"/>
                <a:cs typeface="+mj-cs"/>
              </a:rPr>
              <a:t>acess</a:t>
            </a: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 to </a:t>
            </a:r>
            <a:r>
              <a:rPr kumimoji="0" lang="en-US" altLang="bg-BG" sz="2000" b="1" i="0" u="none" strike="noStrike" kern="1200" cap="none" spc="0" normalizeH="0" baseline="0" noProof="0" dirty="0" err="1">
                <a:ln>
                  <a:noFill/>
                </a:ln>
                <a:solidFill>
                  <a:sysClr val="windowText" lastClr="000000"/>
                </a:solidFill>
                <a:effectLst/>
                <a:uLnTx/>
                <a:uFillTx/>
                <a:latin typeface="Calibri Light"/>
                <a:ea typeface="+mj-ea"/>
                <a:cs typeface="+mj-cs"/>
              </a:rPr>
              <a:t>usb</a:t>
            </a: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 ports for trainers who bring x-ray images on </a:t>
            </a:r>
            <a:r>
              <a:rPr kumimoji="0" lang="en-US"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pendrives</a:t>
            </a: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only trainers, trainees, translators, authorized representative of </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host</a:t>
            </a:r>
            <a:r>
              <a:rPr kumimoji="0" lang="en-US"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are </a:t>
            </a: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allowed to participate the </a:t>
            </a:r>
            <a:r>
              <a:rPr kumimoji="0" lang="en-US"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training</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because</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presented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data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should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be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treated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as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sensitive</a:t>
            </a: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R="0" lvl="0" algn="l" defTabSz="914400" rtl="0" eaLnBrk="1" fontAlgn="auto" latinLnBrk="0" hangingPunct="1">
              <a:lnSpc>
                <a:spcPct val="90000"/>
              </a:lnSpc>
              <a:spcBef>
                <a:spcPct val="0"/>
              </a:spcBef>
              <a:spcAft>
                <a:spcPts val="0"/>
              </a:spcAft>
              <a:buClrTx/>
              <a:buSzTx/>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570010803"/>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213005" y="876983"/>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Stationary CELBET x-ray trainings: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6" name="Tytuł 1"/>
          <p:cNvSpPr txBox="1">
            <a:spLocks/>
          </p:cNvSpPr>
          <p:nvPr/>
        </p:nvSpPr>
        <p:spPr>
          <a:xfrm>
            <a:off x="357428" y="3428860"/>
            <a:ext cx="8754249" cy="1204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Based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on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completed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stationary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r>
              <a:rPr kumimoji="0" lang="pl-PL" altLang="bg-BG" sz="20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there</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is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 plan to set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rules</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training for each group should last at least 4 days (theoretical part half a day</a:t>
            </a:r>
            <a:r>
              <a:rPr kumimoji="0" lang="en-US"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a:t>
            </a: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000" b="1" i="0" u="none" strike="noStrike" kern="1200" cap="none" spc="0" normalizeH="0" baseline="0" noProof="0" dirty="0">
                <a:ln>
                  <a:noFill/>
                </a:ln>
                <a:solidFill>
                  <a:sysClr val="windowText" lastClr="000000"/>
                </a:solidFill>
                <a:effectLst/>
                <a:uLnTx/>
                <a:uFillTx/>
                <a:latin typeface="Calibri Light"/>
                <a:ea typeface="+mj-ea"/>
                <a:cs typeface="+mj-cs"/>
              </a:rPr>
              <a:t>m</a:t>
            </a:r>
            <a:r>
              <a:rPr kumimoji="0" lang="en-US"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aximum</a:t>
            </a:r>
            <a:r>
              <a:rPr kumimoji="0" lang="en-US"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2 trainers per </a:t>
            </a:r>
            <a:r>
              <a:rPr kumimoji="0" lang="en-US"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traininig</a:t>
            </a: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000" b="1" i="0" u="none" strike="noStrike" kern="1200" cap="none" spc="0" normalizeH="0" baseline="0" noProof="0" dirty="0">
                <a:ln>
                  <a:noFill/>
                </a:ln>
                <a:solidFill>
                  <a:sysClr val="windowText" lastClr="000000"/>
                </a:solidFill>
                <a:effectLst/>
                <a:uLnTx/>
                <a:uFillTx/>
                <a:latin typeface="Calibri Light"/>
                <a:ea typeface="+mj-ea"/>
                <a:cs typeface="+mj-cs"/>
              </a:rPr>
              <a:t>t</a:t>
            </a:r>
            <a:r>
              <a:rPr kumimoji="0" lang="en-US"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rainers</a:t>
            </a:r>
            <a:r>
              <a:rPr kumimoji="0" lang="en-US"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should have practical knowledge from the </a:t>
            </a:r>
            <a:r>
              <a:rPr kumimoji="0" lang="en-US"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field</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 not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only</a:t>
            </a:r>
            <a:r>
              <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theoretical</a:t>
            </a: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host should provide laptops/computers with free </a:t>
            </a:r>
            <a:r>
              <a:rPr kumimoji="0" lang="en-US" altLang="bg-BG" sz="2000" b="1" i="0" u="none" strike="noStrike" kern="1200" cap="none" spc="0" normalizeH="0" baseline="0" noProof="0" dirty="0" err="1">
                <a:ln>
                  <a:noFill/>
                </a:ln>
                <a:solidFill>
                  <a:sysClr val="windowText" lastClr="000000"/>
                </a:solidFill>
                <a:effectLst/>
                <a:uLnTx/>
                <a:uFillTx/>
                <a:latin typeface="Calibri Light"/>
                <a:ea typeface="+mj-ea"/>
                <a:cs typeface="+mj-cs"/>
              </a:rPr>
              <a:t>acess</a:t>
            </a: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 to </a:t>
            </a:r>
            <a:r>
              <a:rPr kumimoji="0" lang="en-US" altLang="bg-BG" sz="2000" b="1" i="0" u="none" strike="noStrike" kern="1200" cap="none" spc="0" normalizeH="0" baseline="0" noProof="0" dirty="0" err="1">
                <a:ln>
                  <a:noFill/>
                </a:ln>
                <a:solidFill>
                  <a:sysClr val="windowText" lastClr="000000"/>
                </a:solidFill>
                <a:effectLst/>
                <a:uLnTx/>
                <a:uFillTx/>
                <a:latin typeface="Calibri Light"/>
                <a:ea typeface="+mj-ea"/>
                <a:cs typeface="+mj-cs"/>
              </a:rPr>
              <a:t>usb</a:t>
            </a: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 ports for trainers who bring x-ray images on </a:t>
            </a:r>
            <a:r>
              <a:rPr kumimoji="0" lang="en-US" altLang="bg-BG" sz="2000" b="1" i="0" u="none" strike="noStrike" kern="1200" cap="none" spc="0" normalizeH="0" baseline="0" noProof="0" dirty="0" err="1" smtClean="0">
                <a:ln>
                  <a:noFill/>
                </a:ln>
                <a:solidFill>
                  <a:sysClr val="windowText" lastClr="000000"/>
                </a:solidFill>
                <a:effectLst/>
                <a:uLnTx/>
                <a:uFillTx/>
                <a:latin typeface="Calibri Light"/>
                <a:ea typeface="+mj-ea"/>
                <a:cs typeface="+mj-cs"/>
              </a:rPr>
              <a:t>pendrives</a:t>
            </a: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rPr>
              <a:t>only trainers, trainees, translators, authorized representative of organizer can are allowed to participate the training</a:t>
            </a: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R="0" lvl="0" algn="l" defTabSz="914400" rtl="0" eaLnBrk="1" fontAlgn="auto" latinLnBrk="0" hangingPunct="1">
              <a:lnSpc>
                <a:spcPct val="90000"/>
              </a:lnSpc>
              <a:spcBef>
                <a:spcPct val="0"/>
              </a:spcBef>
              <a:spcAft>
                <a:spcPts val="0"/>
              </a:spcAft>
              <a:buClrTx/>
              <a:buSzTx/>
              <a:tabLst/>
              <a:defRPr/>
            </a:pPr>
            <a:endParaRPr kumimoji="0" lang="pl-PL" altLang="bg-BG" sz="20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en-US" altLang="bg-BG" sz="2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801130226"/>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318440" y="858251"/>
            <a:ext cx="9612351"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Online webinars: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22932" y="2414746"/>
            <a:ext cx="10203365" cy="294638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1st : (24.02.2021), CELBET3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Webinar</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image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analysing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review</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selected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seizures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2020/2021 -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PL, EST, HU.</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2nd : (28.05.2021), </a:t>
            </a:r>
            <a:r>
              <a:rPr kumimoji="0" lang="en-US"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CLEP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webinar</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on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image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analysing</a:t>
            </a:r>
            <a:r>
              <a:rPr kumimoji="0" lang="en-US"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en-US"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provided </a:t>
            </a:r>
            <a:r>
              <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rPr>
              <a:t>by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en-US"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rPr>
              <a:t>from PL, </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SK, HU</a:t>
            </a:r>
            <a:endPar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3rd: (27.01.2022) ‚CLEP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image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analysing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webinar</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PL, LV, DE, 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4th: (27.01)  </a:t>
            </a:r>
            <a:r>
              <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rPr>
              <a:t>X-Ray image analysis CLEP webinar</a:t>
            </a:r>
            <a:r>
              <a:rPr kumimoji="0" lang="en-US"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PL, DE, ES</a:t>
            </a:r>
            <a:endParaRPr kumimoji="0" lang="pl-PL" altLang="bg-BG" sz="2800" b="1" i="0" u="none" strike="noStrike" kern="1200" cap="none" spc="0" normalizeH="0" baseline="3000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5th: (26.07) –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image </a:t>
            </a:r>
            <a:r>
              <a:rPr kumimoji="0" lang="pl-PL" altLang="bg-BG" sz="2800" b="1" i="0" u="none" strike="noStrike" kern="1200" cap="none" spc="0" normalizeH="0" baseline="0" noProof="0" dirty="0" err="1">
                <a:ln>
                  <a:noFill/>
                </a:ln>
                <a:solidFill>
                  <a:sysClr val="windowText" lastClr="000000"/>
                </a:solidFill>
                <a:effectLst/>
                <a:uLnTx/>
                <a:uFillTx/>
                <a:latin typeface="Calibri Light"/>
                <a:ea typeface="+mj-ea"/>
                <a:cs typeface="+mj-cs"/>
              </a:rPr>
              <a:t>analysis</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a:ln>
                  <a:noFill/>
                </a:ln>
                <a:solidFill>
                  <a:sysClr val="windowText" lastClr="000000"/>
                </a:solidFill>
                <a:effectLst/>
                <a:uLnTx/>
                <a:uFillTx/>
                <a:latin typeface="Calibri Light"/>
                <a:ea typeface="+mj-ea"/>
                <a:cs typeface="+mj-cs"/>
              </a:rPr>
              <a:t>webinar</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for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Moldova</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PL</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6th: (16.11) –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image </a:t>
            </a:r>
            <a:r>
              <a:rPr kumimoji="0" lang="pl-PL" altLang="bg-BG" sz="2800" b="1" i="0" u="none" strike="noStrike" kern="1200" cap="none" spc="0" normalizeH="0" baseline="0" noProof="0" dirty="0" err="1">
                <a:ln>
                  <a:noFill/>
                </a:ln>
                <a:solidFill>
                  <a:sysClr val="windowText" lastClr="000000"/>
                </a:solidFill>
                <a:effectLst/>
                <a:uLnTx/>
                <a:uFillTx/>
                <a:latin typeface="Calibri Light"/>
                <a:ea typeface="+mj-ea"/>
                <a:cs typeface="+mj-cs"/>
              </a:rPr>
              <a:t>analysis</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a:ln>
                  <a:noFill/>
                </a:ln>
                <a:solidFill>
                  <a:sysClr val="windowText" lastClr="000000"/>
                </a:solidFill>
                <a:effectLst/>
                <a:uLnTx/>
                <a:uFillTx/>
                <a:latin typeface="Calibri Light"/>
                <a:ea typeface="+mj-ea"/>
                <a:cs typeface="+mj-cs"/>
              </a:rPr>
              <a:t>webinar</a:t>
            </a:r>
            <a:r>
              <a:rPr kumimoji="0" lang="pl-PL" altLang="bg-BG" sz="2800" b="1" i="0" u="none" strike="noStrike" kern="1200" cap="none" spc="0" normalizeH="0" baseline="0" noProof="0" dirty="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for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Ukraine</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PL</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265190537"/>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327240" y="908621"/>
            <a:ext cx="9612351"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Online </a:t>
            </a:r>
            <a:r>
              <a:rPr kumimoji="0" lang="pl-PL" altLang="bg-BG" sz="4000" b="1" i="0" u="none" strike="noStrike" kern="1200" cap="none" spc="0" normalizeH="0" baseline="0" noProof="0" dirty="0" err="1" smtClean="0">
                <a:ln>
                  <a:noFill/>
                </a:ln>
                <a:solidFill>
                  <a:sysClr val="windowText" lastClr="000000"/>
                </a:solidFill>
                <a:effectLst/>
                <a:uLnTx/>
                <a:uFillTx/>
                <a:latin typeface="Calibri Light"/>
                <a:ea typeface="+mj-ea"/>
                <a:cs typeface="+mj-cs"/>
              </a:rPr>
              <a:t>webinars</a:t>
            </a:r>
            <a:r>
              <a:rPr kumimoji="0" lang="pl-PL" altLang="bg-BG" sz="4000" b="1" i="0" u="none" strike="noStrike" kern="1200" cap="none" spc="0" normalizeH="0" baseline="0" noProof="0" dirty="0" smtClean="0">
                <a:ln>
                  <a:noFill/>
                </a:ln>
                <a:solidFill>
                  <a:sysClr val="windowText" lastClr="000000"/>
                </a:solidFill>
                <a:effectLst/>
                <a:uLnTx/>
                <a:uFillTx/>
                <a:latin typeface="Calibri Light"/>
                <a:ea typeface="+mj-ea"/>
                <a:cs typeface="+mj-cs"/>
              </a:rPr>
              <a:t>:</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17670" y="2057922"/>
            <a:ext cx="10203365" cy="29463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Summary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400" b="1" i="0" u="none" strike="noStrike" kern="1200" cap="none" spc="0" normalizeH="0" baseline="0" noProof="0" dirty="0" err="1">
                <a:ln>
                  <a:noFill/>
                </a:ln>
                <a:solidFill>
                  <a:sysClr val="windowText" lastClr="000000"/>
                </a:solidFill>
                <a:effectLst/>
                <a:uLnTx/>
                <a:uFillTx/>
                <a:latin typeface="Calibri Light"/>
                <a:ea typeface="+mj-ea"/>
                <a:cs typeface="+mj-cs"/>
              </a:rPr>
              <a:t>d</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urring</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pandemy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only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method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to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share</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knowledge</a:t>
            </a:r>
            <a:endPar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400" b="1" i="0" u="none" strike="noStrike" kern="1200" cap="none" spc="0" normalizeH="0" baseline="0" noProof="0" dirty="0" err="1">
                <a:ln>
                  <a:noFill/>
                </a:ln>
                <a:solidFill>
                  <a:sysClr val="windowText" lastClr="000000"/>
                </a:solidFill>
                <a:effectLst/>
                <a:uLnTx/>
                <a:uFillTx/>
                <a:latin typeface="Calibri Light"/>
                <a:ea typeface="+mj-ea"/>
                <a:cs typeface="+mj-cs"/>
              </a:rPr>
              <a:t>w</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ebinar</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never</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replace</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stationary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very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limited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contact</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between</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and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participants</a:t>
            </a:r>
            <a:endPar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pl-PL" altLang="bg-BG" sz="2400" b="1" i="0" u="none" strike="noStrike" kern="1200" cap="none" spc="0" normalizeH="0" baseline="0" noProof="0" dirty="0" err="1">
                <a:ln>
                  <a:noFill/>
                </a:ln>
                <a:solidFill>
                  <a:sysClr val="windowText" lastClr="000000"/>
                </a:solidFill>
                <a:effectLst/>
                <a:uLnTx/>
                <a:uFillTx/>
                <a:latin typeface="Calibri Light"/>
                <a:ea typeface="+mj-ea"/>
                <a:cs typeface="+mj-cs"/>
              </a:rPr>
              <a:t>w</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ebinar</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is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easy</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to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perform</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for non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limited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audience</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but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should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be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recomended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rather</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for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experienced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operators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who</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would</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like</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to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meet</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new</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methods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smuggling</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new</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types</a:t>
            </a:r>
            <a:r>
              <a:rPr kumimoji="0" lang="pl-PL" altLang="bg-BG" sz="24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2400" b="1" i="0" u="none" strike="noStrike" kern="1200" cap="none" spc="0" normalizeH="0" baseline="0" noProof="0" dirty="0" err="1" smtClean="0">
                <a:ln>
                  <a:noFill/>
                </a:ln>
                <a:solidFill>
                  <a:sysClr val="windowText" lastClr="000000"/>
                </a:solidFill>
                <a:effectLst/>
                <a:uLnTx/>
                <a:uFillTx/>
                <a:latin typeface="Calibri Light"/>
                <a:ea typeface="+mj-ea"/>
                <a:cs typeface="+mj-cs"/>
              </a:rPr>
              <a:t>anomalies</a:t>
            </a:r>
            <a:endParaRPr kumimoji="0" lang="en-US" altLang="bg-BG" sz="24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2114105771"/>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462456" y="943036"/>
            <a:ext cx="9612351"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Future plans: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35496" y="2499531"/>
            <a:ext cx="10268177" cy="294638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Continuation of online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webinars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easy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to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perform</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Continuation</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stationary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international</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events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in Gdańsk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or</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somewhere</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in CELBET MS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according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tho</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the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needs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gather</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by CELBET Training                     Team</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Start to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organize</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local</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trainings by CELBET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using materials from                     CELBET and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images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exchange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library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 CRMS2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Detection</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Corner</a:t>
            </a: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September</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2023 -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organization</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international</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4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days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in Gdańsk for                  10 x-</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operators</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EU MS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Nuctech</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Rapiscan</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provided</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by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expert</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from PL –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put</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to the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callendar</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as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an</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yearly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obligatory</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800" b="1" i="0" u="none" strike="noStrike" kern="1200" cap="none" spc="0" normalizeH="0" baseline="0" noProof="0" dirty="0" err="1" smtClean="0">
                <a:ln>
                  <a:noFill/>
                </a:ln>
                <a:solidFill>
                  <a:sysClr val="windowText" lastClr="000000"/>
                </a:solidFill>
                <a:effectLst/>
                <a:uLnTx/>
                <a:uFillTx/>
                <a:latin typeface="Calibri Light"/>
                <a:ea typeface="+mj-ea"/>
                <a:cs typeface="+mj-cs"/>
              </a:rPr>
              <a:t>event</a:t>
            </a:r>
            <a:r>
              <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rPr>
              <a:t> </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1284149914"/>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35496" y="1052736"/>
            <a:ext cx="9612351"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Challenges:</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
        <p:nvSpPr>
          <p:cNvPr id="5" name="Tytuł 1"/>
          <p:cNvSpPr txBox="1">
            <a:spLocks/>
          </p:cNvSpPr>
          <p:nvPr/>
        </p:nvSpPr>
        <p:spPr>
          <a:xfrm>
            <a:off x="0" y="2609231"/>
            <a:ext cx="10268177" cy="29463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200" b="1" i="0" u="none" strike="noStrike" kern="1200" cap="none" spc="0" normalizeH="0" baseline="0" noProof="0" dirty="0">
                <a:ln>
                  <a:noFill/>
                </a:ln>
                <a:solidFill>
                  <a:sysClr val="windowText" lastClr="000000"/>
                </a:solidFill>
                <a:effectLst/>
                <a:uLnTx/>
                <a:uFillTx/>
                <a:latin typeface="Calibri Light"/>
                <a:ea typeface="+mj-ea"/>
                <a:cs typeface="+mj-cs"/>
              </a:rPr>
              <a:t>t</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o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increase</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number</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cooperating</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with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CoE</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in Gdańsk                                           – for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today</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4 PL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trainers</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available</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1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trainer</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from LV , 1</a:t>
            </a:r>
            <a:r>
              <a:rPr kumimoji="0" lang="pl-PL" altLang="bg-BG" sz="2200" b="1" i="0" u="none" strike="noStrike" kern="1200" cap="none" spc="0" normalizeH="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noProof="0" dirty="0" err="1" smtClean="0">
                <a:ln>
                  <a:noFill/>
                </a:ln>
                <a:solidFill>
                  <a:sysClr val="windowText" lastClr="000000"/>
                </a:solidFill>
                <a:effectLst/>
                <a:uLnTx/>
                <a:uFillTx/>
                <a:latin typeface="Calibri Light"/>
                <a:ea typeface="+mj-ea"/>
                <a:cs typeface="+mj-cs"/>
              </a:rPr>
              <a:t>trainer</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from HU</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200" b="1" i="0" u="none" strike="noStrike" kern="1200" cap="none" spc="0" normalizeH="0" baseline="0" noProof="0" dirty="0">
                <a:ln>
                  <a:noFill/>
                </a:ln>
                <a:solidFill>
                  <a:sysClr val="windowText" lastClr="000000"/>
                </a:solidFill>
                <a:effectLst/>
                <a:uLnTx/>
                <a:uFillTx/>
                <a:latin typeface="Calibri Light"/>
                <a:ea typeface="+mj-ea"/>
                <a:cs typeface="+mj-cs"/>
              </a:rPr>
              <a:t>t</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o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create</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international</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teams</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(2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members</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ready</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to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provide</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trainings</a:t>
            </a:r>
            <a:endPar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200" b="1" i="0" u="none" strike="noStrike" kern="1200" cap="none" spc="0" normalizeH="0" baseline="0" noProof="0" dirty="0" err="1">
                <a:ln>
                  <a:noFill/>
                </a:ln>
                <a:solidFill>
                  <a:sysClr val="windowText" lastClr="000000"/>
                </a:solidFill>
                <a:effectLst/>
                <a:uLnTx/>
                <a:uFillTx/>
                <a:latin typeface="Calibri Light"/>
                <a:ea typeface="+mj-ea"/>
                <a:cs typeface="+mj-cs"/>
              </a:rPr>
              <a:t>a</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cquisition</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of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external</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software by EU MS for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training</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purposes</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especially</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Smiths</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software in GR and BL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l-PL" altLang="bg-BG" sz="2200" b="1" i="0" u="none" strike="noStrike" kern="1200" cap="none" spc="0" normalizeH="0" baseline="0" noProof="0" dirty="0">
                <a:ln>
                  <a:noFill/>
                </a:ln>
                <a:solidFill>
                  <a:sysClr val="windowText" lastClr="000000"/>
                </a:solidFill>
                <a:effectLst/>
                <a:uLnTx/>
                <a:uFillTx/>
                <a:latin typeface="Calibri Light"/>
                <a:ea typeface="+mj-ea"/>
                <a:cs typeface="+mj-cs"/>
              </a:rPr>
              <a:t>t</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o </a:t>
            </a:r>
            <a:r>
              <a:rPr kumimoji="0" lang="pl-PL" altLang="bg-BG" sz="2200" b="1" i="0" u="none" strike="noStrike" kern="1200" cap="none" spc="0" normalizeH="0" baseline="0" noProof="0" dirty="0" err="1">
                <a:ln>
                  <a:noFill/>
                </a:ln>
                <a:solidFill>
                  <a:sysClr val="windowText" lastClr="000000"/>
                </a:solidFill>
                <a:effectLst/>
                <a:uLnTx/>
                <a:uFillTx/>
                <a:latin typeface="Calibri Light"/>
                <a:ea typeface="+mj-ea"/>
                <a:cs typeface="+mj-cs"/>
              </a:rPr>
              <a:t>f</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orce</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MS to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share</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x-</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ray</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images</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presenting</a:t>
            </a:r>
            <a:r>
              <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rPr>
              <a:t> </a:t>
            </a:r>
            <a:r>
              <a:rPr kumimoji="0" lang="pl-PL" altLang="bg-BG" sz="2200" b="1" i="0" u="none" strike="noStrike" kern="1200" cap="none" spc="0" normalizeH="0" baseline="0" noProof="0" dirty="0" err="1" smtClean="0">
                <a:ln>
                  <a:noFill/>
                </a:ln>
                <a:solidFill>
                  <a:sysClr val="windowText" lastClr="000000"/>
                </a:solidFill>
                <a:effectLst/>
                <a:uLnTx/>
                <a:uFillTx/>
                <a:latin typeface="Calibri Light"/>
                <a:ea typeface="+mj-ea"/>
                <a:cs typeface="+mj-cs"/>
              </a:rPr>
              <a:t>seizures</a:t>
            </a:r>
            <a:endParaRPr kumimoji="0" lang="pl-PL" altLang="bg-BG" sz="22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l-PL" altLang="bg-BG" sz="2800" b="1" i="0" u="none" strike="noStrike" kern="1200" cap="none" spc="0" normalizeH="0" baseline="0" noProof="0" dirty="0" smtClean="0">
              <a:ln>
                <a:noFill/>
              </a:ln>
              <a:solidFill>
                <a:sysClr val="windowText" lastClr="000000"/>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altLang="bg-BG" sz="28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54564152"/>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57808"/>
            <a:ext cx="8229600" cy="1143000"/>
          </a:xfrm>
        </p:spPr>
        <p:txBody>
          <a:bodyPr/>
          <a:lstStyle/>
          <a:p>
            <a:r>
              <a:rPr lang="pl-PL" dirty="0" smtClean="0">
                <a:latin typeface="Arial" panose="020B0604020202020204" pitchFamily="34" charset="0"/>
                <a:cs typeface="Arial" panose="020B0604020202020204" pitchFamily="34" charset="0"/>
              </a:rPr>
              <a:t>Anenda of the WS, Day 1 </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graphicFrame>
        <p:nvGraphicFramePr>
          <p:cNvPr id="6" name="Táblázat 5"/>
          <p:cNvGraphicFramePr>
            <a:graphicFrameLocks noGrp="1"/>
          </p:cNvGraphicFramePr>
          <p:nvPr>
            <p:extLst>
              <p:ext uri="{D42A27DB-BD31-4B8C-83A1-F6EECF244321}">
                <p14:modId xmlns:p14="http://schemas.microsoft.com/office/powerpoint/2010/main" val="1129563810"/>
              </p:ext>
            </p:extLst>
          </p:nvPr>
        </p:nvGraphicFramePr>
        <p:xfrm>
          <a:off x="251848" y="1700807"/>
          <a:ext cx="8434952" cy="4769485"/>
        </p:xfrm>
        <a:graphic>
          <a:graphicData uri="http://schemas.openxmlformats.org/drawingml/2006/table">
            <a:tbl>
              <a:tblPr firstRow="1" firstCol="1" bandRow="1">
                <a:tableStyleId>{5C22544A-7EE6-4342-B048-85BDC9FD1C3A}</a:tableStyleId>
              </a:tblPr>
              <a:tblGrid>
                <a:gridCol w="1636717"/>
                <a:gridCol w="4252441"/>
                <a:gridCol w="2545794"/>
              </a:tblGrid>
              <a:tr h="230426">
                <a:tc>
                  <a:txBody>
                    <a:bodyPr/>
                    <a:lstStyle/>
                    <a:p>
                      <a:pPr>
                        <a:spcAft>
                          <a:spcPts val="0"/>
                        </a:spcAft>
                      </a:pPr>
                      <a:r>
                        <a:rPr lang="en-GB" sz="1600" dirty="0">
                          <a:effectLst/>
                        </a:rPr>
                        <a:t>Time</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Topic</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By</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460851">
                <a:tc>
                  <a:txBody>
                    <a:bodyPr/>
                    <a:lstStyle/>
                    <a:p>
                      <a:pPr>
                        <a:spcAft>
                          <a:spcPts val="0"/>
                        </a:spcAft>
                      </a:pPr>
                      <a:r>
                        <a:rPr lang="en-GB" sz="1600">
                          <a:effectLst/>
                        </a:rPr>
                        <a:t>9:00-9:10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Welcome and introduction</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CELBET MGT</a:t>
                      </a:r>
                      <a:endParaRPr lang="hu-HU" sz="1600">
                        <a:effectLst/>
                      </a:endParaRPr>
                    </a:p>
                    <a:p>
                      <a:pPr>
                        <a:spcAft>
                          <a:spcPts val="0"/>
                        </a:spcAft>
                      </a:pPr>
                      <a:r>
                        <a:rPr lang="en-GB" sz="1600">
                          <a:effectLst/>
                        </a:rPr>
                        <a:t>COM</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460851">
                <a:tc>
                  <a:txBody>
                    <a:bodyPr/>
                    <a:lstStyle/>
                    <a:p>
                      <a:pPr>
                        <a:spcAft>
                          <a:spcPts val="0"/>
                        </a:spcAft>
                      </a:pPr>
                      <a:r>
                        <a:rPr lang="en-GB" sz="1600">
                          <a:effectLst/>
                        </a:rPr>
                        <a:t>9:10-9:30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Welcome and presentation of the Greek administration and the Academy</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Host admin</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30426">
                <a:tc>
                  <a:txBody>
                    <a:bodyPr/>
                    <a:lstStyle/>
                    <a:p>
                      <a:pPr>
                        <a:spcAft>
                          <a:spcPts val="0"/>
                        </a:spcAft>
                      </a:pPr>
                      <a:r>
                        <a:rPr lang="en-GB" sz="1600">
                          <a:effectLst/>
                        </a:rPr>
                        <a:t>9:30-9:45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CELBET in general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András Bartha HoC</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460851">
                <a:tc>
                  <a:txBody>
                    <a:bodyPr/>
                    <a:lstStyle/>
                    <a:p>
                      <a:pPr>
                        <a:spcAft>
                          <a:spcPts val="0"/>
                        </a:spcAft>
                      </a:pPr>
                      <a:r>
                        <a:rPr lang="en-GB" sz="1600">
                          <a:effectLst/>
                        </a:rPr>
                        <a:t>9:45-10:00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CELBET TT and presenting the agenda</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Norbert Jakus TT leader</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30426">
                <a:tc>
                  <a:txBody>
                    <a:bodyPr/>
                    <a:lstStyle/>
                    <a:p>
                      <a:pPr>
                        <a:spcAft>
                          <a:spcPts val="0"/>
                        </a:spcAft>
                      </a:pPr>
                      <a:r>
                        <a:rPr lang="en-GB" sz="1600">
                          <a:effectLst/>
                        </a:rPr>
                        <a:t>10:00-10:15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Elevator speech</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all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460851">
                <a:tc>
                  <a:txBody>
                    <a:bodyPr/>
                    <a:lstStyle/>
                    <a:p>
                      <a:pPr>
                        <a:spcAft>
                          <a:spcPts val="0"/>
                        </a:spcAft>
                      </a:pPr>
                      <a:r>
                        <a:rPr lang="en-GB" sz="1600">
                          <a:effectLst/>
                        </a:rPr>
                        <a:t>10:15-10:35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WS 1</a:t>
                      </a:r>
                      <a:endParaRPr lang="hu-HU" sz="1600">
                        <a:effectLst/>
                      </a:endParaRPr>
                    </a:p>
                    <a:p>
                      <a:pPr>
                        <a:spcAft>
                          <a:spcPts val="0"/>
                        </a:spcAft>
                      </a:pPr>
                      <a:r>
                        <a:rPr lang="en-GB" sz="1600">
                          <a:effectLst/>
                        </a:rPr>
                        <a:t>expectation </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all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30426">
                <a:tc>
                  <a:txBody>
                    <a:bodyPr/>
                    <a:lstStyle/>
                    <a:p>
                      <a:pPr>
                        <a:spcAft>
                          <a:spcPts val="0"/>
                        </a:spcAft>
                      </a:pPr>
                      <a:r>
                        <a:rPr lang="en-GB" sz="1600">
                          <a:effectLst/>
                        </a:rPr>
                        <a:t>10:35-10:50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Coffee break</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 </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30426">
                <a:tc>
                  <a:txBody>
                    <a:bodyPr/>
                    <a:lstStyle/>
                    <a:p>
                      <a:pPr>
                        <a:spcAft>
                          <a:spcPts val="0"/>
                        </a:spcAft>
                      </a:pPr>
                      <a:r>
                        <a:rPr lang="en-GB" sz="1600">
                          <a:effectLst/>
                        </a:rPr>
                        <a:t>10:50-11:00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Introduction to VR demonstration</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Immo Kilpinen</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691277">
                <a:tc>
                  <a:txBody>
                    <a:bodyPr/>
                    <a:lstStyle/>
                    <a:p>
                      <a:pPr>
                        <a:spcAft>
                          <a:spcPts val="0"/>
                        </a:spcAft>
                      </a:pPr>
                      <a:r>
                        <a:rPr lang="en-GB" sz="1600">
                          <a:effectLst/>
                        </a:rPr>
                        <a:t>11:00-11:40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Presentation of Centres of Expertise, section 1,</a:t>
                      </a:r>
                      <a:endParaRPr lang="hu-HU" sz="1600">
                        <a:effectLst/>
                      </a:endParaRPr>
                    </a:p>
                    <a:p>
                      <a:pPr>
                        <a:spcAft>
                          <a:spcPts val="0"/>
                        </a:spcAft>
                      </a:pPr>
                      <a:r>
                        <a:rPr lang="en-GB" sz="1600">
                          <a:effectLst/>
                        </a:rPr>
                        <a:t>X-ray, Customs control process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pl-PL" sz="1600">
                          <a:effectLst/>
                        </a:rPr>
                        <a:t>Mr. Wojciech Gesikowski,</a:t>
                      </a:r>
                      <a:endParaRPr lang="hu-HU" sz="1600">
                        <a:effectLst/>
                      </a:endParaRPr>
                    </a:p>
                    <a:p>
                      <a:pPr>
                        <a:spcAft>
                          <a:spcPts val="0"/>
                        </a:spcAft>
                      </a:pPr>
                      <a:r>
                        <a:rPr lang="pl-PL" sz="1600">
                          <a:effectLst/>
                        </a:rPr>
                        <a:t>Mr. Tamás Tóth</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30426">
                <a:tc>
                  <a:txBody>
                    <a:bodyPr/>
                    <a:lstStyle/>
                    <a:p>
                      <a:pPr>
                        <a:spcAft>
                          <a:spcPts val="0"/>
                        </a:spcAft>
                      </a:pPr>
                      <a:r>
                        <a:rPr lang="en-GB" sz="1600">
                          <a:effectLst/>
                        </a:rPr>
                        <a:t>11:40-12:00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Discussion</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all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691277">
                <a:tc>
                  <a:txBody>
                    <a:bodyPr/>
                    <a:lstStyle/>
                    <a:p>
                      <a:pPr>
                        <a:spcAft>
                          <a:spcPts val="0"/>
                        </a:spcAft>
                      </a:pPr>
                      <a:r>
                        <a:rPr lang="en-GB" sz="1600">
                          <a:effectLst/>
                        </a:rPr>
                        <a:t>12:00-12:40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Presentation of Centres of Expertise, section 2</a:t>
                      </a:r>
                      <a:endParaRPr lang="hu-HU" sz="1600">
                        <a:effectLst/>
                      </a:endParaRPr>
                    </a:p>
                    <a:p>
                      <a:pPr>
                        <a:spcAft>
                          <a:spcPts val="0"/>
                        </a:spcAft>
                      </a:pPr>
                      <a:r>
                        <a:rPr lang="en-GB" sz="1600">
                          <a:effectLst/>
                        </a:rPr>
                        <a:t>Sniffer dogs, Car search</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hu-HU" sz="1600" dirty="0" err="1">
                          <a:effectLst/>
                        </a:rPr>
                        <a:t>Ms</a:t>
                      </a:r>
                      <a:r>
                        <a:rPr lang="hu-HU" sz="1600" dirty="0">
                          <a:effectLst/>
                        </a:rPr>
                        <a:t>. Dana </a:t>
                      </a:r>
                      <a:r>
                        <a:rPr lang="hu-HU" sz="1600" dirty="0" err="1">
                          <a:effectLst/>
                        </a:rPr>
                        <a:t>Borghouts</a:t>
                      </a:r>
                      <a:endParaRPr lang="hu-HU" sz="1600" dirty="0">
                        <a:effectLst/>
                      </a:endParaRPr>
                    </a:p>
                    <a:p>
                      <a:pPr>
                        <a:spcAft>
                          <a:spcPts val="0"/>
                        </a:spcAft>
                      </a:pPr>
                      <a:r>
                        <a:rPr lang="hu-HU" sz="1600" dirty="0">
                          <a:effectLst/>
                        </a:rPr>
                        <a:t>Mr. </a:t>
                      </a:r>
                      <a:r>
                        <a:rPr lang="hu-HU" sz="1600" dirty="0" err="1">
                          <a:effectLst/>
                        </a:rPr>
                        <a:t>Teijo</a:t>
                      </a:r>
                      <a:r>
                        <a:rPr lang="hu-HU" sz="1600" dirty="0">
                          <a:effectLst/>
                        </a:rPr>
                        <a:t> </a:t>
                      </a:r>
                      <a:r>
                        <a:rPr lang="hu-HU" sz="1600" dirty="0" err="1">
                          <a:effectLst/>
                        </a:rPr>
                        <a:t>Tarvainen</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24202093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Tytuł 1"/>
          <p:cNvSpPr txBox="1">
            <a:spLocks/>
          </p:cNvSpPr>
          <p:nvPr/>
        </p:nvSpPr>
        <p:spPr>
          <a:xfrm>
            <a:off x="2475572" y="3387959"/>
            <a:ext cx="8898672" cy="5762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altLang="bg-BG" sz="4000" b="1" i="0" u="none" strike="noStrike" kern="1200" cap="none" spc="0" normalizeH="0" baseline="0" noProof="0" smtClean="0">
                <a:ln>
                  <a:noFill/>
                </a:ln>
                <a:solidFill>
                  <a:sysClr val="windowText" lastClr="000000"/>
                </a:solidFill>
                <a:effectLst/>
                <a:uLnTx/>
                <a:uFillTx/>
                <a:latin typeface="Calibri Light"/>
                <a:ea typeface="+mj-ea"/>
                <a:cs typeface="+mj-cs"/>
              </a:rPr>
              <a:t>Thank you for your attention</a:t>
            </a:r>
            <a:endParaRPr kumimoji="0" lang="pl-PL" altLang="bg-BG" sz="4000" b="1" i="0" u="none" strike="noStrike" kern="1200" cap="none" spc="0" normalizeH="0" baseline="0" noProof="0" dirty="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924047135"/>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81402" y="2024844"/>
            <a:ext cx="8381198" cy="1304274"/>
          </a:xfrm>
        </p:spPr>
        <p:txBody>
          <a:bodyPr>
            <a:normAutofit fontScale="90000"/>
          </a:bodyPr>
          <a:lstStyle/>
          <a:p>
            <a:r>
              <a:rPr lang="en-US" dirty="0" smtClean="0"/>
              <a:t>Customs </a:t>
            </a:r>
            <a:r>
              <a:rPr lang="en-US" dirty="0"/>
              <a:t>Control Skills Development </a:t>
            </a:r>
            <a:r>
              <a:rPr lang="en-US" dirty="0" smtClean="0"/>
              <a:t>Centre </a:t>
            </a:r>
            <a:r>
              <a:rPr lang="en-US" dirty="0"/>
              <a:t>of </a:t>
            </a:r>
            <a:r>
              <a:rPr lang="en-US" dirty="0" smtClean="0"/>
              <a:t>Expertise</a:t>
            </a:r>
            <a:endParaRPr lang="en-US" i="1" dirty="0"/>
          </a:p>
        </p:txBody>
      </p:sp>
      <p:pic>
        <p:nvPicPr>
          <p:cNvPr id="4"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062" y="1095764"/>
            <a:ext cx="2904941" cy="76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lcím 5"/>
          <p:cNvSpPr>
            <a:spLocks noGrp="1"/>
          </p:cNvSpPr>
          <p:nvPr>
            <p:ph type="subTitle" idx="1"/>
          </p:nvPr>
        </p:nvSpPr>
        <p:spPr>
          <a:xfrm>
            <a:off x="1371600" y="3391522"/>
            <a:ext cx="6400800" cy="577538"/>
          </a:xfrm>
        </p:spPr>
        <p:txBody>
          <a:bodyPr>
            <a:normAutofit fontScale="85000" lnSpcReduction="10000"/>
          </a:bodyPr>
          <a:lstStyle/>
          <a:p>
            <a:r>
              <a:rPr lang="en-US" i="1" dirty="0">
                <a:solidFill>
                  <a:schemeClr val="tx1"/>
                </a:solidFill>
              </a:rPr>
              <a:t>CELBET Customs control process </a:t>
            </a:r>
            <a:r>
              <a:rPr lang="en-US" i="1" dirty="0" smtClean="0">
                <a:solidFill>
                  <a:schemeClr val="tx1"/>
                </a:solidFill>
              </a:rPr>
              <a:t>training</a:t>
            </a:r>
            <a:endParaRPr lang="hu-HU" sz="3600" dirty="0">
              <a:solidFill>
                <a:schemeClr val="tx1"/>
              </a:solidFill>
            </a:endParaRPr>
          </a:p>
        </p:txBody>
      </p:sp>
      <p:sp>
        <p:nvSpPr>
          <p:cNvPr id="8" name="Alcím 2"/>
          <p:cNvSpPr txBox="1">
            <a:spLocks/>
          </p:cNvSpPr>
          <p:nvPr/>
        </p:nvSpPr>
        <p:spPr>
          <a:xfrm>
            <a:off x="1" y="4856466"/>
            <a:ext cx="5840858" cy="1144285"/>
          </a:xfrm>
          <a:prstGeom prst="rect">
            <a:avLst/>
          </a:prstGeom>
        </p:spPr>
        <p:txBody>
          <a:bodyPr vert="horz" lIns="68580" tIns="34290" rIns="68580" bIns="3429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hu-HU" sz="1650">
                <a:latin typeface="+mj-lt"/>
              </a:rPr>
              <a:t>Zsolt Kovács Cpt., Hungarian Tax &amp; Customs</a:t>
            </a:r>
          </a:p>
          <a:p>
            <a:r>
              <a:rPr lang="hu-HU" sz="1650">
                <a:latin typeface="+mj-lt"/>
              </a:rPr>
              <a:t>Jenő Csáki Cpt., Hungarian Tax &amp; Customs</a:t>
            </a:r>
          </a:p>
          <a:p>
            <a:r>
              <a:rPr lang="hu-HU" sz="1650">
                <a:latin typeface="+mj-lt"/>
              </a:rPr>
              <a:t>Tamás Tóth Lt., Hungarian Tax &amp; Customs</a:t>
            </a:r>
          </a:p>
          <a:p>
            <a:r>
              <a:rPr lang="hu-HU" sz="1650">
                <a:latin typeface="+mj-lt"/>
              </a:rPr>
              <a:t>BCP Röszke, </a:t>
            </a:r>
            <a:r>
              <a:rPr lang="en-US" sz="1650">
                <a:latin typeface="+mj-lt"/>
              </a:rPr>
              <a:t>Customs Control Skills Development Centre of Expertise</a:t>
            </a:r>
            <a:endParaRPr lang="hu-HU" sz="1650">
              <a:latin typeface="+mj-lt"/>
            </a:endParaRPr>
          </a:p>
          <a:p>
            <a:endParaRPr lang="hu-HU" sz="1650" dirty="0">
              <a:latin typeface="+mj-lt"/>
            </a:endParaRPr>
          </a:p>
        </p:txBody>
      </p:sp>
    </p:spTree>
    <p:extLst>
      <p:ext uri="{BB962C8B-B14F-4D97-AF65-F5344CB8AC3E}">
        <p14:creationId xmlns:p14="http://schemas.microsoft.com/office/powerpoint/2010/main" val="1214012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2"/>
          <p:cNvSpPr>
            <a:spLocks noGrp="1"/>
          </p:cNvSpPr>
          <p:nvPr>
            <p:ph idx="1"/>
          </p:nvPr>
        </p:nvSpPr>
        <p:spPr>
          <a:xfrm>
            <a:off x="197515" y="1916832"/>
            <a:ext cx="4968552" cy="3955150"/>
          </a:xfrm>
        </p:spPr>
        <p:txBody>
          <a:bodyPr>
            <a:normAutofit fontScale="92500" lnSpcReduction="10000"/>
          </a:bodyPr>
          <a:lstStyle/>
          <a:p>
            <a:pPr algn="just">
              <a:lnSpc>
                <a:spcPct val="150000"/>
              </a:lnSpc>
            </a:pPr>
            <a:r>
              <a:rPr lang="en-GB" sz="1800" dirty="0" smtClean="0">
                <a:latin typeface="Arial" panose="020B0604020202020204" pitchFamily="34" charset="0"/>
                <a:cs typeface="Arial" panose="020B0604020202020204" pitchFamily="34" charset="0"/>
              </a:rPr>
              <a:t>Live training </a:t>
            </a:r>
            <a:r>
              <a:rPr lang="en-GB" sz="1800" dirty="0" err="1" smtClean="0">
                <a:latin typeface="Arial" panose="020B0604020202020204" pitchFamily="34" charset="0"/>
                <a:cs typeface="Arial" panose="020B0604020202020204" pitchFamily="34" charset="0"/>
              </a:rPr>
              <a:t>facil</a:t>
            </a:r>
            <a:r>
              <a:rPr lang="hu-HU" sz="1800" dirty="0" err="1" smtClean="0">
                <a:latin typeface="Arial" panose="020B0604020202020204" pitchFamily="34" charset="0"/>
                <a:cs typeface="Arial" panose="020B0604020202020204" pitchFamily="34" charset="0"/>
              </a:rPr>
              <a:t>it</a:t>
            </a:r>
            <a:r>
              <a:rPr lang="en-GB" sz="1800" dirty="0" err="1" smtClean="0">
                <a:latin typeface="Arial" panose="020B0604020202020204" pitchFamily="34" charset="0"/>
                <a:cs typeface="Arial" panose="020B0604020202020204" pitchFamily="34" charset="0"/>
              </a:rPr>
              <a:t>ated</a:t>
            </a:r>
            <a:r>
              <a:rPr lang="en-GB" sz="1800" dirty="0" smtClean="0">
                <a:latin typeface="Arial" panose="020B0604020202020204" pitchFamily="34" charset="0"/>
                <a:cs typeface="Arial" panose="020B0604020202020204" pitchFamily="34" charset="0"/>
              </a:rPr>
              <a:t> @</a:t>
            </a:r>
            <a:r>
              <a:rPr lang="en-GB" sz="1800" dirty="0" err="1" smtClean="0">
                <a:latin typeface="Arial" panose="020B0604020202020204" pitchFamily="34" charset="0"/>
                <a:cs typeface="Arial" panose="020B0604020202020204" pitchFamily="34" charset="0"/>
              </a:rPr>
              <a:t>Röszke</a:t>
            </a:r>
            <a:r>
              <a:rPr lang="en-GB" sz="1800" dirty="0" smtClean="0">
                <a:latin typeface="Arial" panose="020B0604020202020204" pitchFamily="34" charset="0"/>
                <a:cs typeface="Arial" panose="020B0604020202020204" pitchFamily="34" charset="0"/>
              </a:rPr>
              <a:t> BCP, Hungary, </a:t>
            </a:r>
            <a:r>
              <a:rPr lang="en-GB" sz="1800" dirty="0" err="1" smtClean="0">
                <a:latin typeface="Arial" panose="020B0604020202020204" pitchFamily="34" charset="0"/>
                <a:cs typeface="Arial" panose="020B0604020202020204" pitchFamily="34" charset="0"/>
              </a:rPr>
              <a:t>Röszke</a:t>
            </a:r>
            <a:r>
              <a:rPr lang="en-GB" sz="1800" dirty="0" smtClean="0">
                <a:latin typeface="Arial" panose="020B0604020202020204" pitchFamily="34" charset="0"/>
                <a:cs typeface="Arial" panose="020B0604020202020204" pitchFamily="34" charset="0"/>
              </a:rPr>
              <a:t> Centre of Expertise</a:t>
            </a:r>
          </a:p>
          <a:p>
            <a:pPr algn="just">
              <a:lnSpc>
                <a:spcPct val="150000"/>
              </a:lnSpc>
            </a:pPr>
            <a:r>
              <a:rPr lang="en-GB" sz="1800" dirty="0" smtClean="0">
                <a:latin typeface="Arial" panose="020B0604020202020204" pitchFamily="34" charset="0"/>
                <a:cs typeface="Arial" panose="020B0604020202020204" pitchFamily="34" charset="0"/>
              </a:rPr>
              <a:t>Trainers: 3 from HUN + 1 from other CELBET country (PL, LV, BG)</a:t>
            </a:r>
          </a:p>
          <a:p>
            <a:pPr algn="just">
              <a:lnSpc>
                <a:spcPct val="150000"/>
              </a:lnSpc>
            </a:pPr>
            <a:r>
              <a:rPr lang="en-GB" sz="1800" dirty="0" smtClean="0">
                <a:latin typeface="Arial" panose="020B0604020202020204" pitchFamily="34" charset="0"/>
                <a:cs typeface="Arial" panose="020B0604020202020204" pitchFamily="34" charset="0"/>
              </a:rPr>
              <a:t>From 2019:  4 live trainings + 2 webinars</a:t>
            </a:r>
          </a:p>
          <a:p>
            <a:pPr marL="0" indent="0">
              <a:buNone/>
            </a:pPr>
            <a:r>
              <a:rPr lang="en-GB" sz="1800" dirty="0" smtClean="0">
                <a:latin typeface="Arial" panose="020B0604020202020204" pitchFamily="34" charset="0"/>
                <a:cs typeface="Arial" panose="020B0604020202020204" pitchFamily="34" charset="0"/>
              </a:rPr>
              <a:t>Goal and objective:</a:t>
            </a:r>
          </a:p>
          <a:p>
            <a:r>
              <a:rPr lang="en-GB" sz="1800" dirty="0" smtClean="0">
                <a:latin typeface="Arial" panose="020B0604020202020204" pitchFamily="34" charset="0"/>
                <a:cs typeface="Arial" panose="020B0604020202020204" pitchFamily="34" charset="0"/>
              </a:rPr>
              <a:t>To spread </a:t>
            </a:r>
            <a:r>
              <a:rPr lang="en-GB" sz="1800" u="sng" dirty="0" smtClean="0">
                <a:latin typeface="Arial" panose="020B0604020202020204" pitchFamily="34" charset="0"/>
                <a:cs typeface="Arial" panose="020B0604020202020204" pitchFamily="34" charset="0"/>
              </a:rPr>
              <a:t>common approach </a:t>
            </a:r>
            <a:r>
              <a:rPr lang="en-GB" sz="1800" dirty="0" smtClean="0">
                <a:latin typeface="Arial" panose="020B0604020202020204" pitchFamily="34" charset="0"/>
                <a:cs typeface="Arial" panose="020B0604020202020204" pitchFamily="34" charset="0"/>
              </a:rPr>
              <a:t>in performing customs control at the EU external border by sharing working examples, </a:t>
            </a:r>
            <a:r>
              <a:rPr lang="en-GB" sz="1800" u="sng" dirty="0" smtClean="0">
                <a:latin typeface="Arial" panose="020B0604020202020204" pitchFamily="34" charset="0"/>
                <a:cs typeface="Arial" panose="020B0604020202020204" pitchFamily="34" charset="0"/>
              </a:rPr>
              <a:t>best practices and methods</a:t>
            </a:r>
            <a:r>
              <a:rPr lang="en-GB" sz="1800" dirty="0" smtClean="0">
                <a:latin typeface="Arial" panose="020B0604020202020204" pitchFamily="34" charset="0"/>
                <a:cs typeface="Arial" panose="020B0604020202020204" pitchFamily="34" charset="0"/>
              </a:rPr>
              <a:t>.</a:t>
            </a:r>
          </a:p>
          <a:p>
            <a:r>
              <a:rPr lang="en-GB" sz="1800" dirty="0" smtClean="0">
                <a:latin typeface="Arial" panose="020B0604020202020204" pitchFamily="34" charset="0"/>
                <a:cs typeface="Arial" panose="020B0604020202020204" pitchFamily="34" charset="0"/>
              </a:rPr>
              <a:t>To increase safety and security, protect citizens and the environment.</a:t>
            </a:r>
          </a:p>
          <a:p>
            <a:pPr algn="just">
              <a:lnSpc>
                <a:spcPct val="150000"/>
              </a:lnSpc>
            </a:pPr>
            <a:endParaRPr lang="en-GB" sz="1800" dirty="0" smtClean="0">
              <a:latin typeface="Arial" panose="020B0604020202020204" pitchFamily="34" charset="0"/>
              <a:cs typeface="Arial" panose="020B0604020202020204" pitchFamily="34" charset="0"/>
            </a:endParaRPr>
          </a:p>
          <a:p>
            <a:pPr algn="just">
              <a:lnSpc>
                <a:spcPct val="150000"/>
              </a:lnSpc>
            </a:pPr>
            <a:endParaRPr lang="en-GB" sz="1800" dirty="0" smtClean="0">
              <a:latin typeface="Arial" panose="020B0604020202020204" pitchFamily="34" charset="0"/>
              <a:cs typeface="Arial" panose="020B0604020202020204" pitchFamily="34" charset="0"/>
            </a:endParaRPr>
          </a:p>
          <a:p>
            <a:pPr lvl="2">
              <a:lnSpc>
                <a:spcPct val="150000"/>
              </a:lnSpc>
            </a:pPr>
            <a:endParaRPr lang="en-GB" sz="1350" dirty="0" smtClean="0">
              <a:latin typeface="Arial" panose="020B0604020202020204" pitchFamily="34" charset="0"/>
              <a:cs typeface="Arial" panose="020B0604020202020204" pitchFamily="34" charset="0"/>
            </a:endParaRPr>
          </a:p>
          <a:p>
            <a:pPr>
              <a:lnSpc>
                <a:spcPct val="150000"/>
              </a:lnSpc>
            </a:pPr>
            <a:endParaRPr lang="en-GB" sz="1800" dirty="0">
              <a:latin typeface="Arial" panose="020B0604020202020204" pitchFamily="34" charset="0"/>
              <a:cs typeface="Arial" panose="020B0604020202020204" pitchFamily="34" charset="0"/>
            </a:endParaRPr>
          </a:p>
        </p:txBody>
      </p:sp>
      <p:sp>
        <p:nvSpPr>
          <p:cNvPr id="6" name="Cím 1"/>
          <p:cNvSpPr>
            <a:spLocks noGrp="1"/>
          </p:cNvSpPr>
          <p:nvPr>
            <p:ph type="title"/>
          </p:nvPr>
        </p:nvSpPr>
        <p:spPr>
          <a:xfrm>
            <a:off x="1589618" y="970164"/>
            <a:ext cx="5915025" cy="745629"/>
          </a:xfrm>
        </p:spPr>
        <p:txBody>
          <a:bodyPr>
            <a:normAutofit fontScale="90000"/>
          </a:bodyPr>
          <a:lstStyle/>
          <a:p>
            <a:r>
              <a:rPr lang="en-GB" dirty="0" smtClean="0">
                <a:latin typeface="Arial" panose="020B0604020202020204" pitchFamily="34" charset="0"/>
                <a:cs typeface="Arial" panose="020B0604020202020204" pitchFamily="34" charset="0"/>
              </a:rPr>
              <a:t>General information</a:t>
            </a:r>
            <a:br>
              <a:rPr lang="en-GB" dirty="0" smtClean="0">
                <a:latin typeface="Arial" panose="020B0604020202020204" pitchFamily="34" charset="0"/>
                <a:cs typeface="Arial" panose="020B0604020202020204" pitchFamily="34" charset="0"/>
              </a:rPr>
            </a:br>
            <a:r>
              <a:rPr lang="en-GB" sz="2700" i="1" dirty="0" smtClean="0">
                <a:latin typeface="Arial" panose="020B0604020202020204" pitchFamily="34" charset="0"/>
                <a:cs typeface="Arial" panose="020B0604020202020204" pitchFamily="34" charset="0"/>
              </a:rPr>
              <a:t>Customs Control Process Training</a:t>
            </a:r>
            <a:endParaRPr lang="en-GB" i="1" dirty="0">
              <a:latin typeface="Arial" panose="020B0604020202020204" pitchFamily="34" charset="0"/>
              <a:cs typeface="Arial" panose="020B0604020202020204" pitchFamily="34" charset="0"/>
            </a:endParaRPr>
          </a:p>
        </p:txBody>
      </p:sp>
      <p:pic>
        <p:nvPicPr>
          <p:cNvPr id="7"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2885"/>
            <a:ext cx="2199790" cy="57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Kép 1"/>
          <p:cNvPicPr>
            <a:picLocks noChangeAspect="1"/>
          </p:cNvPicPr>
          <p:nvPr/>
        </p:nvPicPr>
        <p:blipFill>
          <a:blip r:embed="rId5"/>
          <a:stretch>
            <a:fillRect/>
          </a:stretch>
        </p:blipFill>
        <p:spPr>
          <a:xfrm>
            <a:off x="5382090" y="2260645"/>
            <a:ext cx="3592084" cy="3113671"/>
          </a:xfrm>
          <a:prstGeom prst="rect">
            <a:avLst/>
          </a:prstGeom>
        </p:spPr>
      </p:pic>
    </p:spTree>
    <p:extLst>
      <p:ext uri="{BB962C8B-B14F-4D97-AF65-F5344CB8AC3E}">
        <p14:creationId xmlns:p14="http://schemas.microsoft.com/office/powerpoint/2010/main" val="4473919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1"/>
          <p:cNvSpPr>
            <a:spLocks noGrp="1"/>
          </p:cNvSpPr>
          <p:nvPr>
            <p:ph type="title"/>
          </p:nvPr>
        </p:nvSpPr>
        <p:spPr>
          <a:xfrm>
            <a:off x="1589618" y="970164"/>
            <a:ext cx="5915025" cy="745629"/>
          </a:xfrm>
        </p:spPr>
        <p:txBody>
          <a:bodyPr>
            <a:normAutofit fontScale="90000"/>
          </a:bodyPr>
          <a:lstStyle/>
          <a:p>
            <a:r>
              <a:rPr lang="en-GB" dirty="0" smtClean="0">
                <a:latin typeface="Arial" panose="020B0604020202020204" pitchFamily="34" charset="0"/>
                <a:cs typeface="Arial" panose="020B0604020202020204" pitchFamily="34" charset="0"/>
              </a:rPr>
              <a:t>General information</a:t>
            </a:r>
            <a:br>
              <a:rPr lang="en-GB" dirty="0" smtClean="0">
                <a:latin typeface="Arial" panose="020B0604020202020204" pitchFamily="34" charset="0"/>
                <a:cs typeface="Arial" panose="020B0604020202020204" pitchFamily="34" charset="0"/>
              </a:rPr>
            </a:br>
            <a:r>
              <a:rPr lang="en-GB" sz="2700" i="1" dirty="0" smtClean="0">
                <a:latin typeface="Arial" panose="020B0604020202020204" pitchFamily="34" charset="0"/>
                <a:cs typeface="Arial" panose="020B0604020202020204" pitchFamily="34" charset="0"/>
              </a:rPr>
              <a:t>Customs Control Process Training</a:t>
            </a:r>
            <a:endParaRPr lang="en-GB" i="1" dirty="0">
              <a:latin typeface="Arial" panose="020B0604020202020204" pitchFamily="34" charset="0"/>
              <a:cs typeface="Arial" panose="020B0604020202020204" pitchFamily="34" charset="0"/>
            </a:endParaRPr>
          </a:p>
        </p:txBody>
      </p:sp>
      <p:pic>
        <p:nvPicPr>
          <p:cNvPr id="7"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23" y="116632"/>
            <a:ext cx="2221487" cy="58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s://www.fischerandpartners.com/mt-content/uploads/2019/06/hard_skills_soft_skills_900x4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7875" y="1916832"/>
            <a:ext cx="5616623"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artalom helye 2"/>
          <p:cNvSpPr>
            <a:spLocks noGrp="1"/>
          </p:cNvSpPr>
          <p:nvPr>
            <p:ph idx="1"/>
          </p:nvPr>
        </p:nvSpPr>
        <p:spPr>
          <a:xfrm>
            <a:off x="197515" y="1916832"/>
            <a:ext cx="5184575" cy="3685120"/>
          </a:xfrm>
        </p:spPr>
        <p:txBody>
          <a:bodyPr>
            <a:normAutofit/>
          </a:bodyPr>
          <a:lstStyle/>
          <a:p>
            <a:pPr algn="just">
              <a:lnSpc>
                <a:spcPct val="150000"/>
              </a:lnSpc>
            </a:pPr>
            <a:r>
              <a:rPr lang="en-GB" sz="1800" dirty="0" smtClean="0">
                <a:latin typeface="Arial" panose="020B0604020202020204" pitchFamily="34" charset="0"/>
                <a:cs typeface="Arial" panose="020B0604020202020204" pitchFamily="34" charset="0"/>
              </a:rPr>
              <a:t>Hard skill development</a:t>
            </a:r>
          </a:p>
          <a:p>
            <a:pPr lvl="1" algn="just">
              <a:lnSpc>
                <a:spcPct val="150000"/>
              </a:lnSpc>
            </a:pPr>
            <a:r>
              <a:rPr lang="en-GB" sz="1500" dirty="0" smtClean="0">
                <a:latin typeface="Arial" panose="020B0604020202020204" pitchFamily="34" charset="0"/>
                <a:cs typeface="Arial" panose="020B0604020202020204" pitchFamily="34" charset="0"/>
              </a:rPr>
              <a:t>Operational competencies</a:t>
            </a:r>
          </a:p>
          <a:p>
            <a:pPr algn="just">
              <a:lnSpc>
                <a:spcPct val="150000"/>
              </a:lnSpc>
            </a:pPr>
            <a:endParaRPr lang="en-GB" sz="1800" dirty="0" smtClean="0">
              <a:latin typeface="Arial" panose="020B0604020202020204" pitchFamily="34" charset="0"/>
              <a:cs typeface="Arial" panose="020B0604020202020204" pitchFamily="34" charset="0"/>
            </a:endParaRPr>
          </a:p>
          <a:p>
            <a:pPr algn="just">
              <a:lnSpc>
                <a:spcPct val="150000"/>
              </a:lnSpc>
            </a:pPr>
            <a:r>
              <a:rPr lang="en-GB" sz="1800" dirty="0" smtClean="0">
                <a:latin typeface="Arial" panose="020B0604020202020204" pitchFamily="34" charset="0"/>
                <a:cs typeface="Arial" panose="020B0604020202020204" pitchFamily="34" charset="0"/>
              </a:rPr>
              <a:t>Soft skill development</a:t>
            </a:r>
          </a:p>
          <a:p>
            <a:pPr lvl="1" algn="just">
              <a:lnSpc>
                <a:spcPct val="150000"/>
              </a:lnSpc>
            </a:pPr>
            <a:r>
              <a:rPr lang="en-GB" sz="1500" dirty="0" smtClean="0">
                <a:latin typeface="Arial" panose="020B0604020202020204" pitchFamily="34" charset="0"/>
                <a:cs typeface="Arial" panose="020B0604020202020204" pitchFamily="34" charset="0"/>
              </a:rPr>
              <a:t>Professional competencies</a:t>
            </a:r>
          </a:p>
          <a:p>
            <a:pPr algn="just">
              <a:lnSpc>
                <a:spcPct val="150000"/>
              </a:lnSpc>
            </a:pPr>
            <a:endParaRPr lang="en-GB" sz="1800" dirty="0" smtClean="0">
              <a:latin typeface="Arial" panose="020B0604020202020204" pitchFamily="34" charset="0"/>
              <a:cs typeface="Arial" panose="020B0604020202020204" pitchFamily="34" charset="0"/>
            </a:endParaRPr>
          </a:p>
          <a:p>
            <a:pPr algn="just">
              <a:lnSpc>
                <a:spcPct val="150000"/>
              </a:lnSpc>
            </a:pPr>
            <a:r>
              <a:rPr lang="en-GB" sz="1800" dirty="0" smtClean="0">
                <a:latin typeface="Arial" panose="020B0604020202020204" pitchFamily="34" charset="0"/>
                <a:cs typeface="Arial" panose="020B0604020202020204" pitchFamily="34" charset="0"/>
              </a:rPr>
              <a:t>New modus operandi &amp; Training </a:t>
            </a:r>
            <a:r>
              <a:rPr lang="en-GB" sz="1800" dirty="0" err="1" smtClean="0">
                <a:latin typeface="Arial" panose="020B0604020202020204" pitchFamily="34" charset="0"/>
                <a:cs typeface="Arial" panose="020B0604020202020204" pitchFamily="34" charset="0"/>
              </a:rPr>
              <a:t>metholodogy</a:t>
            </a:r>
            <a:endParaRPr lang="en-GB" sz="1800" dirty="0" smtClean="0">
              <a:latin typeface="Arial" panose="020B0604020202020204" pitchFamily="34" charset="0"/>
              <a:cs typeface="Arial" panose="020B0604020202020204" pitchFamily="34" charset="0"/>
            </a:endParaRPr>
          </a:p>
          <a:p>
            <a:pPr lvl="1" algn="just">
              <a:lnSpc>
                <a:spcPct val="150000"/>
              </a:lnSpc>
            </a:pPr>
            <a:r>
              <a:rPr lang="en-GB" sz="1500" dirty="0" smtClean="0">
                <a:latin typeface="Arial" panose="020B0604020202020204" pitchFamily="34" charset="0"/>
                <a:cs typeface="Arial" panose="020B0604020202020204" pitchFamily="34" charset="0"/>
              </a:rPr>
              <a:t>Based on many scientific researches</a:t>
            </a:r>
          </a:p>
          <a:p>
            <a:pPr lvl="2">
              <a:lnSpc>
                <a:spcPct val="150000"/>
              </a:lnSpc>
            </a:pPr>
            <a:endParaRPr lang="en-GB" sz="1350" dirty="0" smtClean="0">
              <a:latin typeface="Arial" panose="020B0604020202020204" pitchFamily="34" charset="0"/>
              <a:cs typeface="Arial" panose="020B0604020202020204" pitchFamily="34" charset="0"/>
            </a:endParaRPr>
          </a:p>
          <a:p>
            <a:pPr>
              <a:lnSpc>
                <a:spcPct val="150000"/>
              </a:lnSpc>
            </a:pPr>
            <a:endParaRPr lang="en-GB" sz="1800" dirty="0">
              <a:latin typeface="Arial" panose="020B0604020202020204" pitchFamily="34" charset="0"/>
              <a:cs typeface="Arial" panose="020B0604020202020204" pitchFamily="34" charset="0"/>
            </a:endParaRPr>
          </a:p>
        </p:txBody>
      </p:sp>
      <p:pic>
        <p:nvPicPr>
          <p:cNvPr id="2052" name="Picture 4" descr="https://pbs.twimg.com/media/DP9qD5wX4AATBcI?format=jpg&amp;name=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347" y="1916832"/>
            <a:ext cx="6835756" cy="368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9822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2"/>
          <p:cNvSpPr>
            <a:spLocks noGrp="1"/>
          </p:cNvSpPr>
          <p:nvPr>
            <p:ph idx="1"/>
          </p:nvPr>
        </p:nvSpPr>
        <p:spPr>
          <a:xfrm>
            <a:off x="143508" y="1808820"/>
            <a:ext cx="5832648" cy="3421127"/>
          </a:xfrm>
        </p:spPr>
        <p:txBody>
          <a:bodyPr>
            <a:normAutofit/>
          </a:bodyPr>
          <a:lstStyle/>
          <a:p>
            <a:pPr algn="just">
              <a:lnSpc>
                <a:spcPct val="150000"/>
              </a:lnSpc>
            </a:pPr>
            <a:r>
              <a:rPr lang="en-GB" sz="1800" dirty="0" smtClean="0">
                <a:latin typeface="Arial" panose="020B0604020202020204" pitchFamily="34" charset="0"/>
                <a:cs typeface="Arial" panose="020B0604020202020204" pitchFamily="34" charset="0"/>
              </a:rPr>
              <a:t>Give opportunity for trainees to become trainers.</a:t>
            </a:r>
          </a:p>
          <a:p>
            <a:pPr lvl="1" algn="just">
              <a:lnSpc>
                <a:spcPct val="150000"/>
              </a:lnSpc>
            </a:pPr>
            <a:r>
              <a:rPr lang="en-GB" sz="1500" dirty="0" smtClean="0">
                <a:latin typeface="Arial" panose="020B0604020202020204" pitchFamily="34" charset="0"/>
                <a:cs typeface="Arial" panose="020B0604020202020204" pitchFamily="34" charset="0"/>
              </a:rPr>
              <a:t>Ambition</a:t>
            </a:r>
          </a:p>
          <a:p>
            <a:pPr lvl="1" algn="just">
              <a:lnSpc>
                <a:spcPct val="150000"/>
              </a:lnSpc>
            </a:pPr>
            <a:r>
              <a:rPr lang="en-GB" sz="1500" dirty="0" smtClean="0">
                <a:latin typeface="Arial" panose="020B0604020202020204" pitchFamily="34" charset="0"/>
                <a:cs typeface="Arial" panose="020B0604020202020204" pitchFamily="34" charset="0"/>
              </a:rPr>
              <a:t>Choose a Preferable topic </a:t>
            </a:r>
          </a:p>
          <a:p>
            <a:pPr lvl="1" algn="just">
              <a:lnSpc>
                <a:spcPct val="150000"/>
              </a:lnSpc>
            </a:pPr>
            <a:r>
              <a:rPr lang="en-GB" sz="1500" dirty="0" smtClean="0">
                <a:latin typeface="Arial" panose="020B0604020202020204" pitchFamily="34" charset="0"/>
                <a:cs typeface="Arial" panose="020B0604020202020204" pitchFamily="34" charset="0"/>
              </a:rPr>
              <a:t>Motivation for national implementation</a:t>
            </a:r>
          </a:p>
          <a:p>
            <a:pPr algn="just">
              <a:lnSpc>
                <a:spcPct val="150000"/>
              </a:lnSpc>
            </a:pPr>
            <a:r>
              <a:rPr lang="en-GB" sz="1800" dirty="0" smtClean="0">
                <a:latin typeface="Arial" panose="020B0604020202020204" pitchFamily="34" charset="0"/>
                <a:cs typeface="Arial" panose="020B0604020202020204" pitchFamily="34" charset="0"/>
              </a:rPr>
              <a:t>Risk Analysis, Interviewing, Profiling, Specialized in some Control Method or Means of transport</a:t>
            </a:r>
          </a:p>
          <a:p>
            <a:pPr algn="just">
              <a:lnSpc>
                <a:spcPct val="150000"/>
              </a:lnSpc>
            </a:pPr>
            <a:endParaRPr lang="en-GB" sz="1350" dirty="0" smtClean="0">
              <a:latin typeface="Arial" panose="020B0604020202020204" pitchFamily="34" charset="0"/>
              <a:cs typeface="Arial" panose="020B0604020202020204" pitchFamily="34" charset="0"/>
            </a:endParaRPr>
          </a:p>
          <a:p>
            <a:pPr lvl="1" algn="just">
              <a:lnSpc>
                <a:spcPct val="150000"/>
              </a:lnSpc>
            </a:pPr>
            <a:endParaRPr lang="en-GB" sz="1050" dirty="0" smtClean="0">
              <a:latin typeface="Arial" panose="020B0604020202020204" pitchFamily="34" charset="0"/>
              <a:cs typeface="Arial" panose="020B0604020202020204" pitchFamily="34" charset="0"/>
            </a:endParaRPr>
          </a:p>
          <a:p>
            <a:pPr>
              <a:lnSpc>
                <a:spcPct val="150000"/>
              </a:lnSpc>
            </a:pPr>
            <a:endParaRPr lang="en-GB" sz="1800" dirty="0">
              <a:latin typeface="Arial" panose="020B0604020202020204" pitchFamily="34" charset="0"/>
              <a:cs typeface="Arial" panose="020B0604020202020204" pitchFamily="34" charset="0"/>
            </a:endParaRPr>
          </a:p>
        </p:txBody>
      </p:sp>
      <p:sp>
        <p:nvSpPr>
          <p:cNvPr id="6" name="Cím 1"/>
          <p:cNvSpPr>
            <a:spLocks noGrp="1"/>
          </p:cNvSpPr>
          <p:nvPr>
            <p:ph type="title"/>
          </p:nvPr>
        </p:nvSpPr>
        <p:spPr>
          <a:xfrm>
            <a:off x="1589618" y="970164"/>
            <a:ext cx="5915025" cy="745629"/>
          </a:xfrm>
        </p:spPr>
        <p:txBody>
          <a:bodyPr>
            <a:normAutofit fontScale="90000"/>
          </a:bodyPr>
          <a:lstStyle/>
          <a:p>
            <a:r>
              <a:rPr lang="en-GB" dirty="0" smtClean="0">
                <a:latin typeface="Arial" panose="020B0604020202020204" pitchFamily="34" charset="0"/>
                <a:cs typeface="Arial" panose="020B0604020202020204" pitchFamily="34" charset="0"/>
              </a:rPr>
              <a:t>General </a:t>
            </a:r>
            <a:r>
              <a:rPr lang="en-GB" dirty="0" err="1" smtClean="0">
                <a:latin typeface="Arial" panose="020B0604020202020204" pitchFamily="34" charset="0"/>
                <a:cs typeface="Arial" panose="020B0604020202020204" pitchFamily="34" charset="0"/>
              </a:rPr>
              <a:t>informations</a:t>
            </a:r>
            <a:r>
              <a:rPr lang="en-GB" dirty="0" smtClean="0">
                <a:latin typeface="Arial" panose="020B0604020202020204" pitchFamily="34" charset="0"/>
                <a:cs typeface="Arial" panose="020B0604020202020204" pitchFamily="34" charset="0"/>
              </a:rPr>
              <a:t/>
            </a:r>
            <a:br>
              <a:rPr lang="en-GB" dirty="0" smtClean="0">
                <a:latin typeface="Arial" panose="020B0604020202020204" pitchFamily="34" charset="0"/>
                <a:cs typeface="Arial" panose="020B0604020202020204" pitchFamily="34" charset="0"/>
              </a:rPr>
            </a:br>
            <a:r>
              <a:rPr lang="en-GB" sz="2700" i="1" dirty="0" smtClean="0">
                <a:latin typeface="Arial" panose="020B0604020202020204" pitchFamily="34" charset="0"/>
                <a:cs typeface="Arial" panose="020B0604020202020204" pitchFamily="34" charset="0"/>
              </a:rPr>
              <a:t>Customs Control Process Training</a:t>
            </a:r>
            <a:endParaRPr lang="en-GB" i="1" dirty="0">
              <a:latin typeface="Arial" panose="020B0604020202020204" pitchFamily="34" charset="0"/>
              <a:cs typeface="Arial" panose="020B0604020202020204" pitchFamily="34" charset="0"/>
            </a:endParaRPr>
          </a:p>
        </p:txBody>
      </p:sp>
      <p:pic>
        <p:nvPicPr>
          <p:cNvPr id="7"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08" y="165453"/>
            <a:ext cx="164544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lh3.googleusercontent.com/94ctUvvxy9RdEelWWzr2HXMN0lWCCm06jg4ovP5Eg6URtvc0DdTK_GpnkzEFO0VbQnPq7i8BwSX2D7zpi_wd0wOW--WnrXPpgCqN1EXO2vH_Ql0xDYlveG9UZi00MbVj0XM2wzqNlqiOS80mpNQHObqiCAKcNxWgUi9FmN7y9m1XkiVhie5UvLerGGX6kETMpVvjo0TpLlCtCrndlgg2D8FV-1IyxfVpUbD0Mbsl6r0yIX3r99mbtKxqu53vPYl4BgcCiHGSxtZo7Lza_KVDadadR5QjLwxLmaZuhVUlEP6RusfddxcqLgrTxX-qzyQr503uM-1xu_tKYpf-ZeiyfpV35XZ3BKLHgxxIlWlEo5qpBS0aphUXiYGCWGpxoeF54_Ir5WdoV4_EEcxRpW6ze-wbitlL1fhrJukS4sXlI1UXHJJ38cuykWB8bftjkdkptvDzp1wJXAZEzPfA70XxbV00kblycQbkDeC2mZiGvpgmwdY9KLzFm0jVrlov9KC7rFkl9beZyiYmh81Y8Hhuyav9d7--z-kd57Dj46E6HHMY9Arqacu9Qph2pdTv2msDv8O2EBCAd0tniqY8k7WH9gLBfUXd2-4V4rGSDUYrSlAbLhdNG94V51oyjyvXPefMbIJvaq2TAGok630fStnoSHGeYAUmPck_Hxd8cMmP1VkIUGDgTNXsDIV7aY9-2ykLlVkCjoVzVthQSip8Ko-iSnUnUVk1PHzx0QdjiwtBKepbncVm5gQq6eAIj2mAGkypz0N-EpxQ_uyOBuaONyRsF3HHLyxRaPYEzEe2WQx2rSKsJMp-zxr39k4pW1RXCg3aZNjNKYbu6Kcioub_Q_nEFzA0wBEjapiK8nrnKroYz1UNMbkAxqiD7F-R8gyI-JZ1x5yQepO_R7AoftAUrps5ekrD-dyxF-wYcSRqnM66MF97i2lYK8lGLPkd6GdGthkU3TMNvgsUxufUmS8A2Z5_rBnuomEQh_LG1NZpWw5nvu4EXfawKSVkBA=w1877-h866-no?authuser=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9291" y="4268391"/>
            <a:ext cx="3781724" cy="1744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s://lh3.googleusercontent.com/i7PbiIhE7h5FqrZKzN91RLj9sv2582nOf3cSpSEAgCyXTXjv1dPCqIJ387_y4Jn0VQNf2a61yodTyeP-uzX9VZgie8KrQ_OwIoa1aE_JuAGw6Qxce1_bS3WSFvpGxkCiq7I-5rPreEqMIYy2QVPlRj_1WODIxnLT_flfdRnz7ONQkPt6_BRFt5CvNdRxIwX6F_qOGFeytAJMdoM9Y9cGEvA_LR9Juty-MET7NDPsRRnsbh5Y6XQknrhC5dGNzpFsmB0TR86ZG1ECGRAgHHkX1f-URDjXswVDendHDKrMSURxkOkbNm5Rft2Ktnh0R0sh103Znb9_io9tEhraZJ2EYjrrPQEIOTIUfmL391GpL5OolOeYf_J5JbG08f0DVAdf3mR5A3Lsp62nYrn-PxKZYlVvDnhoRJodNUp4CExULTGIJ14JniOeVw26UNqjPXDpAUqQYNcO_jWNCVKx50_h97PlynnuKaXyBW4FUjb-Z-UF3KLIO2yGrPejHx1Rj34KjnkQ2GSQbVgK0Lrzsqay2jt2KAqNMKLsVy0-i9n93KI3w2a5eWo-_dJA8ihBncEvtQDmX3_E3L6czSJ8eCuDGuRNEP4a3XQtcErmnXgIoQL2BW1NVD8459a-3i3xqYntqvU-Ikq2AxZ91N7QxI0KTl6n17I-YQziCsP4BfqBU25RtcSsAkXqmsn_knF4FDiTqyKol9ZTzHup98jFRUlUhwM240pHe5p5C_FmuWM62Dit2QgIYpXlci-BTkr-cITjSjnK3cBJzKYvJ4Hmjq6NMUDA2A_WoXZ2ocTJs6dqlEYlg_2V7lt2KJlvOvWQ8_-orLqyQnLGpDrmkQN93qMVSTeoDoPYmeAy2PA4w_8ZP0Fx6Okm9IOhuJFFEwah0IPrKvpd1AfDwtMGoWnNmWGdF7W6ZZVKsifikpfFl_FsZEOgeSczDPVKnYGSKyKU25yXFiNOjs6Boh0bP-G3QVgzWhj3kY93l_xTUSp5keGMyiKnk0CM76ulBQ=w1157-h866-no?authuser=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11" t="38262" r="4255" b="13413"/>
          <a:stretch/>
        </p:blipFill>
        <p:spPr bwMode="auto">
          <a:xfrm>
            <a:off x="521551" y="4389493"/>
            <a:ext cx="3576326" cy="1482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https://lh3.googleusercontent.com/KOSZP0H7nhf6L8C6n6eAPEw1I4ZfhjQyGIUBqQdnRN3VmRWSixy-xZKAgLxTQxofvNAADcS1WIsNLOas0qy1nV7P2igj4Iecw5Nj-38KriWult0S5_dOBjWZ4tKq7KVIBnhVXKNWTYIWWLDC-PBVPOpFwF-Fgxrq5jwGSzrqPWkccUPJNdP0lUzYaPuGukV7wIeiNJN9qZ6wRjiLiPB6KAEeEpA6eZX443PV3HjyVi-MC4TpS7jb8CzALX3HHnN9SeOKP2Bhmn4waCwy_7vt9nHQ_jy1xbg8cm9btjvoqn5ofMAHwoimOu8VSE_vgEkW_SNo3ZragEpOu1gyC3Y6735saPPjQkIIAv0kLFw7UKFXmhXqn3Tt29pNQY8xwuZzyS4ZuKNn8-wm3xN8GlRT1WkM2V1eSigpuNHtejy1KJ5qCrnyI40je4fUbH0f8u0JyQz8JDG7yFAvkCltCC3crSjNfnRA6-LpMwUdbHNBWHk8AvdDrNfN4ynjyJqqHicdCBvwXNuiXEtww8EKVbBnbY0fIRvzgocXntkIrA6JfQZyY_zg1DpNvWVzx-yFWk0BPUn7W1TPaF9YQVVfC5xhGPpkk2coi8Ridbvyb9qrw6ioKw0y6dRcY5o2YQqzak3auHoZF2x4F19G7U1s66pMxYAPZwpSVYffPYkbOkTfFQYihJ_UNI9S-Hkcv1h2OwBU-FVJ_ruVeDMUFXVFb5QHn-Z3zJE8nXV-IGV-zqcL4uBzicCc94VRWJU3yrf1Sw442lm7biqrL2Vfk55EvrSoaT2lNyKW5PbB4gZZznmDxw675h5qsh-CBWzLxl15P8B9hBGoYE8J0uk4KgOArLSqrOHmaeQ6vVZA4GHpDYguoUqqm405r4bSnI1VjnI4TwL9hgORnlIurCa4u6i8VxVGglrUClAwhrtRySHRPl02jOQ_cbZvk_Zf02epE6LUL0YtItd6LcnuwqxTYmdR9k9WYMgPFJJuiYTH8D6NyMoDuPOs5SHnEx-Ofw=w1157-h866-no?authuser=0"/>
          <p:cNvPicPr>
            <a:picLocks noChangeAspect="1" noChangeArrowheads="1"/>
          </p:cNvPicPr>
          <p:nvPr/>
        </p:nvPicPr>
        <p:blipFill rotWithShape="1">
          <a:blip r:embed="rId7">
            <a:extLst>
              <a:ext uri="{28A0092B-C50C-407E-A947-70E740481C1C}">
                <a14:useLocalDpi xmlns:a14="http://schemas.microsoft.com/office/drawing/2010/main" val="0"/>
              </a:ext>
            </a:extLst>
          </a:blip>
          <a:srcRect l="34551" t="41799" r="39283" b="27188"/>
          <a:stretch/>
        </p:blipFill>
        <p:spPr bwMode="auto">
          <a:xfrm>
            <a:off x="6046417" y="1749954"/>
            <a:ext cx="3002298" cy="2484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255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a:extLst>
              <a:ext uri="{FF2B5EF4-FFF2-40B4-BE49-F238E27FC236}">
                <a16:creationId xmlns:a16="http://schemas.microsoft.com/office/drawing/2014/main" xmlns="" id="{F20BE847-5A4F-6D08-3172-055186A284AF}"/>
              </a:ext>
            </a:extLst>
          </p:cNvPr>
          <p:cNvSpPr txBox="1"/>
          <p:nvPr/>
        </p:nvSpPr>
        <p:spPr>
          <a:xfrm>
            <a:off x="1729484" y="915918"/>
            <a:ext cx="6098370" cy="784830"/>
          </a:xfrm>
          <a:prstGeom prst="rect">
            <a:avLst/>
          </a:prstGeom>
          <a:noFill/>
        </p:spPr>
        <p:txBody>
          <a:bodyPr wrap="square">
            <a:spAutoFit/>
          </a:bodyPr>
          <a:lstStyle/>
          <a:p>
            <a:pPr algn="ctr"/>
            <a:r>
              <a:rPr lang="en-GB" sz="2400" dirty="0" smtClean="0">
                <a:latin typeface="Arial" panose="020B0604020202020204" pitchFamily="34" charset="0"/>
                <a:cs typeface="Arial" panose="020B0604020202020204" pitchFamily="34" charset="0"/>
              </a:rPr>
              <a:t> CELBET Customs control process training</a:t>
            </a:r>
          </a:p>
          <a:p>
            <a:pPr algn="ctr"/>
            <a:r>
              <a:rPr lang="en-GB" sz="2100" cap="small" dirty="0" smtClean="0">
                <a:latin typeface="Arial" panose="020B0604020202020204" pitchFamily="34" charset="0"/>
                <a:cs typeface="Arial" panose="020B0604020202020204" pitchFamily="34" charset="0"/>
              </a:rPr>
              <a:t>Greece, 6-8 September 2022</a:t>
            </a:r>
            <a:endParaRPr lang="en-GB" sz="2100" cap="small" dirty="0">
              <a:latin typeface="Arial" panose="020B0604020202020204" pitchFamily="34" charset="0"/>
              <a:cs typeface="Arial" panose="020B0604020202020204" pitchFamily="34" charset="0"/>
            </a:endParaRPr>
          </a:p>
        </p:txBody>
      </p:sp>
      <p:sp>
        <p:nvSpPr>
          <p:cNvPr id="11" name="Szövegdoboz 10">
            <a:extLst>
              <a:ext uri="{FF2B5EF4-FFF2-40B4-BE49-F238E27FC236}">
                <a16:creationId xmlns:a16="http://schemas.microsoft.com/office/drawing/2014/main" xmlns="" id="{3AAAC959-943C-B051-2A32-7093EB803B6E}"/>
              </a:ext>
            </a:extLst>
          </p:cNvPr>
          <p:cNvSpPr txBox="1"/>
          <p:nvPr/>
        </p:nvSpPr>
        <p:spPr>
          <a:xfrm>
            <a:off x="143509" y="1754814"/>
            <a:ext cx="4158461" cy="3831818"/>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57175" indent="-257175">
              <a:lnSpc>
                <a:spcPct val="150000"/>
              </a:lnSpc>
              <a:buFont typeface="Wingdings" panose="05000000000000000000" pitchFamily="2" charset="2"/>
              <a:buChar char="§"/>
            </a:pPr>
            <a:r>
              <a:rPr lang="en-GB" dirty="0" smtClean="0">
                <a:solidFill>
                  <a:schemeClr val="tx1"/>
                </a:solidFill>
              </a:rPr>
              <a:t>06-08. 09.2022. </a:t>
            </a:r>
            <a:r>
              <a:rPr lang="en-GB" dirty="0" err="1" smtClean="0">
                <a:solidFill>
                  <a:schemeClr val="tx1"/>
                </a:solidFill>
              </a:rPr>
              <a:t>Kipi</a:t>
            </a:r>
            <a:r>
              <a:rPr lang="en-GB" dirty="0" smtClean="0">
                <a:solidFill>
                  <a:schemeClr val="tx1"/>
                </a:solidFill>
              </a:rPr>
              <a:t> BCP</a:t>
            </a:r>
          </a:p>
          <a:p>
            <a:pPr marL="257175" indent="-257175">
              <a:lnSpc>
                <a:spcPct val="150000"/>
              </a:lnSpc>
              <a:buFont typeface="Wingdings" panose="05000000000000000000" pitchFamily="2" charset="2"/>
              <a:buChar char="§"/>
            </a:pPr>
            <a:r>
              <a:rPr lang="en-GB" dirty="0" smtClean="0">
                <a:solidFill>
                  <a:schemeClr val="tx1"/>
                </a:solidFill>
              </a:rPr>
              <a:t>16 participants</a:t>
            </a:r>
          </a:p>
          <a:p>
            <a:pPr marL="257175" indent="-257175">
              <a:lnSpc>
                <a:spcPct val="150000"/>
              </a:lnSpc>
              <a:buFont typeface="Wingdings" panose="05000000000000000000" pitchFamily="2" charset="2"/>
              <a:buChar char="§"/>
            </a:pPr>
            <a:r>
              <a:rPr lang="en-GB" dirty="0" smtClean="0">
                <a:solidFill>
                  <a:schemeClr val="tx1"/>
                </a:solidFill>
              </a:rPr>
              <a:t>3 CELBET trainers (2 HUN, 1 BG)</a:t>
            </a:r>
          </a:p>
          <a:p>
            <a:pPr marL="257175" indent="-257175">
              <a:lnSpc>
                <a:spcPct val="150000"/>
              </a:lnSpc>
              <a:buFont typeface="Wingdings" panose="05000000000000000000" pitchFamily="2" charset="2"/>
              <a:buChar char="§"/>
            </a:pPr>
            <a:r>
              <a:rPr lang="en-GB" dirty="0" smtClean="0">
                <a:solidFill>
                  <a:schemeClr val="tx1"/>
                </a:solidFill>
              </a:rPr>
              <a:t>Greek customs officers</a:t>
            </a:r>
          </a:p>
          <a:p>
            <a:pPr marL="600075" lvl="1" indent="-257175">
              <a:lnSpc>
                <a:spcPct val="150000"/>
              </a:lnSpc>
              <a:buFont typeface="Wingdings" panose="05000000000000000000" pitchFamily="2" charset="2"/>
              <a:buChar char="§"/>
            </a:pPr>
            <a:r>
              <a:rPr lang="en-GB" i="1" dirty="0" smtClean="0">
                <a:solidFill>
                  <a:schemeClr val="tx1"/>
                </a:solidFill>
              </a:rPr>
              <a:t>From BCPs with Albania, </a:t>
            </a:r>
            <a:r>
              <a:rPr lang="en-GB" i="1" dirty="0" err="1" smtClean="0">
                <a:solidFill>
                  <a:schemeClr val="tx1"/>
                </a:solidFill>
              </a:rPr>
              <a:t>N.Macedonia</a:t>
            </a:r>
            <a:r>
              <a:rPr lang="en-GB" i="1" dirty="0" smtClean="0">
                <a:solidFill>
                  <a:schemeClr val="tx1"/>
                </a:solidFill>
              </a:rPr>
              <a:t>, Turkey</a:t>
            </a:r>
          </a:p>
          <a:p>
            <a:pPr marL="600075" lvl="1" indent="-257175">
              <a:lnSpc>
                <a:spcPct val="150000"/>
              </a:lnSpc>
              <a:buFont typeface="Wingdings" panose="05000000000000000000" pitchFamily="2" charset="2"/>
              <a:buChar char="§"/>
            </a:pPr>
            <a:r>
              <a:rPr lang="en-GB" i="1" dirty="0" smtClean="0">
                <a:solidFill>
                  <a:schemeClr val="tx1"/>
                </a:solidFill>
              </a:rPr>
              <a:t>Sniffer dog handlers + X-Ray operators included</a:t>
            </a:r>
          </a:p>
          <a:p>
            <a:pPr marL="257175" indent="-257175">
              <a:lnSpc>
                <a:spcPct val="150000"/>
              </a:lnSpc>
              <a:buFont typeface="Wingdings" panose="05000000000000000000" pitchFamily="2" charset="2"/>
              <a:buChar char="§"/>
            </a:pPr>
            <a:endParaRPr lang="en-GB" dirty="0">
              <a:solidFill>
                <a:schemeClr val="tx1"/>
              </a:solidFill>
            </a:endParaRPr>
          </a:p>
        </p:txBody>
      </p:sp>
      <p:pic>
        <p:nvPicPr>
          <p:cNvPr id="10"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39" y="240590"/>
            <a:ext cx="164544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Kép 1"/>
          <p:cNvPicPr>
            <a:picLocks noChangeAspect="1"/>
          </p:cNvPicPr>
          <p:nvPr/>
        </p:nvPicPr>
        <p:blipFill>
          <a:blip r:embed="rId5"/>
          <a:stretch>
            <a:fillRect/>
          </a:stretch>
        </p:blipFill>
        <p:spPr>
          <a:xfrm>
            <a:off x="4988158" y="2516106"/>
            <a:ext cx="3875164" cy="2988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8" name="Ellipszis 2047">
            <a:extLst>
              <a:ext uri="{FF2B5EF4-FFF2-40B4-BE49-F238E27FC236}">
                <a16:creationId xmlns:a16="http://schemas.microsoft.com/office/drawing/2014/main" xmlns="" id="{2288367A-6ED0-B36F-4213-4ED60F64EF49}"/>
              </a:ext>
            </a:extLst>
          </p:cNvPr>
          <p:cNvSpPr/>
          <p:nvPr/>
        </p:nvSpPr>
        <p:spPr>
          <a:xfrm>
            <a:off x="7926404" y="2726923"/>
            <a:ext cx="750052" cy="7074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253691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0" y="188640"/>
            <a:ext cx="164544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lh3.googleusercontent.com/X9DbLfzEi-sVBh94flw9jJlKvVSukA6GYm0C5rsV3oumr0-ig5HuPDB1_S3CzRV0mRDkKuKvvJg4OLGKk4dvUZWCrupTvwlIuq26a8x94uq9H-Y8fqCAYGGmdzq75CpDkhrLLB5fmb_z-tLIeOrXWCmwrFMKgaQqcSY-gz72MSNvvc-hc7vhvV_xMihp-n52Gp-u5ew2mCJz9ZIM6kua-ak35H10Hu4LX6DpSJ0vt_aC2huCcWwU0Dhs2RvoeYk0dhqUe7OrFWVuzMI2ZHflQCC30dadxxZ6ZMNbJYppoPpugL_8xhzDLBnuEtY9F2cX7j-dh9Grm83Rrb6Pj2zSvd5D491HqXtKcvweEG7BQBdql1atQ_TNsGAP8Fjefg_aSEhiLg_8SZs4DWURyf8QZZ_osYZsXU3Gq4l1-gL1GdHok-tsM60BHTNJA-CX4JzI7Pbn27KbQ4R7KaVhnUUDaHphQ_GmIBSGXgtJZHT7wTxIqAMgv8olV9MbkdaaKP0TwAuTJSOeU2ssZhsrvaSZZpYC3KNr3p8As4GqESrDGQsUhSMwhpai0IieefC9JLMiOK9lgVvtOqBoiFcOpkeY1u9E6AwRqhDZ2w974wYYFbKwPbH9OXkZvHk4Go3AlOVFX8RDUxte8yKGnEfmNhnwpAm2JDXeifvTrEY_jXPXn3ywGJAbc4idqjbO1eJS9Y7O7z8B4-oA4htE_PBx5TWDw0w9MYOy-WPXiwR2sRC5GQCVr3LVBtYpkPEBtmHyipOeduuJGyZtIhVl_XLR0FJDIZzF8b8yJUnhhWHXWahfUDvePz-k3rMDXsRBcbQOqOPVEFOYOmDvTCIlW917JmAv9aLg2FszZpb4LxcC9uD9M_uXLz-DwtsAFrHGMXyGoM8XnnyVtA5mFbSwZZtyt5i8woDCBlJx8GrIYgqurbshjicfE6cDkopTG2yVNRYoWCzMtBj4lZIdD3GDnuoKnOJoXrHqvdaq6iudaT-y7UcHkk50vDPFZGfw9Q=w1080-h810-no?authuser=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372" y="3606364"/>
            <a:ext cx="2580062" cy="1935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s://lh3.googleusercontent.com/6UXLDJir_RBwYRVnRqojec6dc39mqpt4-yF4SdyQ_iHvyE_o8hUNZ4IaqSwOH08-M7dr-BwxvlsICwsu7JhnwOQ9SLabqGMWJWBj-Uy8d0ewr3MiLPdyDLWQyBQi88HYxKlDhQPcYV37UgjUubuKHiktxaYWlmZT4dovWDTlUXiPPINgO2FyxAtwiNgR7FwtnxkR_Nney3gioM8KoIDOtWU1MP2K6IJbhBj_xOGKdNz8OZ5HvPXAr27iJ6CJdgt_SEvAEMWx9KvsHikji05x3LbCcra2NoTWNlr10Y6sQfzo4tv5fIRgoFENALYka6KJ-jyzWJMY_EaWyaU8u38Yt3Dd-y2OznEvDNgA6VXpHtAdzbZEIyBJClPQocF8_w6VFM0HTeNLXdk1AxzzqwsX0mN6O80wkcl6JXB98ETKSWSMt5aSD2mEKldKLm3ec4qigsa5mBJdqTTUaVxgc0SoCHuYUU3wT-IzMZcEn5a-sbKrMELBxDmU9wPA_YVIreJGdQM0l2oJ6vOS2BZiDJsxtPbMUGyd2cDi4lqGMC8JbJnFdHLV3NWs_iZq9Tv3b3f59VZRYURJW3YCwhEMNnUpdqBhlTYRcUDBmFEEbYl9Ywl_OEqm8a1-uhu_1Ssfu4h3H7gHtMADOUSJezQ5jiHXlNPnHUgDtXq0VcAONxauA5nwOyE_ZHJI9WqvUGZpg3nn3mMHGg4pHyOSm2Z2n0DSpVufazuqSFYi493NdkOHI6DL7z5cVXPwPkmZAy3_5nTdOTsarPNRiKuWmx_kEYXCzKdBDwCNQC5arIJF0PeV-70u0LjP0LrUdtu7LegncAE7Fx7m8f6o1VeEITW-S2NZomqAQnNx4OWkYDpDRXRBPneYrq7U4D2hyWeu3zf6lHNr1m9UHxuQPVr5k8SdJxGd3yLel085P0u5ctONhGWnR26YrIj20xsX9ZI0lr5PmcV1-dyyskLPODzyYoJjTVhOwVMVIdwVIafiikoofk_VMkj2iVgu4bOWvA=w1539-h866-no?authuser=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4108" y="1134606"/>
            <a:ext cx="3263184" cy="18362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Kép 1"/>
          <p:cNvPicPr>
            <a:picLocks noChangeAspect="1"/>
          </p:cNvPicPr>
          <p:nvPr/>
        </p:nvPicPr>
        <p:blipFill>
          <a:blip r:embed="rId7"/>
          <a:stretch>
            <a:fillRect/>
          </a:stretch>
        </p:blipFill>
        <p:spPr>
          <a:xfrm>
            <a:off x="305527" y="1538790"/>
            <a:ext cx="4094105" cy="1911436"/>
          </a:xfrm>
          <a:prstGeom prst="rect">
            <a:avLst/>
          </a:prstGeom>
          <a:ln>
            <a:noFill/>
          </a:ln>
          <a:effectLst>
            <a:softEdge rad="112500"/>
          </a:effectLst>
        </p:spPr>
      </p:pic>
      <p:pic>
        <p:nvPicPr>
          <p:cNvPr id="4" name="Kép 3"/>
          <p:cNvPicPr>
            <a:picLocks noChangeAspect="1"/>
          </p:cNvPicPr>
          <p:nvPr/>
        </p:nvPicPr>
        <p:blipFill>
          <a:blip r:embed="rId8"/>
          <a:stretch>
            <a:fillRect/>
          </a:stretch>
        </p:blipFill>
        <p:spPr>
          <a:xfrm>
            <a:off x="4574483" y="3159375"/>
            <a:ext cx="1145899" cy="2546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Kép 4"/>
          <p:cNvPicPr>
            <a:picLocks noChangeAspect="1"/>
          </p:cNvPicPr>
          <p:nvPr/>
        </p:nvPicPr>
        <p:blipFill>
          <a:blip r:embed="rId9"/>
          <a:stretch>
            <a:fillRect/>
          </a:stretch>
        </p:blipFill>
        <p:spPr>
          <a:xfrm>
            <a:off x="6077630" y="3361327"/>
            <a:ext cx="2857143" cy="2142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7601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a:extLst>
              <a:ext uri="{FF2B5EF4-FFF2-40B4-BE49-F238E27FC236}">
                <a16:creationId xmlns:a16="http://schemas.microsoft.com/office/drawing/2014/main" xmlns="" id="{F20BE847-5A4F-6D08-3172-055186A284AF}"/>
              </a:ext>
            </a:extLst>
          </p:cNvPr>
          <p:cNvSpPr txBox="1"/>
          <p:nvPr/>
        </p:nvSpPr>
        <p:spPr>
          <a:xfrm>
            <a:off x="1729484" y="915919"/>
            <a:ext cx="6098370" cy="1015663"/>
          </a:xfrm>
          <a:prstGeom prst="rect">
            <a:avLst/>
          </a:prstGeom>
          <a:noFill/>
        </p:spPr>
        <p:txBody>
          <a:bodyPr wrap="square">
            <a:spAutoFit/>
          </a:bodyPr>
          <a:lstStyle/>
          <a:p>
            <a:pPr algn="ctr"/>
            <a:r>
              <a:rPr lang="hu-HU" sz="2100" dirty="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CELBET </a:t>
            </a:r>
            <a:r>
              <a:rPr lang="en-US" sz="2400" dirty="0">
                <a:latin typeface="Arial" panose="020B0604020202020204" pitchFamily="34" charset="0"/>
                <a:cs typeface="Arial" panose="020B0604020202020204" pitchFamily="34" charset="0"/>
              </a:rPr>
              <a:t>Customs control process training</a:t>
            </a:r>
            <a:endParaRPr lang="en-US" sz="2100" dirty="0">
              <a:latin typeface="Arial" panose="020B0604020202020204" pitchFamily="34" charset="0"/>
              <a:cs typeface="Arial" panose="020B0604020202020204" pitchFamily="34" charset="0"/>
            </a:endParaRPr>
          </a:p>
          <a:p>
            <a:pPr algn="ctr"/>
            <a:r>
              <a:rPr lang="en-US" cap="small" dirty="0">
                <a:latin typeface="Arial" panose="020B0604020202020204" pitchFamily="34" charset="0"/>
                <a:cs typeface="Arial" panose="020B0604020202020204" pitchFamily="34" charset="0"/>
              </a:rPr>
              <a:t>MOLDOVA, 7-8, 9-10 NOVEMBER 2022</a:t>
            </a:r>
            <a:endParaRPr lang="hu-HU" cap="small" dirty="0">
              <a:latin typeface="Arial" panose="020B0604020202020204" pitchFamily="34" charset="0"/>
              <a:cs typeface="Arial" panose="020B0604020202020204" pitchFamily="34" charset="0"/>
            </a:endParaRPr>
          </a:p>
          <a:p>
            <a:pPr algn="ctr"/>
            <a:r>
              <a:rPr lang="en-US" i="1" dirty="0">
                <a:latin typeface="Arial" panose="020B0604020202020204" pitchFamily="34" charset="0"/>
                <a:cs typeface="Arial" panose="020B0604020202020204" pitchFamily="34" charset="0"/>
              </a:rPr>
              <a:t>Cooperation with EUBAM</a:t>
            </a:r>
          </a:p>
        </p:txBody>
      </p:sp>
      <p:pic>
        <p:nvPicPr>
          <p:cNvPr id="7" name="Kép 6">
            <a:extLst>
              <a:ext uri="{FF2B5EF4-FFF2-40B4-BE49-F238E27FC236}">
                <a16:creationId xmlns:a16="http://schemas.microsoft.com/office/drawing/2014/main" xmlns="" id="{8237EEF2-8195-B88A-DC24-4A263048BFB7}"/>
              </a:ext>
            </a:extLst>
          </p:cNvPr>
          <p:cNvPicPr>
            <a:picLocks noChangeAspect="1"/>
          </p:cNvPicPr>
          <p:nvPr/>
        </p:nvPicPr>
        <p:blipFill>
          <a:blip r:embed="rId3"/>
          <a:stretch>
            <a:fillRect/>
          </a:stretch>
        </p:blipFill>
        <p:spPr>
          <a:xfrm>
            <a:off x="7920372" y="927936"/>
            <a:ext cx="1027143" cy="743794"/>
          </a:xfrm>
          <a:prstGeom prst="rect">
            <a:avLst/>
          </a:prstGeom>
        </p:spPr>
      </p:pic>
      <p:sp>
        <p:nvSpPr>
          <p:cNvPr id="11" name="Szövegdoboz 10">
            <a:extLst>
              <a:ext uri="{FF2B5EF4-FFF2-40B4-BE49-F238E27FC236}">
                <a16:creationId xmlns:a16="http://schemas.microsoft.com/office/drawing/2014/main" xmlns="" id="{3AAAC959-943C-B051-2A32-7093EB803B6E}"/>
              </a:ext>
            </a:extLst>
          </p:cNvPr>
          <p:cNvSpPr txBox="1"/>
          <p:nvPr/>
        </p:nvSpPr>
        <p:spPr>
          <a:xfrm>
            <a:off x="197515" y="2156155"/>
            <a:ext cx="4158461" cy="300082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57175" indent="-257175">
              <a:lnSpc>
                <a:spcPct val="150000"/>
              </a:lnSpc>
              <a:buFont typeface="Wingdings" panose="05000000000000000000" pitchFamily="2" charset="2"/>
              <a:buChar char="§"/>
            </a:pPr>
            <a:r>
              <a:rPr lang="it-IT" dirty="0">
                <a:solidFill>
                  <a:schemeClr val="tx1"/>
                </a:solidFill>
                <a:latin typeface="Arial" panose="020B0604020202020204" pitchFamily="34" charset="0"/>
                <a:cs typeface="Arial" panose="020B0604020202020204" pitchFamily="34" charset="0"/>
              </a:rPr>
              <a:t>07</a:t>
            </a:r>
            <a:r>
              <a:rPr lang="hu-HU" dirty="0">
                <a:solidFill>
                  <a:schemeClr val="tx1"/>
                </a:solidFill>
                <a:latin typeface="Arial" panose="020B0604020202020204" pitchFamily="34" charset="0"/>
                <a:cs typeface="Arial" panose="020B0604020202020204" pitchFamily="34" charset="0"/>
              </a:rPr>
              <a:t>-08</a:t>
            </a:r>
            <a:r>
              <a:rPr lang="it-IT" dirty="0">
                <a:solidFill>
                  <a:schemeClr val="tx1"/>
                </a:solidFill>
                <a:latin typeface="Arial" panose="020B0604020202020204" pitchFamily="34" charset="0"/>
                <a:cs typeface="Arial" panose="020B0604020202020204" pitchFamily="34" charset="0"/>
              </a:rPr>
              <a:t>.</a:t>
            </a:r>
            <a:r>
              <a:rPr lang="hu-HU" dirty="0">
                <a:solidFill>
                  <a:schemeClr val="tx1"/>
                </a:solidFill>
                <a:latin typeface="Arial" panose="020B0604020202020204" pitchFamily="34" charset="0"/>
                <a:cs typeface="Arial" panose="020B0604020202020204" pitchFamily="34" charset="0"/>
              </a:rPr>
              <a:t> </a:t>
            </a:r>
            <a:r>
              <a:rPr lang="it-IT" dirty="0">
                <a:solidFill>
                  <a:schemeClr val="tx1"/>
                </a:solidFill>
                <a:latin typeface="Arial" panose="020B0604020202020204" pitchFamily="34" charset="0"/>
                <a:cs typeface="Arial" panose="020B0604020202020204" pitchFamily="34" charset="0"/>
              </a:rPr>
              <a:t>11.2022</a:t>
            </a:r>
            <a:r>
              <a:rPr lang="hu-HU" dirty="0">
                <a:solidFill>
                  <a:schemeClr val="tx1"/>
                </a:solidFill>
                <a:latin typeface="Arial" panose="020B0604020202020204" pitchFamily="34" charset="0"/>
                <a:cs typeface="Arial" panose="020B0604020202020204" pitchFamily="34" charset="0"/>
              </a:rPr>
              <a:t>.</a:t>
            </a:r>
            <a:r>
              <a:rPr lang="it-IT" dirty="0">
                <a:solidFill>
                  <a:schemeClr val="tx1"/>
                </a:solidFill>
                <a:latin typeface="Arial" panose="020B0604020202020204" pitchFamily="34" charset="0"/>
                <a:cs typeface="Arial" panose="020B0604020202020204" pitchFamily="34" charset="0"/>
              </a:rPr>
              <a:t> </a:t>
            </a:r>
            <a:r>
              <a:rPr lang="it-IT" dirty="0">
                <a:solidFill>
                  <a:schemeClr val="tx1"/>
                </a:solidFill>
                <a:latin typeface="Arial" panose="020B0604020202020204" pitchFamily="34" charset="0"/>
                <a:cs typeface="Arial" panose="020B0604020202020204" pitchFamily="34" charset="0"/>
              </a:rPr>
              <a:t>Crivia BCP</a:t>
            </a:r>
            <a:endParaRPr lang="hu-HU" dirty="0">
              <a:solidFill>
                <a:schemeClr val="tx1"/>
              </a:solidFill>
              <a:latin typeface="Arial" panose="020B0604020202020204" pitchFamily="34" charset="0"/>
              <a:cs typeface="Arial" panose="020B0604020202020204" pitchFamily="34" charset="0"/>
            </a:endParaRPr>
          </a:p>
          <a:p>
            <a:pPr marL="257175" indent="-257175">
              <a:lnSpc>
                <a:spcPct val="150000"/>
              </a:lnSpc>
              <a:buFont typeface="Wingdings" panose="05000000000000000000" pitchFamily="2" charset="2"/>
              <a:buChar char="§"/>
            </a:pPr>
            <a:r>
              <a:rPr lang="it-IT" dirty="0">
                <a:solidFill>
                  <a:schemeClr val="tx1"/>
                </a:solidFill>
                <a:latin typeface="Arial" panose="020B0604020202020204" pitchFamily="34" charset="0"/>
                <a:cs typeface="Arial" panose="020B0604020202020204" pitchFamily="34" charset="0"/>
              </a:rPr>
              <a:t>09</a:t>
            </a:r>
            <a:r>
              <a:rPr lang="hu-HU" dirty="0">
                <a:solidFill>
                  <a:schemeClr val="tx1"/>
                </a:solidFill>
                <a:latin typeface="Arial" panose="020B0604020202020204" pitchFamily="34" charset="0"/>
                <a:cs typeface="Arial" panose="020B0604020202020204" pitchFamily="34" charset="0"/>
              </a:rPr>
              <a:t>-10. </a:t>
            </a:r>
            <a:r>
              <a:rPr lang="it-IT" dirty="0">
                <a:solidFill>
                  <a:schemeClr val="tx1"/>
                </a:solidFill>
                <a:latin typeface="Arial" panose="020B0604020202020204" pitchFamily="34" charset="0"/>
                <a:cs typeface="Arial" panose="020B0604020202020204" pitchFamily="34" charset="0"/>
              </a:rPr>
              <a:t>11.2022. Palanca</a:t>
            </a:r>
            <a:r>
              <a:rPr lang="hu-HU" dirty="0">
                <a:solidFill>
                  <a:schemeClr val="tx1"/>
                </a:solidFill>
                <a:latin typeface="Arial" panose="020B0604020202020204" pitchFamily="34" charset="0"/>
                <a:cs typeface="Arial" panose="020B0604020202020204" pitchFamily="34" charset="0"/>
              </a:rPr>
              <a:t> BCP</a:t>
            </a:r>
          </a:p>
          <a:p>
            <a:pPr marL="257175" indent="-257175">
              <a:lnSpc>
                <a:spcPct val="150000"/>
              </a:lnSpc>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2x 16 participants</a:t>
            </a:r>
          </a:p>
          <a:p>
            <a:pPr marL="257175" indent="-257175">
              <a:lnSpc>
                <a:spcPct val="150000"/>
              </a:lnSpc>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Moldovan </a:t>
            </a:r>
            <a:r>
              <a:rPr lang="hu-HU"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Ukrainian customs officers </a:t>
            </a:r>
            <a:r>
              <a:rPr lang="hu-HU"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EUBAM </a:t>
            </a:r>
            <a:r>
              <a:rPr lang="en-US" dirty="0">
                <a:solidFill>
                  <a:schemeClr val="tx1"/>
                </a:solidFill>
                <a:latin typeface="Arial" panose="020B0604020202020204" pitchFamily="34" charset="0"/>
                <a:cs typeface="Arial" panose="020B0604020202020204" pitchFamily="34" charset="0"/>
              </a:rPr>
              <a:t>officers</a:t>
            </a:r>
          </a:p>
          <a:p>
            <a:pPr marL="257175" indent="-257175">
              <a:lnSpc>
                <a:spcPct val="150000"/>
              </a:lnSpc>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2 </a:t>
            </a:r>
            <a:r>
              <a:rPr lang="hu-HU" dirty="0">
                <a:solidFill>
                  <a:schemeClr val="tx1"/>
                </a:solidFill>
                <a:latin typeface="Arial" panose="020B0604020202020204" pitchFamily="34" charset="0"/>
                <a:cs typeface="Arial" panose="020B0604020202020204" pitchFamily="34" charset="0"/>
              </a:rPr>
              <a:t> CELBET </a:t>
            </a:r>
            <a:r>
              <a:rPr lang="en-US" dirty="0">
                <a:solidFill>
                  <a:schemeClr val="tx1"/>
                </a:solidFill>
                <a:latin typeface="Arial" panose="020B0604020202020204" pitchFamily="34" charset="0"/>
                <a:cs typeface="Arial" panose="020B0604020202020204" pitchFamily="34" charset="0"/>
              </a:rPr>
              <a:t>trainers</a:t>
            </a:r>
          </a:p>
          <a:p>
            <a:pPr marL="257175" indent="-257175">
              <a:lnSpc>
                <a:spcPct val="150000"/>
              </a:lnSpc>
              <a:buFont typeface="Wingdings" panose="05000000000000000000" pitchFamily="2" charset="2"/>
              <a:buChar char="§"/>
            </a:pPr>
            <a:endParaRPr lang="en-US" dirty="0">
              <a:solidFill>
                <a:schemeClr val="tx1"/>
              </a:solidFill>
              <a:latin typeface="Arial" panose="020B0604020202020204" pitchFamily="34" charset="0"/>
              <a:cs typeface="Arial" panose="020B0604020202020204" pitchFamily="34" charset="0"/>
            </a:endParaRPr>
          </a:p>
        </p:txBody>
      </p:sp>
      <p:pic>
        <p:nvPicPr>
          <p:cNvPr id="13" name="Kép 12">
            <a:extLst>
              <a:ext uri="{FF2B5EF4-FFF2-40B4-BE49-F238E27FC236}">
                <a16:creationId xmlns:a16="http://schemas.microsoft.com/office/drawing/2014/main" xmlns="" id="{7BD4C00A-AFFB-72B3-16D0-F6342662F824}"/>
              </a:ext>
            </a:extLst>
          </p:cNvPr>
          <p:cNvPicPr>
            <a:picLocks noChangeAspect="1"/>
          </p:cNvPicPr>
          <p:nvPr/>
        </p:nvPicPr>
        <p:blipFill rotWithShape="1">
          <a:blip r:embed="rId4"/>
          <a:srcRect l="19288" t="16384" r="20246" b="16384"/>
          <a:stretch/>
        </p:blipFill>
        <p:spPr>
          <a:xfrm>
            <a:off x="4680012" y="2576503"/>
            <a:ext cx="4174863" cy="2773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Ellipszis 29">
            <a:extLst>
              <a:ext uri="{FF2B5EF4-FFF2-40B4-BE49-F238E27FC236}">
                <a16:creationId xmlns:a16="http://schemas.microsoft.com/office/drawing/2014/main" xmlns="" id="{5E9515D8-BBB3-D9F7-EF37-5590E9B8F4AB}"/>
              </a:ext>
            </a:extLst>
          </p:cNvPr>
          <p:cNvSpPr/>
          <p:nvPr/>
        </p:nvSpPr>
        <p:spPr>
          <a:xfrm>
            <a:off x="5544108" y="3050958"/>
            <a:ext cx="648072" cy="594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sp>
        <p:nvSpPr>
          <p:cNvPr id="2048" name="Ellipszis 2047">
            <a:extLst>
              <a:ext uri="{FF2B5EF4-FFF2-40B4-BE49-F238E27FC236}">
                <a16:creationId xmlns:a16="http://schemas.microsoft.com/office/drawing/2014/main" xmlns="" id="{2288367A-6ED0-B36F-4213-4ED60F64EF49}"/>
              </a:ext>
            </a:extLst>
          </p:cNvPr>
          <p:cNvSpPr/>
          <p:nvPr/>
        </p:nvSpPr>
        <p:spPr>
          <a:xfrm>
            <a:off x="7272300" y="4455114"/>
            <a:ext cx="648072" cy="5940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350"/>
          </a:p>
        </p:txBody>
      </p:sp>
      <p:pic>
        <p:nvPicPr>
          <p:cNvPr id="10"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40" y="181388"/>
            <a:ext cx="164544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798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56D408EA-69C4-69B0-486D-62C26FACDD29}"/>
              </a:ext>
            </a:extLst>
          </p:cNvPr>
          <p:cNvPicPr>
            <a:picLocks noChangeAspect="1"/>
          </p:cNvPicPr>
          <p:nvPr/>
        </p:nvPicPr>
        <p:blipFill rotWithShape="1">
          <a:blip r:embed="rId3"/>
          <a:srcRect l="53937" t="23386" r="13776" b="10782"/>
          <a:stretch/>
        </p:blipFill>
        <p:spPr>
          <a:xfrm>
            <a:off x="3494610" y="1550872"/>
            <a:ext cx="2169434" cy="2672639"/>
          </a:xfrm>
          <a:prstGeom prst="rect">
            <a:avLst/>
          </a:prstGeom>
        </p:spPr>
      </p:pic>
      <p:pic>
        <p:nvPicPr>
          <p:cNvPr id="6" name="Kép 5">
            <a:extLst>
              <a:ext uri="{FF2B5EF4-FFF2-40B4-BE49-F238E27FC236}">
                <a16:creationId xmlns:a16="http://schemas.microsoft.com/office/drawing/2014/main" xmlns="" id="{53091131-1D64-CFE6-CBE3-D6BB18CC4DB8}"/>
              </a:ext>
            </a:extLst>
          </p:cNvPr>
          <p:cNvPicPr>
            <a:picLocks noChangeAspect="1"/>
          </p:cNvPicPr>
          <p:nvPr/>
        </p:nvPicPr>
        <p:blipFill>
          <a:blip r:embed="rId4"/>
          <a:stretch>
            <a:fillRect/>
          </a:stretch>
        </p:blipFill>
        <p:spPr>
          <a:xfrm>
            <a:off x="308779" y="1481245"/>
            <a:ext cx="2316152" cy="1302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Kép 6">
            <a:extLst>
              <a:ext uri="{FF2B5EF4-FFF2-40B4-BE49-F238E27FC236}">
                <a16:creationId xmlns:a16="http://schemas.microsoft.com/office/drawing/2014/main" xmlns="" id="{74221B1A-07BF-C25F-B625-8CD2C36FB4DF}"/>
              </a:ext>
            </a:extLst>
          </p:cNvPr>
          <p:cNvPicPr>
            <a:picLocks noChangeAspect="1"/>
          </p:cNvPicPr>
          <p:nvPr/>
        </p:nvPicPr>
        <p:blipFill rotWithShape="1">
          <a:blip r:embed="rId5"/>
          <a:srcRect t="35064" b="39659"/>
          <a:stretch/>
        </p:blipFill>
        <p:spPr>
          <a:xfrm>
            <a:off x="3869922" y="4518961"/>
            <a:ext cx="2249423" cy="116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Kép 7">
            <a:extLst>
              <a:ext uri="{FF2B5EF4-FFF2-40B4-BE49-F238E27FC236}">
                <a16:creationId xmlns:a16="http://schemas.microsoft.com/office/drawing/2014/main" xmlns="" id="{F80AF767-05C1-0724-F3D3-700951A2BF49}"/>
              </a:ext>
            </a:extLst>
          </p:cNvPr>
          <p:cNvPicPr>
            <a:picLocks noChangeAspect="1"/>
          </p:cNvPicPr>
          <p:nvPr/>
        </p:nvPicPr>
        <p:blipFill rotWithShape="1">
          <a:blip r:embed="rId6"/>
          <a:srcRect t="37856" b="37830"/>
          <a:stretch/>
        </p:blipFill>
        <p:spPr>
          <a:xfrm>
            <a:off x="6619921" y="2601324"/>
            <a:ext cx="2338426" cy="116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Kép 8">
            <a:extLst>
              <a:ext uri="{FF2B5EF4-FFF2-40B4-BE49-F238E27FC236}">
                <a16:creationId xmlns:a16="http://schemas.microsoft.com/office/drawing/2014/main" xmlns="" id="{EB6DF079-579A-9367-FD3C-462F51619DC9}"/>
              </a:ext>
            </a:extLst>
          </p:cNvPr>
          <p:cNvPicPr>
            <a:picLocks noChangeAspect="1"/>
          </p:cNvPicPr>
          <p:nvPr/>
        </p:nvPicPr>
        <p:blipFill rotWithShape="1">
          <a:blip r:embed="rId7"/>
          <a:srcRect l="743" t="31743" r="-743" b="32712"/>
          <a:stretch/>
        </p:blipFill>
        <p:spPr>
          <a:xfrm>
            <a:off x="7058945" y="4048881"/>
            <a:ext cx="1782198" cy="1302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Kép 9">
            <a:extLst>
              <a:ext uri="{FF2B5EF4-FFF2-40B4-BE49-F238E27FC236}">
                <a16:creationId xmlns:a16="http://schemas.microsoft.com/office/drawing/2014/main" xmlns="" id="{70DDD431-A28D-D1BB-EE43-5034F8EC1747}"/>
              </a:ext>
            </a:extLst>
          </p:cNvPr>
          <p:cNvPicPr>
            <a:picLocks noChangeAspect="1"/>
          </p:cNvPicPr>
          <p:nvPr/>
        </p:nvPicPr>
        <p:blipFill rotWithShape="1">
          <a:blip r:embed="rId8"/>
          <a:srcRect t="35715" b="38820"/>
          <a:stretch/>
        </p:blipFill>
        <p:spPr>
          <a:xfrm>
            <a:off x="413538" y="4527103"/>
            <a:ext cx="2286000" cy="1196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Kép 10">
            <a:extLst>
              <a:ext uri="{FF2B5EF4-FFF2-40B4-BE49-F238E27FC236}">
                <a16:creationId xmlns:a16="http://schemas.microsoft.com/office/drawing/2014/main" xmlns="" id="{5AFB3522-B76D-213B-D74F-B4CF935A4A84}"/>
              </a:ext>
            </a:extLst>
          </p:cNvPr>
          <p:cNvPicPr>
            <a:picLocks noChangeAspect="1"/>
          </p:cNvPicPr>
          <p:nvPr/>
        </p:nvPicPr>
        <p:blipFill rotWithShape="1">
          <a:blip r:embed="rId9"/>
          <a:srcRect t="32766" b="37527"/>
          <a:stretch/>
        </p:blipFill>
        <p:spPr>
          <a:xfrm>
            <a:off x="6716303" y="1042896"/>
            <a:ext cx="2145663" cy="13106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Kép 11">
            <a:extLst>
              <a:ext uri="{FF2B5EF4-FFF2-40B4-BE49-F238E27FC236}">
                <a16:creationId xmlns:a16="http://schemas.microsoft.com/office/drawing/2014/main" xmlns="" id="{D4D28BC8-3EBD-89F0-49DD-F7067E9014A3}"/>
              </a:ext>
            </a:extLst>
          </p:cNvPr>
          <p:cNvPicPr>
            <a:picLocks noChangeAspect="1"/>
          </p:cNvPicPr>
          <p:nvPr/>
        </p:nvPicPr>
        <p:blipFill rotWithShape="1">
          <a:blip r:embed="rId10"/>
          <a:srcRect t="23624" b="48664"/>
          <a:stretch/>
        </p:blipFill>
        <p:spPr>
          <a:xfrm>
            <a:off x="800687" y="2987308"/>
            <a:ext cx="2345198" cy="1336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04" y="177413"/>
            <a:ext cx="164544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07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430779"/>
            <a:ext cx="6858000" cy="891431"/>
          </a:xfrm>
        </p:spPr>
        <p:txBody>
          <a:bodyPr>
            <a:noAutofit/>
          </a:bodyPr>
          <a:lstStyle/>
          <a:p>
            <a:r>
              <a:rPr lang="hu-HU" sz="3000" dirty="0" err="1"/>
              <a:t>Thank</a:t>
            </a:r>
            <a:r>
              <a:rPr lang="hu-HU" sz="3000" dirty="0"/>
              <a:t> </a:t>
            </a:r>
            <a:r>
              <a:rPr lang="hu-HU" sz="3000" dirty="0" err="1"/>
              <a:t>you</a:t>
            </a:r>
            <a:r>
              <a:rPr lang="hu-HU" sz="3000" dirty="0"/>
              <a:t> </a:t>
            </a:r>
            <a:r>
              <a:rPr lang="hu-HU" sz="3000" dirty="0" err="1"/>
              <a:t>for</a:t>
            </a:r>
            <a:r>
              <a:rPr lang="hu-HU" sz="3000" dirty="0"/>
              <a:t> </a:t>
            </a:r>
            <a:r>
              <a:rPr lang="hu-HU" sz="3000" dirty="0" err="1"/>
              <a:t>attention</a:t>
            </a:r>
            <a:r>
              <a:rPr lang="hu-HU" sz="3000" dirty="0"/>
              <a:t>!</a:t>
            </a:r>
            <a:endParaRPr lang="hu-HU" sz="3000" dirty="0"/>
          </a:p>
        </p:txBody>
      </p:sp>
      <p:pic>
        <p:nvPicPr>
          <p:cNvPr id="18" name="Obraz 3">
            <a:extLst>
              <a:ext uri="{FF2B5EF4-FFF2-40B4-BE49-F238E27FC236}">
                <a16:creationId xmlns="" xmlns:a16="http://schemas.microsoft.com/office/drawing/2014/main" id="{F6E64C3D-D384-A235-AE01-AD1226F8F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665" y="2903451"/>
            <a:ext cx="2368811" cy="62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3691" y="5504184"/>
            <a:ext cx="1405514" cy="3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471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57808"/>
            <a:ext cx="8229600" cy="1143000"/>
          </a:xfrm>
        </p:spPr>
        <p:txBody>
          <a:bodyPr/>
          <a:lstStyle/>
          <a:p>
            <a:r>
              <a:rPr lang="pl-PL" dirty="0" smtClean="0">
                <a:latin typeface="Arial" panose="020B0604020202020204" pitchFamily="34" charset="0"/>
                <a:cs typeface="Arial" panose="020B0604020202020204" pitchFamily="34" charset="0"/>
              </a:rPr>
              <a:t>Anenda of the WS, Day 1 </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graphicFrame>
        <p:nvGraphicFramePr>
          <p:cNvPr id="3" name="Táblázat 2"/>
          <p:cNvGraphicFramePr>
            <a:graphicFrameLocks noGrp="1"/>
          </p:cNvGraphicFramePr>
          <p:nvPr>
            <p:extLst>
              <p:ext uri="{D42A27DB-BD31-4B8C-83A1-F6EECF244321}">
                <p14:modId xmlns:p14="http://schemas.microsoft.com/office/powerpoint/2010/main" val="2716081054"/>
              </p:ext>
            </p:extLst>
          </p:nvPr>
        </p:nvGraphicFramePr>
        <p:xfrm>
          <a:off x="457200" y="1556792"/>
          <a:ext cx="8229600" cy="5151340"/>
        </p:xfrm>
        <a:graphic>
          <a:graphicData uri="http://schemas.openxmlformats.org/drawingml/2006/table">
            <a:tbl>
              <a:tblPr firstCol="1" bandRow="1">
                <a:tableStyleId>{5C22544A-7EE6-4342-B048-85BDC9FD1C3A}</a:tableStyleId>
              </a:tblPr>
              <a:tblGrid>
                <a:gridCol w="1596870"/>
                <a:gridCol w="4148914"/>
                <a:gridCol w="2483816"/>
              </a:tblGrid>
              <a:tr h="1030268">
                <a:tc>
                  <a:txBody>
                    <a:bodyPr/>
                    <a:lstStyle/>
                    <a:p>
                      <a:pPr>
                        <a:spcAft>
                          <a:spcPts val="0"/>
                        </a:spcAft>
                      </a:pPr>
                      <a:r>
                        <a:rPr lang="en-GB" sz="1600" dirty="0">
                          <a:effectLst/>
                        </a:rPr>
                        <a:t>14:30-15:10</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dirty="0">
                          <a:effectLst/>
                        </a:rPr>
                        <a:t>Presentation of Centres of Expertise, section 3</a:t>
                      </a:r>
                      <a:endParaRPr lang="hu-HU" sz="1600" dirty="0">
                        <a:effectLst/>
                      </a:endParaRPr>
                    </a:p>
                    <a:p>
                      <a:pPr>
                        <a:spcAft>
                          <a:spcPts val="0"/>
                        </a:spcAft>
                      </a:pPr>
                      <a:r>
                        <a:rPr lang="en-GB" sz="1600" dirty="0">
                          <a:effectLst/>
                        </a:rPr>
                        <a:t>Bus search, Train search</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Wojciech Narkun</a:t>
                      </a:r>
                      <a:endParaRPr lang="hu-HU" sz="1600">
                        <a:effectLst/>
                      </a:endParaRPr>
                    </a:p>
                    <a:p>
                      <a:pPr>
                        <a:spcAft>
                          <a:spcPts val="0"/>
                        </a:spcAft>
                      </a:pPr>
                      <a:r>
                        <a:rPr lang="en-GB" sz="1600">
                          <a:effectLst/>
                        </a:rPr>
                        <a:t>Mr. Olegs Jerofejevs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343422">
                <a:tc>
                  <a:txBody>
                    <a:bodyPr/>
                    <a:lstStyle/>
                    <a:p>
                      <a:pPr>
                        <a:spcAft>
                          <a:spcPts val="0"/>
                        </a:spcAft>
                      </a:pPr>
                      <a:r>
                        <a:rPr lang="en-GB" sz="1600">
                          <a:effectLst/>
                        </a:rPr>
                        <a:t>15:10-15:30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Discussion</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all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1030268">
                <a:tc>
                  <a:txBody>
                    <a:bodyPr/>
                    <a:lstStyle/>
                    <a:p>
                      <a:pPr>
                        <a:spcAft>
                          <a:spcPts val="0"/>
                        </a:spcAft>
                      </a:pPr>
                      <a:r>
                        <a:rPr lang="en-GB" sz="1600">
                          <a:effectLst/>
                        </a:rPr>
                        <a:t>15:30-16:00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Video about JCA 10 - implementation and mission in Hungary, 2022</a:t>
                      </a:r>
                      <a:endParaRPr lang="hu-HU" sz="1600">
                        <a:effectLst/>
                      </a:endParaRPr>
                    </a:p>
                    <a:p>
                      <a:pPr>
                        <a:spcAft>
                          <a:spcPts val="0"/>
                        </a:spcAft>
                      </a:pPr>
                      <a:r>
                        <a:rPr lang="en-GB" sz="1600">
                          <a:effectLst/>
                        </a:rPr>
                        <a:t>(coffee included)</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Jenő Csáki</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1030268">
                <a:tc>
                  <a:txBody>
                    <a:bodyPr/>
                    <a:lstStyle/>
                    <a:p>
                      <a:pPr>
                        <a:spcAft>
                          <a:spcPts val="0"/>
                        </a:spcAft>
                      </a:pPr>
                      <a:r>
                        <a:rPr lang="en-GB" sz="1600">
                          <a:effectLst/>
                        </a:rPr>
                        <a:t>16:00-16:40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WS2</a:t>
                      </a:r>
                      <a:endParaRPr lang="hu-HU" sz="1600">
                        <a:effectLst/>
                      </a:endParaRPr>
                    </a:p>
                    <a:p>
                      <a:pPr>
                        <a:spcAft>
                          <a:spcPts val="0"/>
                        </a:spcAft>
                      </a:pPr>
                      <a:r>
                        <a:rPr lang="en-GB" sz="1600">
                          <a:effectLst/>
                        </a:rPr>
                        <a:t>Discussion between experts from CoE, positive outcomes and challenges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all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343422">
                <a:tc>
                  <a:txBody>
                    <a:bodyPr/>
                    <a:lstStyle/>
                    <a:p>
                      <a:pPr>
                        <a:spcAft>
                          <a:spcPts val="0"/>
                        </a:spcAft>
                      </a:pPr>
                      <a:r>
                        <a:rPr lang="en-GB" sz="1600">
                          <a:effectLst/>
                        </a:rPr>
                        <a:t>16:40-16:55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Kahoot challenge</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all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686846">
                <a:tc>
                  <a:txBody>
                    <a:bodyPr/>
                    <a:lstStyle/>
                    <a:p>
                      <a:pPr>
                        <a:spcAft>
                          <a:spcPts val="0"/>
                        </a:spcAft>
                      </a:pPr>
                      <a:r>
                        <a:rPr lang="en-GB" sz="1600">
                          <a:effectLst/>
                        </a:rPr>
                        <a:t>16:55-17:00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Closing the day</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dirty="0">
                          <a:effectLst/>
                        </a:rPr>
                        <a:t>Mr. András Bartha</a:t>
                      </a:r>
                      <a:endParaRPr lang="hu-HU" sz="1600" dirty="0">
                        <a:effectLst/>
                      </a:endParaRPr>
                    </a:p>
                    <a:p>
                      <a:pPr>
                        <a:spcAft>
                          <a:spcPts val="0"/>
                        </a:spcAft>
                      </a:pPr>
                      <a:r>
                        <a:rPr lang="en-GB" sz="1600" dirty="0">
                          <a:effectLst/>
                        </a:rPr>
                        <a:t>Mr. Norbert </a:t>
                      </a:r>
                      <a:r>
                        <a:rPr lang="en-GB" sz="1600" dirty="0" err="1" smtClean="0">
                          <a:effectLst/>
                        </a:rPr>
                        <a:t>Jakus</a:t>
                      </a:r>
                      <a:endParaRPr lang="hu-HU" sz="1600" dirty="0" smtClean="0">
                        <a:effectLst/>
                      </a:endParaRPr>
                    </a:p>
                  </a:txBody>
                  <a:tcPr marL="68580" marR="68580" marT="0" marB="0"/>
                </a:tc>
              </a:tr>
              <a:tr h="686846">
                <a:tc>
                  <a:txBody>
                    <a:bodyPr/>
                    <a:lstStyle/>
                    <a:p>
                      <a:pPr>
                        <a:spcAft>
                          <a:spcPts val="0"/>
                        </a:spcAft>
                      </a:pPr>
                      <a:r>
                        <a:rPr lang="hu-HU" sz="1600" dirty="0" smtClean="0">
                          <a:effectLst/>
                          <a:latin typeface="Times New Roman" panose="02020603050405020304" pitchFamily="18" charset="0"/>
                          <a:ea typeface="Calibri" panose="020F0502020204030204" pitchFamily="34" charset="0"/>
                          <a:cs typeface="Calibri" panose="020F0502020204030204" pitchFamily="34" charset="0"/>
                        </a:rPr>
                        <a:t>19:00</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hu-HU" sz="1600" dirty="0" err="1" smtClean="0">
                          <a:effectLst/>
                          <a:latin typeface="Times New Roman" panose="02020603050405020304" pitchFamily="18" charset="0"/>
                          <a:ea typeface="Calibri" panose="020F0502020204030204" pitchFamily="34" charset="0"/>
                          <a:cs typeface="Calibri" panose="020F0502020204030204" pitchFamily="34" charset="0"/>
                        </a:rPr>
                        <a:t>Social</a:t>
                      </a:r>
                      <a:r>
                        <a:rPr lang="hu-HU" sz="1600" dirty="0" smtClean="0">
                          <a:effectLst/>
                          <a:latin typeface="Times New Roman" panose="02020603050405020304" pitchFamily="18" charset="0"/>
                          <a:ea typeface="Calibri" panose="020F0502020204030204" pitchFamily="34" charset="0"/>
                          <a:cs typeface="Calibri" panose="020F0502020204030204" pitchFamily="34" charset="0"/>
                        </a:rPr>
                        <a:t> </a:t>
                      </a:r>
                      <a:r>
                        <a:rPr lang="hu-HU" sz="1600" dirty="0" err="1" smtClean="0">
                          <a:effectLst/>
                          <a:latin typeface="Times New Roman" panose="02020603050405020304" pitchFamily="18" charset="0"/>
                          <a:ea typeface="Calibri" panose="020F0502020204030204" pitchFamily="34" charset="0"/>
                          <a:cs typeface="Calibri" panose="020F0502020204030204" pitchFamily="34" charset="0"/>
                        </a:rPr>
                        <a:t>dinner</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endParaRPr lang="hu-HU" sz="1600" dirty="0" smtClean="0">
                        <a:effectLst/>
                      </a:endParaRPr>
                    </a:p>
                  </a:txBody>
                  <a:tcPr marL="68580" marR="68580" marT="0" marB="0"/>
                </a:tc>
              </a:tr>
            </a:tbl>
          </a:graphicData>
        </a:graphic>
      </p:graphicFrame>
    </p:spTree>
    <p:extLst>
      <p:ext uri="{BB962C8B-B14F-4D97-AF65-F5344CB8AC3E}">
        <p14:creationId xmlns:p14="http://schemas.microsoft.com/office/powerpoint/2010/main" val="1660024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p:cNvPicPr>
            <a:picLocks noChangeAspect="1"/>
          </p:cNvPicPr>
          <p:nvPr/>
        </p:nvPicPr>
        <p:blipFill>
          <a:blip r:embed="rId2"/>
          <a:stretch>
            <a:fillRect/>
          </a:stretch>
        </p:blipFill>
        <p:spPr>
          <a:xfrm>
            <a:off x="6024" y="1686821"/>
            <a:ext cx="9144000" cy="5171179"/>
          </a:xfrm>
          <a:prstGeom prst="rect">
            <a:avLst/>
          </a:prstGeom>
        </p:spPr>
      </p:pic>
      <p:sp>
        <p:nvSpPr>
          <p:cNvPr id="2" name="Tytuł 1"/>
          <p:cNvSpPr>
            <a:spLocks noGrp="1"/>
          </p:cNvSpPr>
          <p:nvPr>
            <p:ph type="title"/>
          </p:nvPr>
        </p:nvSpPr>
        <p:spPr>
          <a:xfrm>
            <a:off x="1043608" y="670762"/>
            <a:ext cx="8229600" cy="1143000"/>
          </a:xfrm>
        </p:spPr>
        <p:txBody>
          <a:bodyPr>
            <a:normAutofit/>
          </a:bodyPr>
          <a:lstStyle/>
          <a:p>
            <a:r>
              <a:rPr lang="pl-PL" sz="3600" b="1" dirty="0" smtClean="0">
                <a:latin typeface="Arial" panose="020B0604020202020204" pitchFamily="34" charset="0"/>
                <a:cs typeface="Arial" panose="020B0604020202020204" pitchFamily="34" charset="0"/>
              </a:rPr>
              <a:t>Centres of Expertise, Section 1</a:t>
            </a:r>
            <a:endParaRPr lang="pl-PL" sz="3600"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6" name="Lekerekített téglalap 5"/>
          <p:cNvSpPr/>
          <p:nvPr/>
        </p:nvSpPr>
        <p:spPr>
          <a:xfrm>
            <a:off x="611560" y="2996952"/>
            <a:ext cx="7932929" cy="2880320"/>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t>How trainers from other countries can be involved?</a:t>
            </a:r>
          </a:p>
          <a:p>
            <a:r>
              <a:rPr lang="en-GB" sz="3200" b="1" dirty="0" smtClean="0"/>
              <a:t>How the national training support can be managed?</a:t>
            </a:r>
            <a:endParaRPr lang="en-GB" sz="3200" b="1" dirty="0"/>
          </a:p>
        </p:txBody>
      </p:sp>
    </p:spTree>
    <p:extLst>
      <p:ext uri="{BB962C8B-B14F-4D97-AF65-F5344CB8AC3E}">
        <p14:creationId xmlns:p14="http://schemas.microsoft.com/office/powerpoint/2010/main" val="3258119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5495" y="931244"/>
            <a:ext cx="8229600" cy="1143000"/>
          </a:xfrm>
        </p:spPr>
        <p:txBody>
          <a:bodyPr>
            <a:normAutofit fontScale="90000"/>
          </a:bodyPr>
          <a:lstStyle/>
          <a:p>
            <a:r>
              <a:rPr lang="pl-PL" b="1" dirty="0" smtClean="0">
                <a:latin typeface="Arial" panose="020B0604020202020204" pitchFamily="34" charset="0"/>
                <a:cs typeface="Arial" panose="020B0604020202020204" pitchFamily="34" charset="0"/>
              </a:rPr>
              <a:t>Presentation of Centres of Expertise, Section 2</a:t>
            </a:r>
            <a:endParaRPr lang="pl-PL" b="1" dirty="0">
              <a:latin typeface="Arial" panose="020B0604020202020204" pitchFamily="34" charset="0"/>
              <a:cs typeface="Arial" panose="020B0604020202020204" pitchFamily="34" charset="0"/>
            </a:endParaRPr>
          </a:p>
        </p:txBody>
      </p:sp>
      <p:sp>
        <p:nvSpPr>
          <p:cNvPr id="5" name="Symbol zastępczy zawartości 4"/>
          <p:cNvSpPr>
            <a:spLocks noGrp="1"/>
          </p:cNvSpPr>
          <p:nvPr>
            <p:ph idx="1"/>
          </p:nvPr>
        </p:nvSpPr>
        <p:spPr>
          <a:xfrm>
            <a:off x="455495" y="2420889"/>
            <a:ext cx="8249524" cy="2376264"/>
          </a:xfrm>
        </p:spPr>
        <p:txBody>
          <a:bodyPr/>
          <a:lstStyle/>
          <a:p>
            <a:pPr marL="0" indent="0">
              <a:buNone/>
            </a:pPr>
            <a:r>
              <a:rPr lang="pl-PL" dirty="0" smtClean="0">
                <a:latin typeface="Arial" panose="020B0604020202020204" pitchFamily="34" charset="0"/>
                <a:cs typeface="Arial" panose="020B0604020202020204" pitchFamily="34" charset="0"/>
              </a:rPr>
              <a:t>Presentation of:</a:t>
            </a:r>
          </a:p>
          <a:p>
            <a:r>
              <a:rPr lang="pl-PL" dirty="0" smtClean="0">
                <a:latin typeface="Arial" panose="020B0604020202020204" pitchFamily="34" charset="0"/>
                <a:cs typeface="Arial" panose="020B0604020202020204" pitchFamily="34" charset="0"/>
              </a:rPr>
              <a:t>Sniffer dogs (SK) and</a:t>
            </a:r>
          </a:p>
          <a:p>
            <a:r>
              <a:rPr lang="pl-PL" dirty="0" smtClean="0">
                <a:latin typeface="Arial" panose="020B0604020202020204" pitchFamily="34" charset="0"/>
                <a:cs typeface="Arial" panose="020B0604020202020204" pitchFamily="34" charset="0"/>
              </a:rPr>
              <a:t>Car search (FI)</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7" name="Lekerekített téglalap 6"/>
          <p:cNvSpPr/>
          <p:nvPr/>
        </p:nvSpPr>
        <p:spPr>
          <a:xfrm>
            <a:off x="251848" y="4293096"/>
            <a:ext cx="8568624" cy="2304256"/>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smtClean="0"/>
              <a:t>How it is possible to manage the trainings on different levels?</a:t>
            </a:r>
          </a:p>
          <a:p>
            <a:r>
              <a:rPr lang="en-GB" sz="3200" b="1" dirty="0" smtClean="0"/>
              <a:t>What can be the future of train the trainers method?</a:t>
            </a:r>
            <a:endParaRPr lang="en-GB" sz="3200" b="1" dirty="0"/>
          </a:p>
        </p:txBody>
      </p:sp>
    </p:spTree>
    <p:extLst>
      <p:ext uri="{BB962C8B-B14F-4D97-AF65-F5344CB8AC3E}">
        <p14:creationId xmlns:p14="http://schemas.microsoft.com/office/powerpoint/2010/main" val="2288293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Obraz 7"/>
          <p:cNvPicPr/>
          <p:nvPr/>
        </p:nvPicPr>
        <p:blipFill>
          <a:blip r:embed="rId2"/>
          <a:stretch/>
        </p:blipFill>
        <p:spPr>
          <a:xfrm>
            <a:off x="6372360" y="5733360"/>
            <a:ext cx="2375640" cy="623520"/>
          </a:xfrm>
          <a:prstGeom prst="rect">
            <a:avLst/>
          </a:prstGeom>
          <a:ln>
            <a:noFill/>
          </a:ln>
        </p:spPr>
      </p:pic>
      <p:pic>
        <p:nvPicPr>
          <p:cNvPr id="89" name="Obraz 5"/>
          <p:cNvPicPr/>
          <p:nvPr/>
        </p:nvPicPr>
        <p:blipFill>
          <a:blip r:embed="rId3"/>
          <a:srcRect t="16740" b="37909"/>
          <a:stretch/>
        </p:blipFill>
        <p:spPr>
          <a:xfrm>
            <a:off x="1979640" y="-37080"/>
            <a:ext cx="5177880" cy="2348640"/>
          </a:xfrm>
          <a:prstGeom prst="rect">
            <a:avLst/>
          </a:prstGeom>
          <a:ln>
            <a:noFill/>
          </a:ln>
        </p:spPr>
      </p:pic>
      <p:sp>
        <p:nvSpPr>
          <p:cNvPr id="2" name="Tekstiruutu 1"/>
          <p:cNvSpPr txBox="1"/>
          <p:nvPr/>
        </p:nvSpPr>
        <p:spPr>
          <a:xfrm>
            <a:off x="1640022" y="3099254"/>
            <a:ext cx="4738220" cy="1538883"/>
          </a:xfrm>
          <a:prstGeom prst="rect">
            <a:avLst/>
          </a:prstGeom>
          <a:noFill/>
        </p:spPr>
        <p:txBody>
          <a:bodyPr wrap="none" rtlCol="0">
            <a:spAutoFit/>
          </a:bodyPr>
          <a:lstStyle/>
          <a:p>
            <a:pPr>
              <a:spcAft>
                <a:spcPts val="600"/>
              </a:spcAft>
            </a:pPr>
            <a:r>
              <a:rPr lang="fi-FI" sz="2800" b="1" dirty="0" smtClean="0">
                <a:solidFill>
                  <a:schemeClr val="tx2">
                    <a:lumMod val="50000"/>
                  </a:schemeClr>
                </a:solidFill>
                <a:latin typeface="Arial" panose="020B0604020202020204" pitchFamily="34" charset="0"/>
                <a:cs typeface="Arial" panose="020B0604020202020204" pitchFamily="34" charset="0"/>
              </a:rPr>
              <a:t>Vaalimaa </a:t>
            </a:r>
            <a:r>
              <a:rPr lang="fi-FI" sz="2800" b="1" dirty="0" err="1" smtClean="0">
                <a:solidFill>
                  <a:schemeClr val="tx2">
                    <a:lumMod val="50000"/>
                  </a:schemeClr>
                </a:solidFill>
                <a:latin typeface="Arial" panose="020B0604020202020204" pitchFamily="34" charset="0"/>
                <a:cs typeface="Arial" panose="020B0604020202020204" pitchFamily="34" charset="0"/>
              </a:rPr>
              <a:t>CoE</a:t>
            </a:r>
            <a:r>
              <a:rPr lang="fi-FI" sz="2800" b="1" dirty="0" smtClean="0">
                <a:solidFill>
                  <a:schemeClr val="tx2">
                    <a:lumMod val="50000"/>
                  </a:schemeClr>
                </a:solidFill>
                <a:latin typeface="Arial" panose="020B0604020202020204" pitchFamily="34" charset="0"/>
                <a:cs typeface="Arial" panose="020B0604020202020204" pitchFamily="34" charset="0"/>
              </a:rPr>
              <a:t> </a:t>
            </a:r>
          </a:p>
          <a:p>
            <a:pPr>
              <a:spcAft>
                <a:spcPts val="600"/>
              </a:spcAft>
            </a:pPr>
            <a:r>
              <a:rPr lang="fi-FI" sz="2800" b="1" dirty="0" err="1" smtClean="0">
                <a:solidFill>
                  <a:schemeClr val="tx2">
                    <a:lumMod val="50000"/>
                  </a:schemeClr>
                </a:solidFill>
                <a:latin typeface="Arial" panose="020B0604020202020204" pitchFamily="34" charset="0"/>
                <a:cs typeface="Arial" panose="020B0604020202020204" pitchFamily="34" charset="0"/>
              </a:rPr>
              <a:t>Car</a:t>
            </a:r>
            <a:r>
              <a:rPr lang="fi-FI" sz="2800" b="1" dirty="0" smtClean="0">
                <a:solidFill>
                  <a:schemeClr val="tx2">
                    <a:lumMod val="50000"/>
                  </a:schemeClr>
                </a:solidFill>
                <a:latin typeface="Arial" panose="020B0604020202020204" pitchFamily="34" charset="0"/>
                <a:cs typeface="Arial" panose="020B0604020202020204" pitchFamily="34" charset="0"/>
              </a:rPr>
              <a:t> </a:t>
            </a:r>
            <a:r>
              <a:rPr lang="fi-FI" sz="2800" b="1" dirty="0" err="1" smtClean="0">
                <a:solidFill>
                  <a:schemeClr val="tx2">
                    <a:lumMod val="50000"/>
                  </a:schemeClr>
                </a:solidFill>
                <a:latin typeface="Arial" panose="020B0604020202020204" pitchFamily="34" charset="0"/>
                <a:cs typeface="Arial" panose="020B0604020202020204" pitchFamily="34" charset="0"/>
              </a:rPr>
              <a:t>Search</a:t>
            </a:r>
            <a:r>
              <a:rPr lang="fi-FI" sz="2800" b="1" dirty="0" smtClean="0">
                <a:solidFill>
                  <a:schemeClr val="tx2">
                    <a:lumMod val="50000"/>
                  </a:schemeClr>
                </a:solidFill>
                <a:latin typeface="Arial" panose="020B0604020202020204" pitchFamily="34" charset="0"/>
                <a:cs typeface="Arial" panose="020B0604020202020204" pitchFamily="34" charset="0"/>
              </a:rPr>
              <a:t> Training, Basic</a:t>
            </a:r>
          </a:p>
          <a:p>
            <a:pPr>
              <a:spcAft>
                <a:spcPts val="600"/>
              </a:spcAft>
            </a:pPr>
            <a:r>
              <a:rPr lang="fi-FI" sz="2800" b="1" dirty="0" smtClean="0">
                <a:solidFill>
                  <a:schemeClr val="tx2">
                    <a:lumMod val="50000"/>
                  </a:schemeClr>
                </a:solidFill>
                <a:latin typeface="Arial" panose="020B0604020202020204" pitchFamily="34" charset="0"/>
                <a:cs typeface="Arial" panose="020B0604020202020204" pitchFamily="34" charset="0"/>
              </a:rPr>
              <a:t>Train </a:t>
            </a:r>
            <a:r>
              <a:rPr lang="fi-FI" sz="2800" b="1" dirty="0" err="1" smtClean="0">
                <a:solidFill>
                  <a:schemeClr val="tx2">
                    <a:lumMod val="50000"/>
                  </a:schemeClr>
                </a:solidFill>
                <a:latin typeface="Arial" panose="020B0604020202020204" pitchFamily="34" charset="0"/>
                <a:cs typeface="Arial" panose="020B0604020202020204" pitchFamily="34" charset="0"/>
              </a:rPr>
              <a:t>the</a:t>
            </a:r>
            <a:r>
              <a:rPr lang="fi-FI" sz="2800" b="1" dirty="0" smtClean="0">
                <a:solidFill>
                  <a:schemeClr val="tx2">
                    <a:lumMod val="50000"/>
                  </a:schemeClr>
                </a:solidFill>
                <a:latin typeface="Arial" panose="020B0604020202020204" pitchFamily="34" charset="0"/>
                <a:cs typeface="Arial" panose="020B0604020202020204" pitchFamily="34" charset="0"/>
              </a:rPr>
              <a:t> </a:t>
            </a:r>
            <a:r>
              <a:rPr lang="fi-FI" sz="2800" b="1" dirty="0" err="1" smtClean="0">
                <a:solidFill>
                  <a:schemeClr val="tx2">
                    <a:lumMod val="50000"/>
                  </a:schemeClr>
                </a:solidFill>
                <a:latin typeface="Arial" panose="020B0604020202020204" pitchFamily="34" charset="0"/>
                <a:cs typeface="Arial" panose="020B0604020202020204" pitchFamily="34" charset="0"/>
              </a:rPr>
              <a:t>Trainer</a:t>
            </a:r>
            <a:r>
              <a:rPr lang="fi-FI" sz="2800" b="1" dirty="0" smtClean="0">
                <a:solidFill>
                  <a:schemeClr val="tx2">
                    <a:lumMod val="50000"/>
                  </a:schemeClr>
                </a:solidFill>
                <a:latin typeface="Arial" panose="020B0604020202020204" pitchFamily="34" charset="0"/>
                <a:cs typeface="Arial" panose="020B0604020202020204" pitchFamily="34" charset="0"/>
              </a:rPr>
              <a:t> - </a:t>
            </a:r>
            <a:r>
              <a:rPr lang="fi-FI" sz="2800" b="1" dirty="0" err="1" smtClean="0">
                <a:solidFill>
                  <a:schemeClr val="tx2">
                    <a:lumMod val="50000"/>
                  </a:schemeClr>
                </a:solidFill>
                <a:latin typeface="Arial" panose="020B0604020202020204" pitchFamily="34" charset="0"/>
                <a:cs typeface="Arial" panose="020B0604020202020204" pitchFamily="34" charset="0"/>
              </a:rPr>
              <a:t>events</a:t>
            </a:r>
            <a:endParaRPr lang="fi-FI" sz="2800" b="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792838"/>
      </p:ext>
    </p:extLst>
  </p:cSld>
  <p:clrMapOvr>
    <a:masterClrMapping/>
  </p:clrMapOvr>
  <mc:AlternateContent xmlns:mc="http://schemas.openxmlformats.org/markup-compatibility/2006" xmlns:p14="http://schemas.microsoft.com/office/powerpoint/2010/main">
    <mc:Choice Requires="p14">
      <p:transition spd="slow" p14:dur="34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1958137"/>
            <a:ext cx="8559360" cy="3699474"/>
          </a:xfrm>
          <a:prstGeom prst="rect">
            <a:avLst/>
          </a:prstGeom>
        </p:spPr>
        <p:txBody>
          <a:bodyPr wrap="square">
            <a:spAutoFit/>
          </a:bodyPr>
          <a:lstStyle/>
          <a:p>
            <a:pPr lvl="0">
              <a:lnSpc>
                <a:spcPct val="90000"/>
              </a:lnSpc>
              <a:spcBef>
                <a:spcPts val="1000"/>
              </a:spcBef>
              <a:spcAft>
                <a:spcPts val="600"/>
              </a:spcAft>
            </a:pPr>
            <a:r>
              <a:rPr lang="en-GB" sz="2400" dirty="0" smtClean="0">
                <a:solidFill>
                  <a:srgbClr val="001342"/>
                </a:solidFill>
                <a:ea typeface="Arial"/>
                <a:cs typeface="Arial"/>
              </a:rPr>
              <a:t>Background information</a:t>
            </a:r>
          </a:p>
          <a:p>
            <a:pPr marL="228600" lvl="0" indent="-228600">
              <a:lnSpc>
                <a:spcPct val="90000"/>
              </a:lnSpc>
              <a:spcBef>
                <a:spcPts val="1000"/>
              </a:spcBef>
              <a:spcAft>
                <a:spcPts val="600"/>
              </a:spcAft>
              <a:buFont typeface="Arial" panose="020B0604020202020204" pitchFamily="34" charset="0"/>
              <a:buChar char="•"/>
            </a:pPr>
            <a:r>
              <a:rPr lang="en-GB" sz="2400" dirty="0" smtClean="0">
                <a:solidFill>
                  <a:srgbClr val="001342"/>
                </a:solidFill>
                <a:ea typeface="Arial"/>
                <a:cs typeface="Arial"/>
              </a:rPr>
              <a:t>During </a:t>
            </a:r>
            <a:r>
              <a:rPr lang="en-GB" sz="2400" dirty="0">
                <a:solidFill>
                  <a:srgbClr val="001342"/>
                </a:solidFill>
                <a:ea typeface="Arial"/>
                <a:cs typeface="Arial"/>
              </a:rPr>
              <a:t>2015-2016, Customs’ national trainers </a:t>
            </a:r>
            <a:r>
              <a:rPr lang="en-GB" sz="2400" dirty="0">
                <a:solidFill>
                  <a:srgbClr val="001342"/>
                </a:solidFill>
                <a:cs typeface="Arial"/>
              </a:rPr>
              <a:t>received, from several vehicle importers, ( VW, Volvo, Skoda, Toyota..) </a:t>
            </a:r>
            <a:r>
              <a:rPr lang="en-GB" sz="2400" dirty="0">
                <a:solidFill>
                  <a:srgbClr val="001342"/>
                </a:solidFill>
                <a:ea typeface="Arial"/>
                <a:cs typeface="Arial"/>
              </a:rPr>
              <a:t>a course built to meet Customs’ needs concerning car structure and technology of modern vehicles</a:t>
            </a:r>
          </a:p>
          <a:p>
            <a:pPr marL="228600" lvl="0" indent="-228600">
              <a:lnSpc>
                <a:spcPct val="90000"/>
              </a:lnSpc>
              <a:spcBef>
                <a:spcPts val="1000"/>
              </a:spcBef>
              <a:spcAft>
                <a:spcPts val="600"/>
              </a:spcAft>
              <a:buFont typeface="Arial" panose="020B0604020202020204" pitchFamily="34" charset="0"/>
              <a:buChar char="•"/>
            </a:pPr>
            <a:r>
              <a:rPr lang="en-GB" sz="2400" dirty="0">
                <a:solidFill>
                  <a:srgbClr val="001342"/>
                </a:solidFill>
                <a:ea typeface="Arial"/>
                <a:cs typeface="Arial"/>
              </a:rPr>
              <a:t>10 Car search trainers in Finland, </a:t>
            </a:r>
            <a:r>
              <a:rPr lang="en-GB" sz="2400" dirty="0" err="1">
                <a:solidFill>
                  <a:srgbClr val="001342"/>
                </a:solidFill>
                <a:ea typeface="Arial"/>
                <a:cs typeface="Arial"/>
              </a:rPr>
              <a:t>Vaalimaa</a:t>
            </a:r>
            <a:r>
              <a:rPr lang="en-GB" sz="2400" dirty="0">
                <a:solidFill>
                  <a:srgbClr val="001342"/>
                </a:solidFill>
                <a:ea typeface="Arial"/>
                <a:cs typeface="Arial"/>
              </a:rPr>
              <a:t> customs is centre of expertise in car search</a:t>
            </a:r>
          </a:p>
          <a:p>
            <a:pPr marL="228600" lvl="0" indent="-228600">
              <a:lnSpc>
                <a:spcPct val="90000"/>
              </a:lnSpc>
              <a:spcBef>
                <a:spcPts val="1000"/>
              </a:spcBef>
              <a:spcAft>
                <a:spcPts val="600"/>
              </a:spcAft>
              <a:buFont typeface="Arial" panose="020B0604020202020204" pitchFamily="34" charset="0"/>
              <a:buChar char="•"/>
            </a:pPr>
            <a:r>
              <a:rPr lang="en-US" sz="2400" dirty="0">
                <a:solidFill>
                  <a:srgbClr val="001342"/>
                </a:solidFill>
                <a:cs typeface="Arial"/>
              </a:rPr>
              <a:t>National trainers have also received a certificate of electrical safety for vehicles</a:t>
            </a:r>
          </a:p>
        </p:txBody>
      </p:sp>
      <p:sp>
        <p:nvSpPr>
          <p:cNvPr id="3" name="Suorakulmio 2"/>
          <p:cNvSpPr/>
          <p:nvPr/>
        </p:nvSpPr>
        <p:spPr>
          <a:xfrm>
            <a:off x="327240" y="1042813"/>
            <a:ext cx="5872120" cy="523220"/>
          </a:xfrm>
          <a:prstGeom prst="rect">
            <a:avLst/>
          </a:prstGeom>
        </p:spPr>
        <p:txBody>
          <a:bodyPr wrap="none">
            <a:spAutoFit/>
          </a:bodyPr>
          <a:lstStyle/>
          <a:p>
            <a:r>
              <a:rPr lang="en-GB" sz="2800" b="1" dirty="0">
                <a:solidFill>
                  <a:srgbClr val="001342"/>
                </a:solidFill>
                <a:ea typeface="Arial"/>
                <a:cs typeface="Arial"/>
              </a:rPr>
              <a:t>CAR SEARCH </a:t>
            </a:r>
            <a:r>
              <a:rPr lang="en-GB" sz="2800" b="1" dirty="0" smtClean="0">
                <a:solidFill>
                  <a:srgbClr val="001342"/>
                </a:solidFill>
                <a:ea typeface="Arial"/>
                <a:cs typeface="Arial"/>
              </a:rPr>
              <a:t>TRAINING </a:t>
            </a:r>
            <a:r>
              <a:rPr lang="en-GB" sz="2800" dirty="0" smtClean="0">
                <a:solidFill>
                  <a:srgbClr val="001342"/>
                </a:solidFill>
                <a:ea typeface="Arial"/>
                <a:cs typeface="Arial"/>
              </a:rPr>
              <a:t>(BASIC)</a:t>
            </a:r>
            <a:endParaRPr lang="fi-FI" dirty="0"/>
          </a:p>
        </p:txBody>
      </p:sp>
    </p:spTree>
    <p:extLst>
      <p:ext uri="{BB962C8B-B14F-4D97-AF65-F5344CB8AC3E}">
        <p14:creationId xmlns:p14="http://schemas.microsoft.com/office/powerpoint/2010/main" val="2113774137"/>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pic>
        <p:nvPicPr>
          <p:cNvPr id="2" name="Kuva 1"/>
          <p:cNvPicPr>
            <a:picLocks noChangeAspect="1"/>
          </p:cNvPicPr>
          <p:nvPr/>
        </p:nvPicPr>
        <p:blipFill>
          <a:blip r:embed="rId5"/>
          <a:stretch>
            <a:fillRect/>
          </a:stretch>
        </p:blipFill>
        <p:spPr>
          <a:xfrm>
            <a:off x="0" y="4680391"/>
            <a:ext cx="4688230" cy="1176630"/>
          </a:xfrm>
          <a:prstGeom prst="rect">
            <a:avLst/>
          </a:prstGeom>
        </p:spPr>
      </p:pic>
      <p:pic>
        <p:nvPicPr>
          <p:cNvPr id="3" name="Kuva 2"/>
          <p:cNvPicPr>
            <a:picLocks noChangeAspect="1"/>
          </p:cNvPicPr>
          <p:nvPr/>
        </p:nvPicPr>
        <p:blipFill>
          <a:blip r:embed="rId6"/>
          <a:stretch>
            <a:fillRect/>
          </a:stretch>
        </p:blipFill>
        <p:spPr>
          <a:xfrm>
            <a:off x="4632569" y="4674294"/>
            <a:ext cx="4511431" cy="1182727"/>
          </a:xfrm>
          <a:prstGeom prst="rect">
            <a:avLst/>
          </a:prstGeom>
        </p:spPr>
      </p:pic>
      <p:sp>
        <p:nvSpPr>
          <p:cNvPr id="4" name="Suorakulmio 3"/>
          <p:cNvSpPr/>
          <p:nvPr/>
        </p:nvSpPr>
        <p:spPr>
          <a:xfrm>
            <a:off x="327239" y="1550927"/>
            <a:ext cx="8559361" cy="2974148"/>
          </a:xfrm>
          <a:prstGeom prst="rect">
            <a:avLst/>
          </a:prstGeom>
        </p:spPr>
        <p:txBody>
          <a:bodyPr wrap="square">
            <a:spAutoFit/>
          </a:bodyPr>
          <a:lstStyle/>
          <a:p>
            <a:pPr marL="228600" lvl="0" indent="-228600">
              <a:lnSpc>
                <a:spcPct val="90000"/>
              </a:lnSpc>
              <a:spcBef>
                <a:spcPts val="1000"/>
              </a:spcBef>
              <a:spcAft>
                <a:spcPts val="600"/>
              </a:spcAft>
              <a:buFont typeface="Arial" panose="020B0604020202020204" pitchFamily="34" charset="0"/>
              <a:buChar char="•"/>
            </a:pPr>
            <a:r>
              <a:rPr lang="en-GB" sz="2400" dirty="0">
                <a:solidFill>
                  <a:srgbClr val="001342"/>
                </a:solidFill>
                <a:ea typeface="Arial"/>
                <a:cs typeface="Arial"/>
              </a:rPr>
              <a:t>Training </a:t>
            </a:r>
            <a:r>
              <a:rPr lang="en-GB" sz="2400" dirty="0" err="1">
                <a:solidFill>
                  <a:srgbClr val="001342"/>
                </a:solidFill>
                <a:ea typeface="Arial"/>
                <a:cs typeface="Arial"/>
              </a:rPr>
              <a:t>center</a:t>
            </a:r>
            <a:r>
              <a:rPr lang="en-GB" sz="2400" dirty="0">
                <a:solidFill>
                  <a:srgbClr val="001342"/>
                </a:solidFill>
                <a:ea typeface="Arial"/>
                <a:cs typeface="Arial"/>
              </a:rPr>
              <a:t> in </a:t>
            </a:r>
            <a:r>
              <a:rPr lang="en-GB" sz="2400" dirty="0" err="1">
                <a:solidFill>
                  <a:srgbClr val="001342"/>
                </a:solidFill>
                <a:ea typeface="Arial"/>
                <a:cs typeface="Arial"/>
              </a:rPr>
              <a:t>Vaalimaa</a:t>
            </a:r>
            <a:r>
              <a:rPr lang="en-GB" sz="2400" dirty="0">
                <a:solidFill>
                  <a:srgbClr val="001342"/>
                </a:solidFill>
                <a:ea typeface="Arial"/>
                <a:cs typeface="Arial"/>
              </a:rPr>
              <a:t> </a:t>
            </a:r>
            <a:r>
              <a:rPr lang="en-GB" sz="2400" dirty="0" smtClean="0">
                <a:solidFill>
                  <a:srgbClr val="001342"/>
                </a:solidFill>
                <a:ea typeface="Arial"/>
                <a:cs typeface="Arial"/>
              </a:rPr>
              <a:t>customs</a:t>
            </a:r>
          </a:p>
          <a:p>
            <a:pPr marL="800100" lvl="1" indent="-342900">
              <a:spcAft>
                <a:spcPts val="400"/>
              </a:spcAft>
              <a:buFont typeface="Courier New" panose="02070309020205020404" pitchFamily="49" charset="0"/>
              <a:buChar char="o"/>
            </a:pPr>
            <a:r>
              <a:rPr lang="en-GB" sz="2400" dirty="0" smtClean="0">
                <a:solidFill>
                  <a:srgbClr val="001342"/>
                </a:solidFill>
                <a:ea typeface="Arial"/>
                <a:cs typeface="Arial"/>
              </a:rPr>
              <a:t>Train the Trainer course</a:t>
            </a:r>
          </a:p>
          <a:p>
            <a:pPr marL="800100" lvl="1" indent="-342900">
              <a:spcAft>
                <a:spcPts val="400"/>
              </a:spcAft>
              <a:buFont typeface="Courier New" panose="02070309020205020404" pitchFamily="49" charset="0"/>
              <a:buChar char="o"/>
            </a:pPr>
            <a:r>
              <a:rPr lang="en-GB" sz="2400" dirty="0" smtClean="0">
                <a:solidFill>
                  <a:srgbClr val="001342"/>
                </a:solidFill>
                <a:ea typeface="Arial"/>
                <a:cs typeface="Arial"/>
              </a:rPr>
              <a:t>2 </a:t>
            </a:r>
            <a:r>
              <a:rPr lang="en-GB" sz="2400" dirty="0">
                <a:solidFill>
                  <a:srgbClr val="001342"/>
                </a:solidFill>
                <a:ea typeface="Arial"/>
                <a:cs typeface="Arial"/>
              </a:rPr>
              <a:t>– 4 trainings / </a:t>
            </a:r>
            <a:r>
              <a:rPr lang="en-GB" sz="2400" dirty="0" smtClean="0">
                <a:solidFill>
                  <a:srgbClr val="001342"/>
                </a:solidFill>
                <a:ea typeface="Arial"/>
                <a:cs typeface="Arial"/>
              </a:rPr>
              <a:t>year </a:t>
            </a:r>
            <a:r>
              <a:rPr lang="en-GB" dirty="0" smtClean="0">
                <a:solidFill>
                  <a:srgbClr val="001342"/>
                </a:solidFill>
                <a:ea typeface="Arial"/>
                <a:cs typeface="Arial"/>
              </a:rPr>
              <a:t>(EU CLEP + CELBET)</a:t>
            </a:r>
          </a:p>
          <a:p>
            <a:pPr marL="800100" lvl="1" indent="-342900">
              <a:spcAft>
                <a:spcPts val="400"/>
              </a:spcAft>
              <a:buFont typeface="Courier New" panose="02070309020205020404" pitchFamily="49" charset="0"/>
              <a:buChar char="o"/>
            </a:pPr>
            <a:r>
              <a:rPr lang="en-GB" sz="2400" dirty="0" smtClean="0">
                <a:solidFill>
                  <a:srgbClr val="001342"/>
                </a:solidFill>
                <a:ea typeface="Arial"/>
                <a:cs typeface="Arial"/>
              </a:rPr>
              <a:t>3 </a:t>
            </a:r>
            <a:r>
              <a:rPr lang="en-GB" sz="2400" dirty="0">
                <a:solidFill>
                  <a:srgbClr val="001342"/>
                </a:solidFill>
                <a:ea typeface="Arial"/>
                <a:cs typeface="Arial"/>
              </a:rPr>
              <a:t>trainers, 8 </a:t>
            </a:r>
            <a:r>
              <a:rPr lang="en-GB" sz="2400" dirty="0" smtClean="0">
                <a:solidFill>
                  <a:srgbClr val="001342"/>
                </a:solidFill>
                <a:ea typeface="Arial"/>
                <a:cs typeface="Arial"/>
              </a:rPr>
              <a:t>participants</a:t>
            </a:r>
          </a:p>
          <a:p>
            <a:pPr marL="800100" lvl="1" indent="-342900">
              <a:spcAft>
                <a:spcPts val="400"/>
              </a:spcAft>
              <a:buFont typeface="Courier New" panose="02070309020205020404" pitchFamily="49" charset="0"/>
              <a:buChar char="o"/>
            </a:pPr>
            <a:r>
              <a:rPr lang="en-US" sz="2400" dirty="0" smtClean="0">
                <a:solidFill>
                  <a:srgbClr val="001342"/>
                </a:solidFill>
                <a:cs typeface="Arial"/>
              </a:rPr>
              <a:t>Key </a:t>
            </a:r>
            <a:r>
              <a:rPr lang="en-US" sz="2400" dirty="0">
                <a:solidFill>
                  <a:srgbClr val="001342"/>
                </a:solidFill>
                <a:cs typeface="Arial"/>
              </a:rPr>
              <a:t>thing is modern </a:t>
            </a:r>
            <a:r>
              <a:rPr lang="en-US" sz="2400" dirty="0" smtClean="0">
                <a:solidFill>
                  <a:srgbClr val="001342"/>
                </a:solidFill>
                <a:cs typeface="Arial"/>
              </a:rPr>
              <a:t>vehicles</a:t>
            </a:r>
          </a:p>
          <a:p>
            <a:pPr marL="800100" lvl="1" indent="-342900">
              <a:spcAft>
                <a:spcPts val="400"/>
              </a:spcAft>
              <a:buFont typeface="Courier New" panose="02070309020205020404" pitchFamily="49" charset="0"/>
              <a:buChar char="o"/>
            </a:pPr>
            <a:r>
              <a:rPr lang="en-US" sz="2400" dirty="0" smtClean="0">
                <a:solidFill>
                  <a:srgbClr val="001342"/>
                </a:solidFill>
                <a:cs typeface="Arial"/>
              </a:rPr>
              <a:t>Course </a:t>
            </a:r>
            <a:r>
              <a:rPr lang="en-US" sz="2400" dirty="0">
                <a:solidFill>
                  <a:srgbClr val="001342"/>
                </a:solidFill>
                <a:cs typeface="Arial"/>
              </a:rPr>
              <a:t>is based in practicality and </a:t>
            </a:r>
            <a:r>
              <a:rPr lang="en-US" sz="2400" dirty="0" err="1" smtClean="0">
                <a:solidFill>
                  <a:srgbClr val="001342"/>
                </a:solidFill>
                <a:cs typeface="Arial"/>
              </a:rPr>
              <a:t>informativity</a:t>
            </a:r>
            <a:endParaRPr lang="en-GB" sz="2400" dirty="0" smtClean="0">
              <a:solidFill>
                <a:srgbClr val="001342"/>
              </a:solidFill>
              <a:cs typeface="Arial"/>
            </a:endParaRPr>
          </a:p>
          <a:p>
            <a:pPr marL="800100" lvl="1" indent="-342900">
              <a:spcAft>
                <a:spcPts val="400"/>
              </a:spcAft>
              <a:buFont typeface="Courier New" panose="02070309020205020404" pitchFamily="49" charset="0"/>
              <a:buChar char="o"/>
            </a:pPr>
            <a:r>
              <a:rPr lang="en-GB" sz="2400" dirty="0" smtClean="0">
                <a:solidFill>
                  <a:srgbClr val="001342"/>
                </a:solidFill>
                <a:ea typeface="Arial"/>
                <a:cs typeface="Arial"/>
              </a:rPr>
              <a:t>Collection </a:t>
            </a:r>
            <a:r>
              <a:rPr lang="en-GB" sz="2400" dirty="0">
                <a:solidFill>
                  <a:srgbClr val="001342"/>
                </a:solidFill>
                <a:ea typeface="Arial"/>
                <a:cs typeface="Arial"/>
              </a:rPr>
              <a:t>of training cars</a:t>
            </a:r>
          </a:p>
        </p:txBody>
      </p:sp>
      <p:sp>
        <p:nvSpPr>
          <p:cNvPr id="5" name="Suorakulmio 4"/>
          <p:cNvSpPr/>
          <p:nvPr/>
        </p:nvSpPr>
        <p:spPr>
          <a:xfrm>
            <a:off x="327239" y="763803"/>
            <a:ext cx="5872120" cy="523220"/>
          </a:xfrm>
          <a:prstGeom prst="rect">
            <a:avLst/>
          </a:prstGeom>
        </p:spPr>
        <p:txBody>
          <a:bodyPr wrap="none">
            <a:spAutoFit/>
          </a:bodyPr>
          <a:lstStyle/>
          <a:p>
            <a:pPr lvl="0"/>
            <a:r>
              <a:rPr lang="en-GB" sz="2800" b="1" dirty="0">
                <a:solidFill>
                  <a:srgbClr val="001342"/>
                </a:solidFill>
                <a:ea typeface="Arial"/>
                <a:cs typeface="Arial"/>
              </a:rPr>
              <a:t>CAR SEARCH </a:t>
            </a:r>
            <a:r>
              <a:rPr lang="en-GB" sz="2800" b="1" dirty="0" smtClean="0">
                <a:solidFill>
                  <a:srgbClr val="001342"/>
                </a:solidFill>
                <a:ea typeface="Arial"/>
                <a:cs typeface="Arial"/>
              </a:rPr>
              <a:t>TRAINING </a:t>
            </a:r>
            <a:r>
              <a:rPr lang="en-GB" sz="2800" dirty="0" smtClean="0">
                <a:solidFill>
                  <a:srgbClr val="001342"/>
                </a:solidFill>
                <a:ea typeface="Arial"/>
                <a:cs typeface="Arial"/>
              </a:rPr>
              <a:t>(BASIC)</a:t>
            </a:r>
            <a:endParaRPr lang="fi-FI" dirty="0">
              <a:solidFill>
                <a:prstClr val="black"/>
              </a:solidFill>
            </a:endParaRPr>
          </a:p>
        </p:txBody>
      </p:sp>
    </p:spTree>
    <p:extLst>
      <p:ext uri="{BB962C8B-B14F-4D97-AF65-F5344CB8AC3E}">
        <p14:creationId xmlns:p14="http://schemas.microsoft.com/office/powerpoint/2010/main" val="1158353722"/>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996589"/>
            <a:ext cx="4035079" cy="523220"/>
          </a:xfrm>
          <a:prstGeom prst="rect">
            <a:avLst/>
          </a:prstGeom>
        </p:spPr>
        <p:txBody>
          <a:bodyPr wrap="none">
            <a:spAutoFit/>
          </a:bodyPr>
          <a:lstStyle/>
          <a:p>
            <a:r>
              <a:rPr lang="en-GB" sz="2800" b="1" dirty="0">
                <a:solidFill>
                  <a:srgbClr val="001342"/>
                </a:solidFill>
                <a:ea typeface="Arial"/>
                <a:cs typeface="Arial"/>
              </a:rPr>
              <a:t>COURSE STRUCTURE</a:t>
            </a:r>
            <a:endParaRPr lang="fi-FI" dirty="0"/>
          </a:p>
        </p:txBody>
      </p:sp>
      <p:sp>
        <p:nvSpPr>
          <p:cNvPr id="3" name="Suorakulmio 2"/>
          <p:cNvSpPr/>
          <p:nvPr/>
        </p:nvSpPr>
        <p:spPr>
          <a:xfrm>
            <a:off x="327240" y="1974086"/>
            <a:ext cx="8559360" cy="289412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GB" sz="2600" dirty="0">
                <a:solidFill>
                  <a:srgbClr val="001342"/>
                </a:solidFill>
                <a:ea typeface="Arial"/>
                <a:cs typeface="Arial"/>
              </a:rPr>
              <a:t>E-learning part before the actual event (MOODLE)</a:t>
            </a:r>
          </a:p>
          <a:p>
            <a:pPr marL="228600" lvl="0" indent="-228600">
              <a:lnSpc>
                <a:spcPct val="90000"/>
              </a:lnSpc>
              <a:spcBef>
                <a:spcPts val="1000"/>
              </a:spcBef>
              <a:buFont typeface="Arial" panose="020B0604020202020204" pitchFamily="34" charset="0"/>
              <a:buChar char="•"/>
            </a:pPr>
            <a:r>
              <a:rPr lang="en-GB" sz="2600" dirty="0">
                <a:solidFill>
                  <a:srgbClr val="001342"/>
                </a:solidFill>
                <a:ea typeface="Arial"/>
                <a:cs typeface="Arial"/>
              </a:rPr>
              <a:t>Day 1. Arrival to Finland</a:t>
            </a:r>
          </a:p>
          <a:p>
            <a:pPr marL="228600" lvl="0" indent="-228600">
              <a:lnSpc>
                <a:spcPct val="90000"/>
              </a:lnSpc>
              <a:spcBef>
                <a:spcPts val="1000"/>
              </a:spcBef>
              <a:buFont typeface="Arial" panose="020B0604020202020204" pitchFamily="34" charset="0"/>
              <a:buChar char="•"/>
            </a:pPr>
            <a:r>
              <a:rPr lang="en-GB" sz="2600" dirty="0">
                <a:solidFill>
                  <a:srgbClr val="001342"/>
                </a:solidFill>
                <a:ea typeface="Arial"/>
                <a:cs typeface="Arial"/>
              </a:rPr>
              <a:t>Day 2. Classroom day at </a:t>
            </a:r>
            <a:r>
              <a:rPr lang="en-GB" sz="2600" dirty="0" err="1">
                <a:solidFill>
                  <a:srgbClr val="001342"/>
                </a:solidFill>
                <a:ea typeface="Arial"/>
                <a:cs typeface="Arial"/>
              </a:rPr>
              <a:t>Vaalimaa</a:t>
            </a:r>
            <a:r>
              <a:rPr lang="en-GB" sz="2600" dirty="0">
                <a:solidFill>
                  <a:srgbClr val="001342"/>
                </a:solidFill>
                <a:ea typeface="Arial"/>
                <a:cs typeface="Arial"/>
              </a:rPr>
              <a:t> customs</a:t>
            </a:r>
          </a:p>
          <a:p>
            <a:pPr marL="228600" lvl="0" indent="-228600">
              <a:lnSpc>
                <a:spcPct val="90000"/>
              </a:lnSpc>
              <a:spcBef>
                <a:spcPts val="1000"/>
              </a:spcBef>
              <a:buFont typeface="Arial" panose="020B0604020202020204" pitchFamily="34" charset="0"/>
              <a:buChar char="•"/>
            </a:pPr>
            <a:r>
              <a:rPr lang="en-GB" sz="2600" dirty="0">
                <a:solidFill>
                  <a:srgbClr val="001342"/>
                </a:solidFill>
                <a:ea typeface="Arial"/>
                <a:cs typeface="Arial"/>
              </a:rPr>
              <a:t>Day 3. Garage day at </a:t>
            </a:r>
            <a:r>
              <a:rPr lang="en-GB" sz="2600" dirty="0" err="1">
                <a:solidFill>
                  <a:srgbClr val="001342"/>
                </a:solidFill>
                <a:ea typeface="Arial"/>
                <a:cs typeface="Arial"/>
              </a:rPr>
              <a:t>Vaalimaa</a:t>
            </a:r>
            <a:r>
              <a:rPr lang="en-GB" sz="2600" dirty="0">
                <a:solidFill>
                  <a:srgbClr val="001342"/>
                </a:solidFill>
                <a:ea typeface="Arial"/>
                <a:cs typeface="Arial"/>
              </a:rPr>
              <a:t> customs</a:t>
            </a:r>
          </a:p>
          <a:p>
            <a:pPr marL="228600" lvl="0" indent="-228600">
              <a:lnSpc>
                <a:spcPct val="90000"/>
              </a:lnSpc>
              <a:spcBef>
                <a:spcPts val="1000"/>
              </a:spcBef>
              <a:buFont typeface="Arial" panose="020B0604020202020204" pitchFamily="34" charset="0"/>
              <a:buChar char="•"/>
            </a:pPr>
            <a:r>
              <a:rPr lang="en-GB" sz="2600" dirty="0">
                <a:solidFill>
                  <a:srgbClr val="001342"/>
                </a:solidFill>
                <a:ea typeface="Arial"/>
                <a:cs typeface="Arial"/>
              </a:rPr>
              <a:t>Day 4. Workshop </a:t>
            </a:r>
            <a:r>
              <a:rPr lang="en-GB" sz="2600" dirty="0" smtClean="0">
                <a:solidFill>
                  <a:srgbClr val="001342"/>
                </a:solidFill>
                <a:ea typeface="Arial"/>
                <a:cs typeface="Arial"/>
              </a:rPr>
              <a:t>day </a:t>
            </a:r>
            <a:r>
              <a:rPr lang="en-GB" sz="2000" dirty="0" smtClean="0">
                <a:solidFill>
                  <a:srgbClr val="001342"/>
                </a:solidFill>
                <a:ea typeface="Arial"/>
                <a:cs typeface="Arial"/>
              </a:rPr>
              <a:t>(Arctic Trucks Finland)</a:t>
            </a:r>
            <a:endParaRPr lang="en-GB" sz="2000" dirty="0">
              <a:solidFill>
                <a:srgbClr val="001342"/>
              </a:solidFill>
              <a:ea typeface="Arial"/>
              <a:cs typeface="Arial"/>
            </a:endParaRPr>
          </a:p>
          <a:p>
            <a:pPr marL="228600" lvl="0" indent="-228600">
              <a:lnSpc>
                <a:spcPct val="90000"/>
              </a:lnSpc>
              <a:spcBef>
                <a:spcPts val="1000"/>
              </a:spcBef>
              <a:buFont typeface="Arial" panose="020B0604020202020204" pitchFamily="34" charset="0"/>
              <a:buChar char="•"/>
            </a:pPr>
            <a:r>
              <a:rPr lang="en-GB" sz="2600" dirty="0">
                <a:solidFill>
                  <a:srgbClr val="001342"/>
                </a:solidFill>
                <a:ea typeface="Arial"/>
                <a:cs typeface="Arial"/>
              </a:rPr>
              <a:t>Day 5. Classroom day at </a:t>
            </a:r>
            <a:r>
              <a:rPr lang="en-GB" sz="2600" dirty="0" smtClean="0">
                <a:solidFill>
                  <a:srgbClr val="001342"/>
                </a:solidFill>
                <a:ea typeface="Arial"/>
                <a:cs typeface="Arial"/>
              </a:rPr>
              <a:t>hotel meeting room, </a:t>
            </a:r>
            <a:r>
              <a:rPr lang="en-GB" sz="2600" dirty="0" err="1" smtClean="0">
                <a:solidFill>
                  <a:srgbClr val="001342"/>
                </a:solidFill>
                <a:ea typeface="Arial"/>
                <a:cs typeface="Arial"/>
              </a:rPr>
              <a:t>Kotka</a:t>
            </a:r>
            <a:endParaRPr lang="en-GB" sz="2600" dirty="0">
              <a:solidFill>
                <a:srgbClr val="001342"/>
              </a:solidFill>
              <a:ea typeface="Arial"/>
              <a:cs typeface="Arial"/>
            </a:endParaRPr>
          </a:p>
        </p:txBody>
      </p:sp>
    </p:spTree>
    <p:extLst>
      <p:ext uri="{BB962C8B-B14F-4D97-AF65-F5344CB8AC3E}">
        <p14:creationId xmlns:p14="http://schemas.microsoft.com/office/powerpoint/2010/main" val="839977069"/>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pic>
        <p:nvPicPr>
          <p:cNvPr id="2" name="Kuva 1"/>
          <p:cNvPicPr>
            <a:picLocks noChangeAspect="1"/>
          </p:cNvPicPr>
          <p:nvPr/>
        </p:nvPicPr>
        <p:blipFill>
          <a:blip r:embed="rId5"/>
          <a:stretch>
            <a:fillRect/>
          </a:stretch>
        </p:blipFill>
        <p:spPr>
          <a:xfrm>
            <a:off x="3296083" y="2065526"/>
            <a:ext cx="5590517" cy="3529890"/>
          </a:xfrm>
          <a:prstGeom prst="rect">
            <a:avLst/>
          </a:prstGeom>
        </p:spPr>
      </p:pic>
      <p:sp>
        <p:nvSpPr>
          <p:cNvPr id="3" name="Suorakulmio 2"/>
          <p:cNvSpPr/>
          <p:nvPr/>
        </p:nvSpPr>
        <p:spPr>
          <a:xfrm>
            <a:off x="72999" y="2065526"/>
            <a:ext cx="3223084" cy="234320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solidFill>
                  <a:srgbClr val="001342"/>
                </a:solidFill>
                <a:cs typeface="Arial"/>
              </a:rPr>
              <a:t>E-learning part at Moodle environment</a:t>
            </a:r>
          </a:p>
          <a:p>
            <a:pPr marL="228600" lvl="0" indent="-228600">
              <a:lnSpc>
                <a:spcPct val="90000"/>
              </a:lnSpc>
              <a:spcBef>
                <a:spcPts val="1000"/>
              </a:spcBef>
              <a:buFont typeface="Arial" panose="020B0604020202020204" pitchFamily="34" charset="0"/>
              <a:buChar char="•"/>
            </a:pPr>
            <a:r>
              <a:rPr lang="en-US" sz="2400" dirty="0">
                <a:solidFill>
                  <a:srgbClr val="001342"/>
                </a:solidFill>
                <a:cs typeface="Arial"/>
              </a:rPr>
              <a:t>Base information to the course</a:t>
            </a:r>
          </a:p>
          <a:p>
            <a:pPr marL="228600" lvl="0" indent="-228600">
              <a:lnSpc>
                <a:spcPct val="90000"/>
              </a:lnSpc>
              <a:spcBef>
                <a:spcPts val="1000"/>
              </a:spcBef>
              <a:buFont typeface="Arial" panose="020B0604020202020204" pitchFamily="34" charset="0"/>
              <a:buChar char="•"/>
            </a:pPr>
            <a:r>
              <a:rPr lang="en-US" sz="2400" dirty="0">
                <a:solidFill>
                  <a:srgbClr val="001342"/>
                </a:solidFill>
                <a:cs typeface="Arial"/>
              </a:rPr>
              <a:t>Included also preliminary task</a:t>
            </a:r>
          </a:p>
        </p:txBody>
      </p:sp>
      <p:sp>
        <p:nvSpPr>
          <p:cNvPr id="4" name="Suorakulmio 3"/>
          <p:cNvSpPr/>
          <p:nvPr/>
        </p:nvSpPr>
        <p:spPr>
          <a:xfrm>
            <a:off x="327240" y="1066852"/>
            <a:ext cx="2419252" cy="523220"/>
          </a:xfrm>
          <a:prstGeom prst="rect">
            <a:avLst/>
          </a:prstGeom>
        </p:spPr>
        <p:txBody>
          <a:bodyPr wrap="none">
            <a:spAutoFit/>
          </a:bodyPr>
          <a:lstStyle/>
          <a:p>
            <a:r>
              <a:rPr lang="en-US" sz="2800" b="1" dirty="0" smtClean="0">
                <a:solidFill>
                  <a:srgbClr val="001342"/>
                </a:solidFill>
                <a:cs typeface="Arial"/>
              </a:rPr>
              <a:t>E-LEARNING</a:t>
            </a:r>
            <a:endParaRPr lang="fi-FI" b="1" dirty="0"/>
          </a:p>
        </p:txBody>
      </p:sp>
    </p:spTree>
    <p:extLst>
      <p:ext uri="{BB962C8B-B14F-4D97-AF65-F5344CB8AC3E}">
        <p14:creationId xmlns:p14="http://schemas.microsoft.com/office/powerpoint/2010/main" val="2377311718"/>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919606"/>
            <a:ext cx="7910827" cy="523220"/>
          </a:xfrm>
          <a:prstGeom prst="rect">
            <a:avLst/>
          </a:prstGeom>
        </p:spPr>
        <p:txBody>
          <a:bodyPr wrap="square">
            <a:spAutoFit/>
          </a:bodyPr>
          <a:lstStyle/>
          <a:p>
            <a:r>
              <a:rPr lang="en-US" sz="2800" b="1" dirty="0">
                <a:solidFill>
                  <a:srgbClr val="001342"/>
                </a:solidFill>
                <a:cs typeface="Arial"/>
              </a:rPr>
              <a:t>Day 2. Classroom day at Vaalimaa Customs</a:t>
            </a:r>
            <a:endParaRPr lang="fi-FI" b="1" dirty="0"/>
          </a:p>
        </p:txBody>
      </p:sp>
      <p:sp>
        <p:nvSpPr>
          <p:cNvPr id="3" name="Suorakulmio 2"/>
          <p:cNvSpPr/>
          <p:nvPr/>
        </p:nvSpPr>
        <p:spPr>
          <a:xfrm>
            <a:off x="327240" y="1856899"/>
            <a:ext cx="8559360" cy="401391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100" dirty="0">
                <a:solidFill>
                  <a:srgbClr val="001342"/>
                </a:solidFill>
                <a:cs typeface="Arial"/>
              </a:rPr>
              <a:t>Vaalimaa Customs / X-ray scanning meeting room</a:t>
            </a:r>
          </a:p>
          <a:p>
            <a:pPr marL="228600" lvl="0" indent="-228600">
              <a:lnSpc>
                <a:spcPct val="90000"/>
              </a:lnSpc>
              <a:spcBef>
                <a:spcPts val="1000"/>
              </a:spcBef>
              <a:buFont typeface="Arial" panose="020B0604020202020204" pitchFamily="34" charset="0"/>
              <a:buChar char="•"/>
            </a:pPr>
            <a:r>
              <a:rPr lang="en-US" sz="2100" dirty="0">
                <a:solidFill>
                  <a:srgbClr val="001342"/>
                </a:solidFill>
                <a:cs typeface="Arial"/>
              </a:rPr>
              <a:t>Introduction, goals and practical arrangements of the course</a:t>
            </a:r>
          </a:p>
          <a:p>
            <a:pPr marL="228600" lvl="0" indent="-228600">
              <a:lnSpc>
                <a:spcPct val="90000"/>
              </a:lnSpc>
              <a:spcBef>
                <a:spcPts val="1000"/>
              </a:spcBef>
              <a:buFont typeface="Arial" panose="020B0604020202020204" pitchFamily="34" charset="0"/>
              <a:buChar char="•"/>
            </a:pPr>
            <a:r>
              <a:rPr lang="en-US" sz="2100" dirty="0">
                <a:solidFill>
                  <a:srgbClr val="001342"/>
                </a:solidFill>
                <a:cs typeface="Arial"/>
              </a:rPr>
              <a:t>Introduction of Finnish Customs</a:t>
            </a:r>
          </a:p>
          <a:p>
            <a:pPr marL="228600" lvl="0" indent="-228600">
              <a:lnSpc>
                <a:spcPct val="90000"/>
              </a:lnSpc>
              <a:spcBef>
                <a:spcPts val="1000"/>
              </a:spcBef>
              <a:buFont typeface="Arial" panose="020B0604020202020204" pitchFamily="34" charset="0"/>
              <a:buChar char="•"/>
            </a:pPr>
            <a:r>
              <a:rPr lang="en-US" sz="2100" dirty="0">
                <a:solidFill>
                  <a:srgbClr val="001342"/>
                </a:solidFill>
                <a:cs typeface="Arial"/>
              </a:rPr>
              <a:t>Main lectures:</a:t>
            </a:r>
          </a:p>
          <a:p>
            <a:pPr marL="685800" lvl="1" indent="-228600">
              <a:lnSpc>
                <a:spcPct val="90000"/>
              </a:lnSpc>
              <a:spcBef>
                <a:spcPts val="500"/>
              </a:spcBef>
              <a:spcAft>
                <a:spcPts val="600"/>
              </a:spcAft>
              <a:buFont typeface="Arial" panose="020B0604020202020204" pitchFamily="34" charset="0"/>
              <a:buChar char="•"/>
            </a:pPr>
            <a:r>
              <a:rPr lang="en-US" sz="2100" b="1" dirty="0">
                <a:solidFill>
                  <a:srgbClr val="001342"/>
                </a:solidFill>
                <a:cs typeface="Arial"/>
              </a:rPr>
              <a:t>STRUCTURE AND TECHNOLOGY OF A MODERN VEHICLE</a:t>
            </a:r>
          </a:p>
          <a:p>
            <a:pPr marL="685800" lvl="1" indent="-228600">
              <a:lnSpc>
                <a:spcPct val="90000"/>
              </a:lnSpc>
              <a:spcBef>
                <a:spcPts val="500"/>
              </a:spcBef>
              <a:spcAft>
                <a:spcPts val="600"/>
              </a:spcAft>
              <a:buFont typeface="Arial" panose="020B0604020202020204" pitchFamily="34" charset="0"/>
              <a:buChar char="•"/>
            </a:pPr>
            <a:r>
              <a:rPr lang="en-US" sz="2100" b="1" dirty="0">
                <a:solidFill>
                  <a:srgbClr val="001342"/>
                </a:solidFill>
                <a:cs typeface="Arial"/>
              </a:rPr>
              <a:t>SAFETY EQUIPMENT AND ALTERNATIVE FUELS</a:t>
            </a:r>
          </a:p>
          <a:p>
            <a:pPr marL="685800" lvl="1" indent="-228600">
              <a:lnSpc>
                <a:spcPct val="90000"/>
              </a:lnSpc>
              <a:spcBef>
                <a:spcPts val="500"/>
              </a:spcBef>
              <a:spcAft>
                <a:spcPts val="600"/>
              </a:spcAft>
              <a:buFont typeface="Arial" panose="020B0604020202020204" pitchFamily="34" charset="0"/>
              <a:buChar char="•"/>
            </a:pPr>
            <a:r>
              <a:rPr lang="en-US" sz="2100" b="1" dirty="0">
                <a:solidFill>
                  <a:srgbClr val="001342"/>
                </a:solidFill>
                <a:cs typeface="Arial"/>
              </a:rPr>
              <a:t>SMUGGLING METHODS</a:t>
            </a:r>
          </a:p>
          <a:p>
            <a:pPr marL="685800" lvl="1" indent="-228600">
              <a:lnSpc>
                <a:spcPct val="90000"/>
              </a:lnSpc>
              <a:spcBef>
                <a:spcPts val="500"/>
              </a:spcBef>
              <a:spcAft>
                <a:spcPts val="600"/>
              </a:spcAft>
              <a:buFont typeface="Arial" panose="020B0604020202020204" pitchFamily="34" charset="0"/>
              <a:buChar char="•"/>
            </a:pPr>
            <a:r>
              <a:rPr lang="en-US" sz="2100" b="1" dirty="0">
                <a:solidFill>
                  <a:srgbClr val="001342"/>
                </a:solidFill>
                <a:cs typeface="Arial"/>
              </a:rPr>
              <a:t>OCCUPATIONAL SAFETY</a:t>
            </a:r>
          </a:p>
          <a:p>
            <a:pPr marL="685800" lvl="1" indent="-228600">
              <a:lnSpc>
                <a:spcPct val="90000"/>
              </a:lnSpc>
              <a:spcBef>
                <a:spcPts val="500"/>
              </a:spcBef>
              <a:spcAft>
                <a:spcPts val="600"/>
              </a:spcAft>
              <a:buFont typeface="Arial" panose="020B0604020202020204" pitchFamily="34" charset="0"/>
              <a:buChar char="•"/>
            </a:pPr>
            <a:r>
              <a:rPr lang="en-US" sz="2100" b="1" dirty="0">
                <a:solidFill>
                  <a:srgbClr val="001342"/>
                </a:solidFill>
                <a:cs typeface="Arial"/>
              </a:rPr>
              <a:t>INSPECTION TACTICS AND TECHNOLOGY IN FINNISH CUSTOMS, VISIT TO VAALIMAA X-RAY</a:t>
            </a:r>
          </a:p>
        </p:txBody>
      </p:sp>
    </p:spTree>
    <p:extLst>
      <p:ext uri="{BB962C8B-B14F-4D97-AF65-F5344CB8AC3E}">
        <p14:creationId xmlns:p14="http://schemas.microsoft.com/office/powerpoint/2010/main" val="1588911051"/>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939830"/>
            <a:ext cx="8559360" cy="523220"/>
          </a:xfrm>
          <a:prstGeom prst="rect">
            <a:avLst/>
          </a:prstGeom>
        </p:spPr>
        <p:txBody>
          <a:bodyPr wrap="square">
            <a:spAutoFit/>
          </a:bodyPr>
          <a:lstStyle/>
          <a:p>
            <a:r>
              <a:rPr lang="en-US" sz="2800" b="1" dirty="0">
                <a:solidFill>
                  <a:srgbClr val="001342"/>
                </a:solidFill>
                <a:cs typeface="Arial"/>
              </a:rPr>
              <a:t>Day 3. Garage day at Vaalimaa Customs </a:t>
            </a:r>
            <a:endParaRPr lang="fi-FI" b="1" dirty="0"/>
          </a:p>
        </p:txBody>
      </p:sp>
      <p:sp>
        <p:nvSpPr>
          <p:cNvPr id="4" name="Suorakulmio 3"/>
          <p:cNvSpPr/>
          <p:nvPr/>
        </p:nvSpPr>
        <p:spPr>
          <a:xfrm>
            <a:off x="327240" y="1747996"/>
            <a:ext cx="5590960" cy="2031325"/>
          </a:xfrm>
          <a:prstGeom prst="rect">
            <a:avLst/>
          </a:prstGeom>
        </p:spPr>
        <p:txBody>
          <a:bodyPr wrap="square">
            <a:spAutoFit/>
          </a:bodyPr>
          <a:lstStyle/>
          <a:p>
            <a:pPr marL="285750" lvl="0" indent="-285750">
              <a:lnSpc>
                <a:spcPct val="90000"/>
              </a:lnSpc>
              <a:buFont typeface="Arial" panose="020B0604020202020204" pitchFamily="34" charset="0"/>
              <a:buChar char="•"/>
              <a:defRPr/>
            </a:pPr>
            <a:r>
              <a:rPr lang="fi-FI" sz="2000" dirty="0"/>
              <a:t>Use of </a:t>
            </a:r>
            <a:r>
              <a:rPr lang="fi-FI" sz="2000" dirty="0" err="1"/>
              <a:t>tools</a:t>
            </a:r>
            <a:r>
              <a:rPr lang="fi-FI" sz="2000" dirty="0"/>
              <a:t>, </a:t>
            </a:r>
            <a:r>
              <a:rPr lang="fi-FI" sz="2000" dirty="0" err="1"/>
              <a:t>refreshment</a:t>
            </a:r>
            <a:r>
              <a:rPr lang="fi-FI" sz="2000" dirty="0"/>
              <a:t> of </a:t>
            </a:r>
            <a:r>
              <a:rPr lang="fi-FI" sz="2000" dirty="0" err="1"/>
              <a:t>occupational</a:t>
            </a:r>
            <a:r>
              <a:rPr lang="fi-FI" sz="2000" dirty="0"/>
              <a:t> </a:t>
            </a:r>
            <a:r>
              <a:rPr lang="fi-FI" sz="2000" dirty="0" err="1"/>
              <a:t>safety</a:t>
            </a:r>
            <a:r>
              <a:rPr lang="fi-FI" sz="2000" dirty="0"/>
              <a:t>, </a:t>
            </a:r>
            <a:r>
              <a:rPr lang="fi-FI" sz="2000" dirty="0" err="1"/>
              <a:t>physical</a:t>
            </a:r>
            <a:r>
              <a:rPr lang="fi-FI" sz="2000" dirty="0"/>
              <a:t> </a:t>
            </a:r>
            <a:r>
              <a:rPr lang="fi-FI" sz="2000" dirty="0" err="1"/>
              <a:t>control</a:t>
            </a:r>
            <a:r>
              <a:rPr lang="fi-FI" sz="2000" dirty="0"/>
              <a:t> in </a:t>
            </a:r>
            <a:r>
              <a:rPr lang="fi-FI" sz="2000" dirty="0" err="1"/>
              <a:t>the</a:t>
            </a:r>
            <a:r>
              <a:rPr lang="fi-FI" sz="2000" dirty="0"/>
              <a:t> </a:t>
            </a:r>
            <a:r>
              <a:rPr lang="fi-FI" sz="2000" dirty="0" err="1"/>
              <a:t>car</a:t>
            </a:r>
            <a:r>
              <a:rPr lang="fi-FI" sz="2000" dirty="0"/>
              <a:t> </a:t>
            </a:r>
            <a:r>
              <a:rPr lang="fi-FI" sz="2000" dirty="0" err="1"/>
              <a:t>hall</a:t>
            </a:r>
            <a:r>
              <a:rPr lang="fi-FI" sz="2000" dirty="0"/>
              <a:t> </a:t>
            </a:r>
            <a:r>
              <a:rPr lang="fi-FI" sz="2000" dirty="0" err="1"/>
              <a:t>with</a:t>
            </a:r>
            <a:r>
              <a:rPr lang="fi-FI" sz="2000" dirty="0"/>
              <a:t> </a:t>
            </a:r>
            <a:r>
              <a:rPr lang="fi-FI" sz="2000" dirty="0" err="1" smtClean="0"/>
              <a:t>demonstration</a:t>
            </a:r>
            <a:r>
              <a:rPr lang="fi-FI" sz="2000" dirty="0" smtClean="0"/>
              <a:t>, CNG-</a:t>
            </a:r>
            <a:r>
              <a:rPr lang="fi-FI" sz="2000" dirty="0" err="1" smtClean="0"/>
              <a:t>vehicle</a:t>
            </a:r>
            <a:r>
              <a:rPr lang="fi-FI" sz="2000" dirty="0" smtClean="0"/>
              <a:t> </a:t>
            </a:r>
            <a:r>
              <a:rPr lang="fi-FI" sz="2000" dirty="0" err="1" smtClean="0"/>
              <a:t>presentation</a:t>
            </a:r>
            <a:endParaRPr lang="fi-FI" sz="2000" dirty="0"/>
          </a:p>
          <a:p>
            <a:pPr lvl="0">
              <a:lnSpc>
                <a:spcPct val="90000"/>
              </a:lnSpc>
              <a:defRPr/>
            </a:pPr>
            <a:endParaRPr lang="fi-FI" sz="2000" dirty="0"/>
          </a:p>
          <a:p>
            <a:pPr marL="285750" lvl="0" indent="-285750">
              <a:lnSpc>
                <a:spcPct val="90000"/>
              </a:lnSpc>
              <a:buFont typeface="Arial" panose="020B0604020202020204" pitchFamily="34" charset="0"/>
              <a:buChar char="•"/>
              <a:defRPr/>
            </a:pPr>
            <a:r>
              <a:rPr lang="fi-FI" sz="2000" dirty="0"/>
              <a:t>Training </a:t>
            </a:r>
            <a:r>
              <a:rPr lang="fi-FI" sz="2000" dirty="0" err="1"/>
              <a:t>cars</a:t>
            </a:r>
            <a:r>
              <a:rPr lang="fi-FI" sz="2000" dirty="0"/>
              <a:t>: </a:t>
            </a:r>
            <a:r>
              <a:rPr lang="fi-FI" sz="2000" dirty="0" err="1"/>
              <a:t>the</a:t>
            </a:r>
            <a:r>
              <a:rPr lang="fi-FI" sz="2000" dirty="0"/>
              <a:t> </a:t>
            </a:r>
            <a:r>
              <a:rPr lang="fi-FI" sz="2000" dirty="0" err="1"/>
              <a:t>teams</a:t>
            </a:r>
            <a:r>
              <a:rPr lang="fi-FI" sz="2000" dirty="0"/>
              <a:t> </a:t>
            </a:r>
            <a:r>
              <a:rPr lang="fi-FI" sz="2000" dirty="0" err="1"/>
              <a:t>search</a:t>
            </a:r>
            <a:r>
              <a:rPr lang="fi-FI" sz="2000" dirty="0"/>
              <a:t> to  </a:t>
            </a:r>
            <a:r>
              <a:rPr lang="fi-FI" sz="2000" dirty="0" err="1"/>
              <a:t>find</a:t>
            </a:r>
            <a:r>
              <a:rPr lang="fi-FI" sz="2000" dirty="0"/>
              <a:t> </a:t>
            </a:r>
            <a:r>
              <a:rPr lang="fi-FI" sz="2000" dirty="0" err="1"/>
              <a:t>the</a:t>
            </a:r>
            <a:r>
              <a:rPr lang="fi-FI" sz="2000" dirty="0"/>
              <a:t> </a:t>
            </a:r>
            <a:r>
              <a:rPr lang="fi-FI" sz="2000" dirty="0" err="1"/>
              <a:t>hidden</a:t>
            </a:r>
            <a:r>
              <a:rPr lang="fi-FI" sz="2000" dirty="0"/>
              <a:t> </a:t>
            </a:r>
            <a:r>
              <a:rPr lang="fi-FI" sz="2000" dirty="0" err="1"/>
              <a:t>packages</a:t>
            </a:r>
            <a:r>
              <a:rPr lang="fi-FI" sz="2000" dirty="0"/>
              <a:t>. </a:t>
            </a:r>
            <a:r>
              <a:rPr lang="fi-FI" sz="2000" dirty="0" err="1"/>
              <a:t>The</a:t>
            </a:r>
            <a:r>
              <a:rPr lang="fi-FI" sz="2000" dirty="0"/>
              <a:t> </a:t>
            </a:r>
            <a:r>
              <a:rPr lang="fi-FI" sz="2000" dirty="0" err="1"/>
              <a:t>training</a:t>
            </a:r>
            <a:r>
              <a:rPr lang="fi-FI" sz="2000" dirty="0"/>
              <a:t> </a:t>
            </a:r>
            <a:r>
              <a:rPr lang="fi-FI" sz="2000" dirty="0" err="1"/>
              <a:t>cars</a:t>
            </a:r>
            <a:r>
              <a:rPr lang="fi-FI" sz="2000" dirty="0"/>
              <a:t> </a:t>
            </a:r>
            <a:r>
              <a:rPr lang="fi-FI" sz="2000" dirty="0" err="1"/>
              <a:t>are</a:t>
            </a:r>
            <a:r>
              <a:rPr lang="fi-FI" sz="2000" dirty="0"/>
              <a:t> </a:t>
            </a:r>
            <a:r>
              <a:rPr lang="fi-FI" sz="2000" dirty="0" err="1"/>
              <a:t>re-assembled</a:t>
            </a:r>
            <a:endParaRPr lang="fi-FI" sz="2000" dirty="0"/>
          </a:p>
        </p:txBody>
      </p:sp>
      <p:pic>
        <p:nvPicPr>
          <p:cNvPr id="7" name="Kuva 6"/>
          <p:cNvPicPr>
            <a:picLocks noChangeAspect="1"/>
          </p:cNvPicPr>
          <p:nvPr/>
        </p:nvPicPr>
        <p:blipFill>
          <a:blip r:embed="rId5"/>
          <a:stretch>
            <a:fillRect/>
          </a:stretch>
        </p:blipFill>
        <p:spPr>
          <a:xfrm>
            <a:off x="327241" y="3955236"/>
            <a:ext cx="4625760" cy="2538649"/>
          </a:xfrm>
          <a:prstGeom prst="rect">
            <a:avLst/>
          </a:prstGeom>
        </p:spPr>
      </p:pic>
      <p:pic>
        <p:nvPicPr>
          <p:cNvPr id="8" name="Kuv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2133" y="1747996"/>
            <a:ext cx="2824467" cy="3765955"/>
          </a:xfrm>
          <a:prstGeom prst="rect">
            <a:avLst/>
          </a:prstGeom>
        </p:spPr>
      </p:pic>
    </p:spTree>
    <p:extLst>
      <p:ext uri="{BB962C8B-B14F-4D97-AF65-F5344CB8AC3E}">
        <p14:creationId xmlns:p14="http://schemas.microsoft.com/office/powerpoint/2010/main" val="2827698231"/>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1596412"/>
            <a:ext cx="8417874" cy="225395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200" dirty="0">
                <a:solidFill>
                  <a:srgbClr val="001342"/>
                </a:solidFill>
                <a:cs typeface="Arial"/>
              </a:rPr>
              <a:t>Alternative fuels and technology</a:t>
            </a:r>
          </a:p>
          <a:p>
            <a:pPr marL="685800" lvl="1" indent="-228600">
              <a:lnSpc>
                <a:spcPct val="90000"/>
              </a:lnSpc>
              <a:spcBef>
                <a:spcPts val="500"/>
              </a:spcBef>
              <a:spcAft>
                <a:spcPts val="600"/>
              </a:spcAft>
              <a:buFont typeface="Courier New" panose="02070309020205020404" pitchFamily="49" charset="0"/>
              <a:buChar char="o"/>
            </a:pPr>
            <a:r>
              <a:rPr lang="en-US" sz="2200" dirty="0">
                <a:solidFill>
                  <a:srgbClr val="001342"/>
                </a:solidFill>
                <a:cs typeface="Arial"/>
              </a:rPr>
              <a:t>Introduction of hybrid vehicles</a:t>
            </a:r>
          </a:p>
          <a:p>
            <a:pPr marL="228600" lvl="0" indent="-228600">
              <a:lnSpc>
                <a:spcPct val="90000"/>
              </a:lnSpc>
              <a:spcBef>
                <a:spcPts val="1000"/>
              </a:spcBef>
              <a:buFont typeface="Arial" panose="020B0604020202020204" pitchFamily="34" charset="0"/>
              <a:buChar char="•"/>
            </a:pPr>
            <a:r>
              <a:rPr lang="en-US" sz="2200" dirty="0">
                <a:solidFill>
                  <a:srgbClr val="001342"/>
                </a:solidFill>
                <a:cs typeface="Arial"/>
              </a:rPr>
              <a:t>Visit to a dedicated 4x4 vehicles workshop facility</a:t>
            </a:r>
          </a:p>
          <a:p>
            <a:pPr marL="685800" lvl="1" indent="-228600">
              <a:lnSpc>
                <a:spcPct val="90000"/>
              </a:lnSpc>
              <a:spcBef>
                <a:spcPts val="500"/>
              </a:spcBef>
              <a:buFont typeface="Courier New" panose="02070309020205020404" pitchFamily="49" charset="0"/>
              <a:buChar char="o"/>
            </a:pPr>
            <a:r>
              <a:rPr lang="en-US" sz="2200" dirty="0">
                <a:solidFill>
                  <a:srgbClr val="001342"/>
                </a:solidFill>
                <a:cs typeface="Arial"/>
              </a:rPr>
              <a:t>Body construction of off-road vehicles. Learning the characteristics of off-road vehicles in a practical driving session</a:t>
            </a:r>
          </a:p>
        </p:txBody>
      </p:sp>
      <p:sp>
        <p:nvSpPr>
          <p:cNvPr id="4" name="Suorakulmio 3"/>
          <p:cNvSpPr/>
          <p:nvPr/>
        </p:nvSpPr>
        <p:spPr>
          <a:xfrm>
            <a:off x="327240" y="842680"/>
            <a:ext cx="7148827" cy="523220"/>
          </a:xfrm>
          <a:prstGeom prst="rect">
            <a:avLst/>
          </a:prstGeom>
        </p:spPr>
        <p:txBody>
          <a:bodyPr wrap="square">
            <a:spAutoFit/>
          </a:bodyPr>
          <a:lstStyle/>
          <a:p>
            <a:r>
              <a:rPr lang="en-GB" sz="2800" b="1" dirty="0">
                <a:solidFill>
                  <a:srgbClr val="001342"/>
                </a:solidFill>
                <a:cs typeface="Arial"/>
              </a:rPr>
              <a:t>Day 4. Workshop day</a:t>
            </a:r>
            <a:endParaRPr lang="fi-FI" b="1" dirty="0"/>
          </a:p>
        </p:txBody>
      </p:sp>
      <p:pic>
        <p:nvPicPr>
          <p:cNvPr id="5" name="Kuva 4"/>
          <p:cNvPicPr>
            <a:picLocks noChangeAspect="1"/>
          </p:cNvPicPr>
          <p:nvPr/>
        </p:nvPicPr>
        <p:blipFill>
          <a:blip r:embed="rId5"/>
          <a:stretch>
            <a:fillRect/>
          </a:stretch>
        </p:blipFill>
        <p:spPr>
          <a:xfrm>
            <a:off x="0" y="4048149"/>
            <a:ext cx="9144000" cy="1958091"/>
          </a:xfrm>
          <a:prstGeom prst="rect">
            <a:avLst/>
          </a:prstGeom>
        </p:spPr>
      </p:pic>
    </p:spTree>
    <p:extLst>
      <p:ext uri="{BB962C8B-B14F-4D97-AF65-F5344CB8AC3E}">
        <p14:creationId xmlns:p14="http://schemas.microsoft.com/office/powerpoint/2010/main" val="1026692194"/>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57808"/>
            <a:ext cx="8229600" cy="1143000"/>
          </a:xfrm>
        </p:spPr>
        <p:txBody>
          <a:bodyPr/>
          <a:lstStyle/>
          <a:p>
            <a:r>
              <a:rPr lang="pl-PL" dirty="0" smtClean="0">
                <a:latin typeface="Arial" panose="020B0604020202020204" pitchFamily="34" charset="0"/>
                <a:cs typeface="Arial" panose="020B0604020202020204" pitchFamily="34" charset="0"/>
              </a:rPr>
              <a:t>Anenda of the WS, Day 2 </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graphicFrame>
        <p:nvGraphicFramePr>
          <p:cNvPr id="5" name="Táblázat 4"/>
          <p:cNvGraphicFramePr>
            <a:graphicFrameLocks noGrp="1"/>
          </p:cNvGraphicFramePr>
          <p:nvPr>
            <p:extLst>
              <p:ext uri="{D42A27DB-BD31-4B8C-83A1-F6EECF244321}">
                <p14:modId xmlns:p14="http://schemas.microsoft.com/office/powerpoint/2010/main" val="2091865039"/>
              </p:ext>
            </p:extLst>
          </p:nvPr>
        </p:nvGraphicFramePr>
        <p:xfrm>
          <a:off x="457200" y="1844822"/>
          <a:ext cx="8075240" cy="4320481"/>
        </p:xfrm>
        <a:graphic>
          <a:graphicData uri="http://schemas.openxmlformats.org/drawingml/2006/table">
            <a:tbl>
              <a:tblPr firstRow="1" firstCol="1" bandRow="1">
                <a:tableStyleId>{5C22544A-7EE6-4342-B048-85BDC9FD1C3A}</a:tableStyleId>
              </a:tblPr>
              <a:tblGrid>
                <a:gridCol w="1629342"/>
                <a:gridCol w="4008670"/>
                <a:gridCol w="2437228"/>
              </a:tblGrid>
              <a:tr h="288032">
                <a:tc>
                  <a:txBody>
                    <a:bodyPr/>
                    <a:lstStyle/>
                    <a:p>
                      <a:pPr>
                        <a:spcAft>
                          <a:spcPts val="0"/>
                        </a:spcAft>
                      </a:pPr>
                      <a:r>
                        <a:rPr lang="en-GB" sz="1600" dirty="0">
                          <a:effectLst/>
                        </a:rPr>
                        <a:t>Time</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Topic</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By</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88032">
                <a:tc>
                  <a:txBody>
                    <a:bodyPr/>
                    <a:lstStyle/>
                    <a:p>
                      <a:pPr>
                        <a:spcAft>
                          <a:spcPts val="0"/>
                        </a:spcAft>
                      </a:pPr>
                      <a:r>
                        <a:rPr lang="en-GB" sz="1600" dirty="0">
                          <a:effectLst/>
                        </a:rPr>
                        <a:t>9:00-10:00</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Feedback from CoE representatives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CoE representatives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1152129">
                <a:tc>
                  <a:txBody>
                    <a:bodyPr/>
                    <a:lstStyle/>
                    <a:p>
                      <a:pPr>
                        <a:spcAft>
                          <a:spcPts val="0"/>
                        </a:spcAft>
                      </a:pPr>
                      <a:r>
                        <a:rPr lang="en-GB" sz="1600">
                          <a:effectLst/>
                        </a:rPr>
                        <a:t>10:00-10:30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Learning Management System, the way forward</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Ms. Laura Gil Rodriguez COM</a:t>
                      </a:r>
                      <a:endParaRPr lang="hu-HU" sz="1600">
                        <a:effectLst/>
                      </a:endParaRPr>
                    </a:p>
                    <a:p>
                      <a:pPr>
                        <a:spcAft>
                          <a:spcPts val="0"/>
                        </a:spcAft>
                      </a:pPr>
                      <a:r>
                        <a:rPr lang="en-GB" sz="1600">
                          <a:effectLst/>
                        </a:rPr>
                        <a:t>Mr. Tomas Polak</a:t>
                      </a:r>
                      <a:endParaRPr lang="hu-HU" sz="1600">
                        <a:effectLst/>
                      </a:endParaRPr>
                    </a:p>
                    <a:p>
                      <a:pPr>
                        <a:spcAft>
                          <a:spcPts val="0"/>
                        </a:spcAft>
                      </a:pPr>
                      <a:r>
                        <a:rPr lang="en-GB" sz="1600">
                          <a:effectLst/>
                        </a:rPr>
                        <a:t>Mr. George Bucnaru</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88032">
                <a:tc>
                  <a:txBody>
                    <a:bodyPr/>
                    <a:lstStyle/>
                    <a:p>
                      <a:pPr>
                        <a:spcAft>
                          <a:spcPts val="0"/>
                        </a:spcAft>
                      </a:pPr>
                      <a:r>
                        <a:rPr lang="en-GB" sz="1600">
                          <a:effectLst/>
                        </a:rPr>
                        <a:t>10:30-10:45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coffee break</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 </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576064">
                <a:tc>
                  <a:txBody>
                    <a:bodyPr/>
                    <a:lstStyle/>
                    <a:p>
                      <a:pPr>
                        <a:spcAft>
                          <a:spcPts val="0"/>
                        </a:spcAft>
                      </a:pPr>
                      <a:r>
                        <a:rPr lang="en-GB" sz="1600">
                          <a:effectLst/>
                        </a:rPr>
                        <a:t>10:45-11:05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EU e-learning development</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COM and Car search experts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864096">
                <a:tc>
                  <a:txBody>
                    <a:bodyPr/>
                    <a:lstStyle/>
                    <a:p>
                      <a:pPr>
                        <a:spcAft>
                          <a:spcPts val="0"/>
                        </a:spcAft>
                      </a:pPr>
                      <a:r>
                        <a:rPr lang="en-GB" sz="1600">
                          <a:effectLst/>
                        </a:rPr>
                        <a:t>11:05-11:35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Special training solutions (e-learning, webinars, training videos)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Zoltán Nagymihály</a:t>
                      </a:r>
                      <a:endParaRPr lang="hu-HU" sz="1600">
                        <a:effectLst/>
                      </a:endParaRPr>
                    </a:p>
                    <a:p>
                      <a:pPr>
                        <a:spcAft>
                          <a:spcPts val="0"/>
                        </a:spcAft>
                      </a:pPr>
                      <a:r>
                        <a:rPr lang="en-GB" sz="1600">
                          <a:effectLst/>
                        </a:rPr>
                        <a:t>Mr. Tamás Tóth</a:t>
                      </a:r>
                      <a:endParaRPr lang="hu-HU" sz="1600">
                        <a:effectLst/>
                      </a:endParaRPr>
                    </a:p>
                    <a:p>
                      <a:pPr>
                        <a:spcAft>
                          <a:spcPts val="0"/>
                        </a:spcAft>
                      </a:pPr>
                      <a:r>
                        <a:rPr lang="en-GB" sz="1600">
                          <a:effectLst/>
                        </a:rPr>
                        <a:t>Mr. Zsolt Dézsi</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864096">
                <a:tc>
                  <a:txBody>
                    <a:bodyPr/>
                    <a:lstStyle/>
                    <a:p>
                      <a:pPr>
                        <a:spcAft>
                          <a:spcPts val="0"/>
                        </a:spcAft>
                      </a:pPr>
                      <a:r>
                        <a:rPr lang="en-GB" sz="1600">
                          <a:effectLst/>
                        </a:rPr>
                        <a:t>11:35-12:15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WS3</a:t>
                      </a:r>
                      <a:endParaRPr lang="hu-HU" sz="1600">
                        <a:effectLst/>
                      </a:endParaRPr>
                    </a:p>
                    <a:p>
                      <a:pPr>
                        <a:spcAft>
                          <a:spcPts val="0"/>
                        </a:spcAft>
                      </a:pPr>
                      <a:r>
                        <a:rPr lang="en-GB" sz="1600">
                          <a:effectLst/>
                        </a:rPr>
                        <a:t>EU LMS: how can better support the training activities and national trainers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dirty="0">
                          <a:effectLst/>
                        </a:rPr>
                        <a:t>all</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7652160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5" name="Suorakulmio 4"/>
          <p:cNvSpPr/>
          <p:nvPr/>
        </p:nvSpPr>
        <p:spPr>
          <a:xfrm>
            <a:off x="327239" y="903521"/>
            <a:ext cx="8097093" cy="523220"/>
          </a:xfrm>
          <a:prstGeom prst="rect">
            <a:avLst/>
          </a:prstGeom>
        </p:spPr>
        <p:txBody>
          <a:bodyPr wrap="square">
            <a:spAutoFit/>
          </a:bodyPr>
          <a:lstStyle/>
          <a:p>
            <a:r>
              <a:rPr lang="en-US" sz="2800" b="1" dirty="0">
                <a:solidFill>
                  <a:srgbClr val="001342"/>
                </a:solidFill>
                <a:cs typeface="Arial"/>
              </a:rPr>
              <a:t>Day 5. Final day at </a:t>
            </a:r>
            <a:r>
              <a:rPr lang="en-US" sz="2800" b="1" dirty="0" smtClean="0">
                <a:solidFill>
                  <a:srgbClr val="001342"/>
                </a:solidFill>
                <a:cs typeface="Arial"/>
              </a:rPr>
              <a:t>hotel meeting room, </a:t>
            </a:r>
            <a:r>
              <a:rPr lang="en-US" sz="2800" b="1" dirty="0" err="1" smtClean="0">
                <a:solidFill>
                  <a:srgbClr val="001342"/>
                </a:solidFill>
                <a:cs typeface="Arial"/>
              </a:rPr>
              <a:t>Kotka</a:t>
            </a:r>
            <a:endParaRPr lang="fi-FI" b="1" dirty="0"/>
          </a:p>
        </p:txBody>
      </p:sp>
      <p:sp>
        <p:nvSpPr>
          <p:cNvPr id="7" name="Suorakulmio 6"/>
          <p:cNvSpPr/>
          <p:nvPr/>
        </p:nvSpPr>
        <p:spPr>
          <a:xfrm>
            <a:off x="327239" y="1964266"/>
            <a:ext cx="4744294" cy="2804870"/>
          </a:xfrm>
          <a:prstGeom prst="rect">
            <a:avLst/>
          </a:prstGeom>
        </p:spPr>
        <p:txBody>
          <a:bodyPr wrap="square">
            <a:spAutoFit/>
          </a:bodyPr>
          <a:lstStyle/>
          <a:p>
            <a:pPr marL="228600" lvl="0" indent="-228600">
              <a:lnSpc>
                <a:spcPct val="90000"/>
              </a:lnSpc>
              <a:spcBef>
                <a:spcPts val="600"/>
              </a:spcBef>
              <a:spcAft>
                <a:spcPts val="800"/>
              </a:spcAft>
              <a:buFont typeface="Arial" panose="020B0604020202020204" pitchFamily="34" charset="0"/>
              <a:buChar char="•"/>
            </a:pPr>
            <a:r>
              <a:rPr lang="en-US" sz="2400" dirty="0">
                <a:solidFill>
                  <a:srgbClr val="001342"/>
                </a:solidFill>
                <a:cs typeface="Arial"/>
              </a:rPr>
              <a:t>ALLDATA workshop software</a:t>
            </a:r>
          </a:p>
          <a:p>
            <a:pPr marL="228600" lvl="0" indent="-228600">
              <a:lnSpc>
                <a:spcPct val="90000"/>
              </a:lnSpc>
              <a:spcBef>
                <a:spcPts val="600"/>
              </a:spcBef>
              <a:spcAft>
                <a:spcPts val="800"/>
              </a:spcAft>
              <a:buFont typeface="Arial" panose="020B0604020202020204" pitchFamily="34" charset="0"/>
              <a:buChar char="•"/>
            </a:pPr>
            <a:r>
              <a:rPr lang="en-US" sz="2400" dirty="0">
                <a:solidFill>
                  <a:srgbClr val="001342"/>
                </a:solidFill>
                <a:cs typeface="Arial"/>
              </a:rPr>
              <a:t>PICS </a:t>
            </a:r>
            <a:r>
              <a:rPr lang="en-US" sz="2400" dirty="0" smtClean="0">
                <a:solidFill>
                  <a:srgbClr val="001342"/>
                </a:solidFill>
                <a:cs typeface="Arial"/>
              </a:rPr>
              <a:t>/ CAVA</a:t>
            </a:r>
          </a:p>
          <a:p>
            <a:pPr marL="228600" lvl="0" indent="-228600">
              <a:lnSpc>
                <a:spcPct val="90000"/>
              </a:lnSpc>
              <a:spcBef>
                <a:spcPts val="600"/>
              </a:spcBef>
              <a:spcAft>
                <a:spcPts val="800"/>
              </a:spcAft>
              <a:buFont typeface="Arial" panose="020B0604020202020204" pitchFamily="34" charset="0"/>
              <a:buChar char="•"/>
            </a:pPr>
            <a:r>
              <a:rPr lang="en-US" sz="2400" dirty="0" smtClean="0">
                <a:solidFill>
                  <a:srgbClr val="001342"/>
                </a:solidFill>
                <a:cs typeface="Arial"/>
              </a:rPr>
              <a:t>Car Search E-learning module</a:t>
            </a:r>
            <a:endParaRPr lang="en-US" sz="2400" dirty="0">
              <a:solidFill>
                <a:srgbClr val="001342"/>
              </a:solidFill>
              <a:cs typeface="Arial"/>
            </a:endParaRPr>
          </a:p>
          <a:p>
            <a:pPr marL="228600" lvl="0" indent="-228600">
              <a:lnSpc>
                <a:spcPct val="90000"/>
              </a:lnSpc>
              <a:spcBef>
                <a:spcPts val="600"/>
              </a:spcBef>
              <a:spcAft>
                <a:spcPts val="800"/>
              </a:spcAft>
              <a:buFont typeface="Arial" panose="020B0604020202020204" pitchFamily="34" charset="0"/>
              <a:buChar char="•"/>
            </a:pPr>
            <a:r>
              <a:rPr lang="en-US" sz="2400" dirty="0">
                <a:solidFill>
                  <a:srgbClr val="001342"/>
                </a:solidFill>
                <a:cs typeface="Arial"/>
              </a:rPr>
              <a:t>Course </a:t>
            </a:r>
            <a:r>
              <a:rPr lang="en-US" sz="2400" dirty="0" smtClean="0">
                <a:solidFill>
                  <a:srgbClr val="001342"/>
                </a:solidFill>
                <a:cs typeface="Arial"/>
              </a:rPr>
              <a:t>feedback, closing discussion and -ceremony</a:t>
            </a:r>
            <a:endParaRPr lang="en-US" sz="2400" dirty="0">
              <a:solidFill>
                <a:srgbClr val="001342"/>
              </a:solidFill>
              <a:cs typeface="Arial"/>
            </a:endParaRPr>
          </a:p>
          <a:p>
            <a:pPr marL="228600" lvl="0" indent="-228600">
              <a:lnSpc>
                <a:spcPct val="90000"/>
              </a:lnSpc>
              <a:spcBef>
                <a:spcPts val="600"/>
              </a:spcBef>
              <a:spcAft>
                <a:spcPts val="800"/>
              </a:spcAft>
              <a:buFont typeface="Arial" panose="020B0604020202020204" pitchFamily="34" charset="0"/>
              <a:buChar char="•"/>
            </a:pPr>
            <a:r>
              <a:rPr lang="en-US" sz="2400" dirty="0">
                <a:solidFill>
                  <a:srgbClr val="001342"/>
                </a:solidFill>
                <a:cs typeface="Arial"/>
              </a:rPr>
              <a:t>Transport to Helsinki airport</a:t>
            </a:r>
          </a:p>
        </p:txBody>
      </p:sp>
      <p:pic>
        <p:nvPicPr>
          <p:cNvPr id="3" name="Kuv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533" y="1964265"/>
            <a:ext cx="3815067" cy="2861301"/>
          </a:xfrm>
          <a:prstGeom prst="rect">
            <a:avLst/>
          </a:prstGeom>
        </p:spPr>
      </p:pic>
    </p:spTree>
    <p:extLst>
      <p:ext uri="{BB962C8B-B14F-4D97-AF65-F5344CB8AC3E}">
        <p14:creationId xmlns:p14="http://schemas.microsoft.com/office/powerpoint/2010/main" val="1561608944"/>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39" y="759040"/>
            <a:ext cx="7182693" cy="523220"/>
          </a:xfrm>
          <a:prstGeom prst="rect">
            <a:avLst/>
          </a:prstGeom>
        </p:spPr>
        <p:txBody>
          <a:bodyPr wrap="square">
            <a:spAutoFit/>
          </a:bodyPr>
          <a:lstStyle/>
          <a:p>
            <a:r>
              <a:rPr lang="fi-FI" sz="2800" b="1" dirty="0"/>
              <a:t>EU- and CELBET </a:t>
            </a:r>
            <a:r>
              <a:rPr lang="fi-FI" sz="2800" b="1" dirty="0" err="1"/>
              <a:t>C</a:t>
            </a:r>
            <a:r>
              <a:rPr lang="fi-FI" sz="2800" b="1" dirty="0" err="1" smtClean="0"/>
              <a:t>ar</a:t>
            </a:r>
            <a:r>
              <a:rPr lang="fi-FI" sz="2800" b="1" dirty="0" smtClean="0"/>
              <a:t> </a:t>
            </a:r>
            <a:r>
              <a:rPr lang="fi-FI" sz="2800" b="1" dirty="0" err="1"/>
              <a:t>S</a:t>
            </a:r>
            <a:r>
              <a:rPr lang="fi-FI" sz="2800" b="1" dirty="0" err="1" smtClean="0"/>
              <a:t>earch</a:t>
            </a:r>
            <a:r>
              <a:rPr lang="fi-FI" sz="2800" b="1" dirty="0" smtClean="0"/>
              <a:t> </a:t>
            </a:r>
            <a:r>
              <a:rPr lang="fi-FI" sz="2800" b="1" dirty="0" err="1"/>
              <a:t>events</a:t>
            </a:r>
            <a:endParaRPr lang="fi-FI" b="1" dirty="0"/>
          </a:p>
        </p:txBody>
      </p:sp>
      <p:sp>
        <p:nvSpPr>
          <p:cNvPr id="3" name="Suorakulmio 2"/>
          <p:cNvSpPr/>
          <p:nvPr/>
        </p:nvSpPr>
        <p:spPr>
          <a:xfrm>
            <a:off x="327239" y="1461854"/>
            <a:ext cx="8488666" cy="4728987"/>
          </a:xfrm>
          <a:prstGeom prst="rect">
            <a:avLst/>
          </a:prstGeom>
        </p:spPr>
        <p:txBody>
          <a:bodyPr wrap="square">
            <a:spAutoFit/>
          </a:bodyPr>
          <a:lstStyle/>
          <a:p>
            <a:pPr marL="285750" lvl="0" indent="-285750">
              <a:lnSpc>
                <a:spcPct val="90000"/>
              </a:lnSpc>
              <a:spcBef>
                <a:spcPts val="600"/>
              </a:spcBef>
              <a:spcAft>
                <a:spcPts val="600"/>
              </a:spcAft>
              <a:buFont typeface="Arial" panose="020B0604020202020204" pitchFamily="34" charset="0"/>
              <a:buChar char="•"/>
            </a:pPr>
            <a:r>
              <a:rPr lang="fi-FI" sz="1700" dirty="0" smtClean="0"/>
              <a:t>Pilot </a:t>
            </a:r>
            <a:r>
              <a:rPr lang="fi-FI" sz="1700" dirty="0" err="1"/>
              <a:t>course</a:t>
            </a:r>
            <a:r>
              <a:rPr lang="fi-FI" sz="1700" dirty="0"/>
              <a:t> </a:t>
            </a:r>
            <a:r>
              <a:rPr lang="fi-FI" sz="1700" dirty="0" err="1"/>
              <a:t>was</a:t>
            </a:r>
            <a:r>
              <a:rPr lang="fi-FI" sz="1700" dirty="0"/>
              <a:t> </a:t>
            </a:r>
            <a:r>
              <a:rPr lang="fi-FI" sz="1700" dirty="0" err="1"/>
              <a:t>held</a:t>
            </a:r>
            <a:r>
              <a:rPr lang="fi-FI" sz="1700" dirty="0"/>
              <a:t> in </a:t>
            </a:r>
            <a:r>
              <a:rPr lang="fi-FI" sz="1700" dirty="0" err="1"/>
              <a:t>june</a:t>
            </a:r>
            <a:r>
              <a:rPr lang="fi-FI" sz="1700" dirty="0"/>
              <a:t> 2017 at Vaalimaa, </a:t>
            </a:r>
            <a:r>
              <a:rPr lang="fi-FI" sz="1700" dirty="0" err="1"/>
              <a:t>the</a:t>
            </a:r>
            <a:r>
              <a:rPr lang="fi-FI" sz="1700" dirty="0"/>
              <a:t> </a:t>
            </a:r>
            <a:r>
              <a:rPr lang="fi-FI" sz="1700" dirty="0" err="1"/>
              <a:t>participating</a:t>
            </a:r>
            <a:r>
              <a:rPr lang="fi-FI" sz="1700" dirty="0"/>
              <a:t> </a:t>
            </a:r>
            <a:r>
              <a:rPr lang="fi-FI" sz="1700" dirty="0" err="1"/>
              <a:t>countries</a:t>
            </a:r>
            <a:r>
              <a:rPr lang="fi-FI" sz="1700" dirty="0"/>
              <a:t>:</a:t>
            </a:r>
          </a:p>
          <a:p>
            <a:pPr marL="342900" lvl="1" indent="-342900">
              <a:spcAft>
                <a:spcPts val="600"/>
              </a:spcAft>
              <a:buFont typeface="Arial" panose="020B0604020202020204" pitchFamily="34" charset="0"/>
              <a:buChar char="•"/>
            </a:pPr>
            <a:r>
              <a:rPr lang="fi-FI" sz="1700" dirty="0" smtClean="0"/>
              <a:t>2</a:t>
            </a:r>
            <a:r>
              <a:rPr lang="fi-FI" sz="1700" dirty="0"/>
              <a:t>. Course 13. – 16.2.2018:</a:t>
            </a:r>
          </a:p>
          <a:p>
            <a:pPr marL="342900" lvl="2" indent="-342900">
              <a:spcAft>
                <a:spcPts val="600"/>
              </a:spcAft>
              <a:buFont typeface="Arial" panose="020B0604020202020204" pitchFamily="34" charset="0"/>
              <a:buChar char="•"/>
            </a:pPr>
            <a:r>
              <a:rPr lang="fi-FI" sz="1700" dirty="0" smtClean="0"/>
              <a:t>3</a:t>
            </a:r>
            <a:r>
              <a:rPr lang="fi-FI" sz="1700" dirty="0"/>
              <a:t>. Course 16. – 19.10.2018:</a:t>
            </a:r>
          </a:p>
          <a:p>
            <a:pPr marL="342900" lvl="3" indent="-342900">
              <a:spcAft>
                <a:spcPts val="600"/>
              </a:spcAft>
              <a:buFont typeface="Arial" panose="020B0604020202020204" pitchFamily="34" charset="0"/>
              <a:buChar char="•"/>
            </a:pPr>
            <a:r>
              <a:rPr lang="fi-FI" sz="1700" dirty="0" smtClean="0"/>
              <a:t>4</a:t>
            </a:r>
            <a:r>
              <a:rPr lang="fi-FI" sz="1700" dirty="0"/>
              <a:t>. Course 12. – 15.3.2019:</a:t>
            </a:r>
          </a:p>
          <a:p>
            <a:pPr marL="342900" lvl="3" indent="-342900">
              <a:spcAft>
                <a:spcPts val="600"/>
              </a:spcAft>
              <a:buFont typeface="Arial" panose="020B0604020202020204" pitchFamily="34" charset="0"/>
              <a:buChar char="•"/>
            </a:pPr>
            <a:r>
              <a:rPr lang="fi-FI" sz="1700" b="1" dirty="0" smtClean="0"/>
              <a:t>5</a:t>
            </a:r>
            <a:r>
              <a:rPr lang="fi-FI" sz="1700" b="1" dirty="0"/>
              <a:t>. Course 25. – 29.3.2019, </a:t>
            </a:r>
            <a:r>
              <a:rPr lang="fi-FI" sz="1700" b="1" dirty="0" smtClean="0"/>
              <a:t>CELBET – Pilot </a:t>
            </a:r>
            <a:r>
              <a:rPr lang="fi-FI" sz="1700" b="1" dirty="0" err="1" smtClean="0"/>
              <a:t>course</a:t>
            </a:r>
            <a:r>
              <a:rPr lang="fi-FI" sz="1700" b="1" dirty="0" smtClean="0"/>
              <a:t>, Basic </a:t>
            </a:r>
          </a:p>
          <a:p>
            <a:pPr marL="342900" lvl="3" indent="-342900">
              <a:spcAft>
                <a:spcPts val="600"/>
              </a:spcAft>
              <a:buFont typeface="Arial" panose="020B0604020202020204" pitchFamily="34" charset="0"/>
              <a:buChar char="•"/>
            </a:pPr>
            <a:r>
              <a:rPr lang="en-US" sz="1700" dirty="0" smtClean="0"/>
              <a:t>6</a:t>
            </a:r>
            <a:r>
              <a:rPr lang="en-US" sz="1700" dirty="0"/>
              <a:t>. Course 1. – </a:t>
            </a:r>
            <a:r>
              <a:rPr lang="en-US" sz="1700" dirty="0" smtClean="0"/>
              <a:t>4.10.2019</a:t>
            </a:r>
          </a:p>
          <a:p>
            <a:pPr marL="342900" lvl="3" indent="-342900">
              <a:spcAft>
                <a:spcPts val="600"/>
              </a:spcAft>
              <a:buFont typeface="Arial" panose="020B0604020202020204" pitchFamily="34" charset="0"/>
              <a:buChar char="•"/>
            </a:pPr>
            <a:r>
              <a:rPr lang="en-US" sz="1700" b="1" dirty="0" smtClean="0"/>
              <a:t>7</a:t>
            </a:r>
            <a:r>
              <a:rPr lang="en-US" sz="1700" b="1" dirty="0"/>
              <a:t>. Course 15. – 18.10.2019, </a:t>
            </a:r>
            <a:r>
              <a:rPr lang="en-US" sz="1700" b="1" dirty="0" smtClean="0"/>
              <a:t>CELBET - Basic</a:t>
            </a:r>
          </a:p>
          <a:p>
            <a:pPr marL="342900" lvl="3" indent="-342900">
              <a:spcAft>
                <a:spcPts val="600"/>
              </a:spcAft>
              <a:buFont typeface="Arial" panose="020B0604020202020204" pitchFamily="34" charset="0"/>
              <a:buChar char="•"/>
            </a:pPr>
            <a:r>
              <a:rPr lang="en-US" sz="1700" b="1" dirty="0" smtClean="0"/>
              <a:t>8</a:t>
            </a:r>
            <a:r>
              <a:rPr lang="en-US" sz="1700" b="1" dirty="0"/>
              <a:t>. Course 10. – 12.12.2019, CELBET (GREECE</a:t>
            </a:r>
            <a:r>
              <a:rPr lang="en-US" sz="1700" b="1" dirty="0" smtClean="0"/>
              <a:t>)</a:t>
            </a:r>
          </a:p>
          <a:p>
            <a:pPr marL="342900" lvl="3" indent="-342900">
              <a:spcAft>
                <a:spcPts val="600"/>
              </a:spcAft>
              <a:buFont typeface="Arial" panose="020B0604020202020204" pitchFamily="34" charset="0"/>
              <a:buChar char="•"/>
            </a:pPr>
            <a:r>
              <a:rPr lang="en-US" sz="1700" b="1" dirty="0" smtClean="0"/>
              <a:t>9. Webinar 5.5.2021, CELBET</a:t>
            </a:r>
          </a:p>
          <a:p>
            <a:pPr marL="342900" lvl="3" indent="-342900">
              <a:spcAft>
                <a:spcPts val="600"/>
              </a:spcAft>
              <a:buFont typeface="Arial" panose="020B0604020202020204" pitchFamily="34" charset="0"/>
              <a:buChar char="•"/>
            </a:pPr>
            <a:r>
              <a:rPr lang="en-US" sz="1700" b="1" dirty="0" smtClean="0"/>
              <a:t>10. Webinar 11.11.2020, CELBET</a:t>
            </a:r>
          </a:p>
          <a:p>
            <a:pPr marL="342900" lvl="3" indent="-342900">
              <a:spcAft>
                <a:spcPts val="600"/>
              </a:spcAft>
              <a:buFont typeface="Arial" panose="020B0604020202020204" pitchFamily="34" charset="0"/>
              <a:buChar char="•"/>
            </a:pPr>
            <a:r>
              <a:rPr lang="en-US" sz="1700" dirty="0" smtClean="0"/>
              <a:t>11. Webinar 28.10.2021</a:t>
            </a:r>
          </a:p>
          <a:p>
            <a:pPr marL="342900" lvl="3" indent="-342900">
              <a:spcAft>
                <a:spcPts val="600"/>
              </a:spcAft>
              <a:buFont typeface="Arial" panose="020B0604020202020204" pitchFamily="34" charset="0"/>
              <a:buChar char="•"/>
            </a:pPr>
            <a:r>
              <a:rPr lang="en-US" sz="1700" dirty="0" smtClean="0"/>
              <a:t>12. Course 31.5.-3.6.2022 Nordic countries</a:t>
            </a:r>
          </a:p>
          <a:p>
            <a:pPr marL="342900" lvl="3" indent="-342900">
              <a:spcAft>
                <a:spcPts val="600"/>
              </a:spcAft>
              <a:buFont typeface="Arial" panose="020B0604020202020204" pitchFamily="34" charset="0"/>
              <a:buChar char="•"/>
            </a:pPr>
            <a:r>
              <a:rPr lang="en-US" sz="1700" dirty="0" smtClean="0"/>
              <a:t>13. Course 23.-26.8.2022</a:t>
            </a:r>
          </a:p>
          <a:p>
            <a:pPr marL="342900" lvl="3" indent="-342900">
              <a:spcAft>
                <a:spcPts val="600"/>
              </a:spcAft>
              <a:buFont typeface="Arial" panose="020B0604020202020204" pitchFamily="34" charset="0"/>
              <a:buChar char="•"/>
            </a:pPr>
            <a:r>
              <a:rPr lang="en-US" sz="1700" b="1" dirty="0" smtClean="0"/>
              <a:t>14. Course 20.-23.9.2022, CELBET - Advanced</a:t>
            </a:r>
          </a:p>
        </p:txBody>
      </p:sp>
    </p:spTree>
    <p:extLst>
      <p:ext uri="{BB962C8B-B14F-4D97-AF65-F5344CB8AC3E}">
        <p14:creationId xmlns:p14="http://schemas.microsoft.com/office/powerpoint/2010/main" val="2887412642"/>
      </p:ext>
    </p:extLst>
  </p:cSld>
  <p:clrMapOvr>
    <a:masterClrMapping/>
  </p:clrMapOvr>
  <mc:AlternateContent xmlns:mc="http://schemas.openxmlformats.org/markup-compatibility/2006" xmlns:p14="http://schemas.microsoft.com/office/powerpoint/2010/main">
    <mc:Choice Requires="p14">
      <p:transition spd="slow" p14:dur="325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Obraz 7"/>
          <p:cNvPicPr/>
          <p:nvPr/>
        </p:nvPicPr>
        <p:blipFill>
          <a:blip r:embed="rId2"/>
          <a:stretch/>
        </p:blipFill>
        <p:spPr>
          <a:xfrm>
            <a:off x="6372360" y="5733360"/>
            <a:ext cx="2375640" cy="623520"/>
          </a:xfrm>
          <a:prstGeom prst="rect">
            <a:avLst/>
          </a:prstGeom>
          <a:ln>
            <a:noFill/>
          </a:ln>
        </p:spPr>
      </p:pic>
      <p:pic>
        <p:nvPicPr>
          <p:cNvPr id="89" name="Obraz 5"/>
          <p:cNvPicPr/>
          <p:nvPr/>
        </p:nvPicPr>
        <p:blipFill>
          <a:blip r:embed="rId3"/>
          <a:srcRect t="16740" b="37909"/>
          <a:stretch/>
        </p:blipFill>
        <p:spPr>
          <a:xfrm>
            <a:off x="1979640" y="-37080"/>
            <a:ext cx="5177880" cy="2348640"/>
          </a:xfrm>
          <a:prstGeom prst="rect">
            <a:avLst/>
          </a:prstGeom>
          <a:ln>
            <a:noFill/>
          </a:ln>
        </p:spPr>
      </p:pic>
      <p:sp>
        <p:nvSpPr>
          <p:cNvPr id="2" name="Tekstiruutu 1"/>
          <p:cNvSpPr txBox="1"/>
          <p:nvPr/>
        </p:nvSpPr>
        <p:spPr>
          <a:xfrm>
            <a:off x="1640022" y="3099254"/>
            <a:ext cx="5484707" cy="1538883"/>
          </a:xfrm>
          <a:prstGeom prst="rect">
            <a:avLst/>
          </a:prstGeom>
          <a:noFill/>
        </p:spPr>
        <p:txBody>
          <a:bodyPr wrap="none" rtlCol="0">
            <a:spAutoFit/>
          </a:bodyPr>
          <a:lstStyle/>
          <a:p>
            <a:pPr lvl="0">
              <a:spcAft>
                <a:spcPts val="600"/>
              </a:spcAft>
            </a:pPr>
            <a:r>
              <a:rPr lang="fi-FI" sz="2800" b="1" dirty="0" smtClean="0">
                <a:solidFill>
                  <a:schemeClr val="tx2">
                    <a:lumMod val="50000"/>
                  </a:schemeClr>
                </a:solidFill>
                <a:latin typeface="Arial" panose="020B0604020202020204" pitchFamily="34" charset="0"/>
                <a:cs typeface="Arial" panose="020B0604020202020204" pitchFamily="34" charset="0"/>
              </a:rPr>
              <a:t>Vaalimaa </a:t>
            </a:r>
            <a:r>
              <a:rPr lang="fi-FI" sz="2800" b="1" dirty="0" err="1">
                <a:solidFill>
                  <a:schemeClr val="tx2">
                    <a:lumMod val="50000"/>
                  </a:schemeClr>
                </a:solidFill>
                <a:latin typeface="Arial" panose="020B0604020202020204" pitchFamily="34" charset="0"/>
                <a:cs typeface="Arial" panose="020B0604020202020204" pitchFamily="34" charset="0"/>
              </a:rPr>
              <a:t>CoE</a:t>
            </a:r>
            <a:r>
              <a:rPr lang="fi-FI" sz="2800" b="1" dirty="0">
                <a:solidFill>
                  <a:schemeClr val="tx2">
                    <a:lumMod val="50000"/>
                  </a:schemeClr>
                </a:solidFill>
                <a:latin typeface="Arial" panose="020B0604020202020204" pitchFamily="34" charset="0"/>
                <a:cs typeface="Arial" panose="020B0604020202020204" pitchFamily="34" charset="0"/>
              </a:rPr>
              <a:t> </a:t>
            </a:r>
          </a:p>
          <a:p>
            <a:pPr lvl="0">
              <a:spcAft>
                <a:spcPts val="600"/>
              </a:spcAft>
            </a:pPr>
            <a:r>
              <a:rPr lang="fi-FI" sz="2800" b="1" dirty="0" err="1">
                <a:solidFill>
                  <a:schemeClr val="tx2">
                    <a:lumMod val="50000"/>
                  </a:schemeClr>
                </a:solidFill>
                <a:latin typeface="Arial" panose="020B0604020202020204" pitchFamily="34" charset="0"/>
                <a:cs typeface="Arial" panose="020B0604020202020204" pitchFamily="34" charset="0"/>
              </a:rPr>
              <a:t>Car</a:t>
            </a:r>
            <a:r>
              <a:rPr lang="fi-FI" sz="2800" b="1" dirty="0">
                <a:solidFill>
                  <a:schemeClr val="tx2">
                    <a:lumMod val="50000"/>
                  </a:schemeClr>
                </a:solidFill>
                <a:latin typeface="Arial" panose="020B0604020202020204" pitchFamily="34" charset="0"/>
                <a:cs typeface="Arial" panose="020B0604020202020204" pitchFamily="34" charset="0"/>
              </a:rPr>
              <a:t> </a:t>
            </a:r>
            <a:r>
              <a:rPr lang="fi-FI" sz="2800" b="1" dirty="0" err="1">
                <a:solidFill>
                  <a:schemeClr val="tx2">
                    <a:lumMod val="50000"/>
                  </a:schemeClr>
                </a:solidFill>
                <a:latin typeface="Arial" panose="020B0604020202020204" pitchFamily="34" charset="0"/>
                <a:cs typeface="Arial" panose="020B0604020202020204" pitchFamily="34" charset="0"/>
              </a:rPr>
              <a:t>Search</a:t>
            </a:r>
            <a:r>
              <a:rPr lang="fi-FI" sz="2800" b="1" dirty="0">
                <a:solidFill>
                  <a:schemeClr val="tx2">
                    <a:lumMod val="50000"/>
                  </a:schemeClr>
                </a:solidFill>
                <a:latin typeface="Arial" panose="020B0604020202020204" pitchFamily="34" charset="0"/>
                <a:cs typeface="Arial" panose="020B0604020202020204" pitchFamily="34" charset="0"/>
              </a:rPr>
              <a:t> </a:t>
            </a:r>
            <a:r>
              <a:rPr lang="fi-FI" sz="2800" b="1" dirty="0" smtClean="0">
                <a:solidFill>
                  <a:schemeClr val="tx2">
                    <a:lumMod val="50000"/>
                  </a:schemeClr>
                </a:solidFill>
                <a:latin typeface="Arial" panose="020B0604020202020204" pitchFamily="34" charset="0"/>
                <a:cs typeface="Arial" panose="020B0604020202020204" pitchFamily="34" charset="0"/>
              </a:rPr>
              <a:t>Training, Advanced</a:t>
            </a:r>
            <a:endParaRPr lang="fi-FI" sz="2800" b="1" dirty="0">
              <a:solidFill>
                <a:schemeClr val="tx2">
                  <a:lumMod val="50000"/>
                </a:schemeClr>
              </a:solidFill>
              <a:latin typeface="Arial" panose="020B0604020202020204" pitchFamily="34" charset="0"/>
              <a:cs typeface="Arial" panose="020B0604020202020204" pitchFamily="34" charset="0"/>
            </a:endParaRPr>
          </a:p>
          <a:p>
            <a:pPr lvl="0">
              <a:spcAft>
                <a:spcPts val="600"/>
              </a:spcAft>
            </a:pPr>
            <a:r>
              <a:rPr lang="fi-FI" sz="2800" b="1" dirty="0" smtClean="0">
                <a:solidFill>
                  <a:schemeClr val="tx2">
                    <a:lumMod val="50000"/>
                  </a:schemeClr>
                </a:solidFill>
                <a:latin typeface="Arial" panose="020B0604020202020204" pitchFamily="34" charset="0"/>
                <a:cs typeface="Arial" panose="020B0604020202020204" pitchFamily="34" charset="0"/>
              </a:rPr>
              <a:t>Train </a:t>
            </a:r>
            <a:r>
              <a:rPr lang="fi-FI" sz="2800" b="1" dirty="0" err="1" smtClean="0">
                <a:solidFill>
                  <a:schemeClr val="tx2">
                    <a:lumMod val="50000"/>
                  </a:schemeClr>
                </a:solidFill>
                <a:latin typeface="Arial" panose="020B0604020202020204" pitchFamily="34" charset="0"/>
                <a:cs typeface="Arial" panose="020B0604020202020204" pitchFamily="34" charset="0"/>
              </a:rPr>
              <a:t>the</a:t>
            </a:r>
            <a:r>
              <a:rPr lang="fi-FI" sz="2800" b="1" dirty="0" smtClean="0">
                <a:solidFill>
                  <a:schemeClr val="tx2">
                    <a:lumMod val="50000"/>
                  </a:schemeClr>
                </a:solidFill>
                <a:latin typeface="Arial" panose="020B0604020202020204" pitchFamily="34" charset="0"/>
                <a:cs typeface="Arial" panose="020B0604020202020204" pitchFamily="34" charset="0"/>
              </a:rPr>
              <a:t> </a:t>
            </a:r>
            <a:r>
              <a:rPr lang="fi-FI" sz="2800" b="1" dirty="0" err="1" smtClean="0">
                <a:solidFill>
                  <a:schemeClr val="tx2">
                    <a:lumMod val="50000"/>
                  </a:schemeClr>
                </a:solidFill>
                <a:latin typeface="Arial" panose="020B0604020202020204" pitchFamily="34" charset="0"/>
                <a:cs typeface="Arial" panose="020B0604020202020204" pitchFamily="34" charset="0"/>
              </a:rPr>
              <a:t>Trainer</a:t>
            </a:r>
            <a:r>
              <a:rPr lang="fi-FI" sz="2800" b="1" dirty="0" smtClean="0">
                <a:solidFill>
                  <a:schemeClr val="tx2">
                    <a:lumMod val="50000"/>
                  </a:schemeClr>
                </a:solidFill>
                <a:latin typeface="Arial" panose="020B0604020202020204" pitchFamily="34" charset="0"/>
                <a:cs typeface="Arial" panose="020B0604020202020204" pitchFamily="34" charset="0"/>
              </a:rPr>
              <a:t> - </a:t>
            </a:r>
            <a:r>
              <a:rPr lang="fi-FI" sz="2800" b="1" dirty="0" err="1" smtClean="0">
                <a:solidFill>
                  <a:schemeClr val="tx2">
                    <a:lumMod val="50000"/>
                  </a:schemeClr>
                </a:solidFill>
                <a:latin typeface="Arial" panose="020B0604020202020204" pitchFamily="34" charset="0"/>
                <a:cs typeface="Arial" panose="020B0604020202020204" pitchFamily="34" charset="0"/>
              </a:rPr>
              <a:t>events</a:t>
            </a:r>
            <a:endParaRPr lang="fi-FI" sz="2800" b="1" dirty="0" smtClean="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399696"/>
      </p:ext>
    </p:extLst>
  </p:cSld>
  <p:clrMapOvr>
    <a:masterClrMapping/>
  </p:clrMapOvr>
  <mc:AlternateContent xmlns:mc="http://schemas.openxmlformats.org/markup-compatibility/2006" xmlns:p14="http://schemas.microsoft.com/office/powerpoint/2010/main">
    <mc:Choice Requires="p14">
      <p:transition spd="slow" p14:dur="3400"/>
    </mc:Choice>
    <mc:Fallback xmlns="" xmlns:p15="http://schemas.microsoft.com/office/powerpoint/2012/main">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4" name="Suorakulmio 3"/>
          <p:cNvSpPr/>
          <p:nvPr/>
        </p:nvSpPr>
        <p:spPr>
          <a:xfrm>
            <a:off x="327239" y="1779067"/>
            <a:ext cx="8559361" cy="3471720"/>
          </a:xfrm>
          <a:prstGeom prst="rect">
            <a:avLst/>
          </a:prstGeom>
        </p:spPr>
        <p:txBody>
          <a:bodyPr wrap="square">
            <a:spAutoFit/>
          </a:bodyPr>
          <a:lstStyle/>
          <a:p>
            <a:pPr marL="228600" lvl="0" indent="-228600">
              <a:lnSpc>
                <a:spcPct val="90000"/>
              </a:lnSpc>
              <a:spcBef>
                <a:spcPts val="1000"/>
              </a:spcBef>
              <a:spcAft>
                <a:spcPts val="600"/>
              </a:spcAft>
              <a:buFont typeface="Arial" panose="020B0604020202020204" pitchFamily="34" charset="0"/>
              <a:buChar char="•"/>
            </a:pPr>
            <a:r>
              <a:rPr lang="en-GB" sz="2400" dirty="0">
                <a:solidFill>
                  <a:schemeClr val="tx2">
                    <a:lumMod val="50000"/>
                  </a:schemeClr>
                </a:solidFill>
                <a:ea typeface="Arial"/>
                <a:cs typeface="Arial"/>
              </a:rPr>
              <a:t>Training </a:t>
            </a:r>
            <a:r>
              <a:rPr lang="en-GB" sz="2400" dirty="0" err="1">
                <a:solidFill>
                  <a:schemeClr val="tx2">
                    <a:lumMod val="50000"/>
                  </a:schemeClr>
                </a:solidFill>
                <a:ea typeface="Arial"/>
                <a:cs typeface="Arial"/>
              </a:rPr>
              <a:t>center</a:t>
            </a:r>
            <a:r>
              <a:rPr lang="en-GB" sz="2400" dirty="0">
                <a:solidFill>
                  <a:schemeClr val="tx2">
                    <a:lumMod val="50000"/>
                  </a:schemeClr>
                </a:solidFill>
                <a:ea typeface="Arial"/>
                <a:cs typeface="Arial"/>
              </a:rPr>
              <a:t> in </a:t>
            </a:r>
            <a:r>
              <a:rPr lang="en-GB" sz="2400" dirty="0" err="1">
                <a:solidFill>
                  <a:schemeClr val="tx2">
                    <a:lumMod val="50000"/>
                  </a:schemeClr>
                </a:solidFill>
                <a:ea typeface="Arial"/>
                <a:cs typeface="Arial"/>
              </a:rPr>
              <a:t>Vaalimaa</a:t>
            </a:r>
            <a:r>
              <a:rPr lang="en-GB" sz="2400" dirty="0">
                <a:solidFill>
                  <a:schemeClr val="tx2">
                    <a:lumMod val="50000"/>
                  </a:schemeClr>
                </a:solidFill>
                <a:ea typeface="Arial"/>
                <a:cs typeface="Arial"/>
              </a:rPr>
              <a:t> </a:t>
            </a:r>
            <a:r>
              <a:rPr lang="en-GB" sz="2400" dirty="0" smtClean="0">
                <a:solidFill>
                  <a:schemeClr val="tx2">
                    <a:lumMod val="50000"/>
                  </a:schemeClr>
                </a:solidFill>
                <a:ea typeface="Arial"/>
                <a:cs typeface="Arial"/>
              </a:rPr>
              <a:t>customs</a:t>
            </a:r>
          </a:p>
          <a:p>
            <a:pPr marL="623888" lvl="1" indent="-273050">
              <a:spcAft>
                <a:spcPts val="600"/>
              </a:spcAft>
              <a:buFont typeface="Courier New" panose="02070309020205020404" pitchFamily="49" charset="0"/>
              <a:buChar char="o"/>
            </a:pPr>
            <a:r>
              <a:rPr lang="en-US" sz="2400" dirty="0">
                <a:solidFill>
                  <a:schemeClr val="tx2">
                    <a:lumMod val="50000"/>
                  </a:schemeClr>
                </a:solidFill>
                <a:ea typeface="Arial"/>
                <a:cs typeface="Arial"/>
              </a:rPr>
              <a:t>Further education for those who have completed the basic </a:t>
            </a:r>
            <a:r>
              <a:rPr lang="en-US" sz="2400" dirty="0" smtClean="0">
                <a:solidFill>
                  <a:schemeClr val="tx2">
                    <a:lumMod val="50000"/>
                  </a:schemeClr>
                </a:solidFill>
                <a:ea typeface="Arial"/>
                <a:cs typeface="Arial"/>
              </a:rPr>
              <a:t>Train the Trainer course</a:t>
            </a:r>
            <a:endParaRPr lang="en-GB" sz="2400" dirty="0" smtClean="0">
              <a:solidFill>
                <a:schemeClr val="tx2">
                  <a:lumMod val="50000"/>
                </a:schemeClr>
              </a:solidFill>
              <a:ea typeface="Arial"/>
              <a:cs typeface="Arial"/>
            </a:endParaRPr>
          </a:p>
          <a:p>
            <a:pPr marL="623888" lvl="1" indent="-273050">
              <a:spcAft>
                <a:spcPts val="600"/>
              </a:spcAft>
              <a:buFont typeface="Courier New" panose="02070309020205020404" pitchFamily="49" charset="0"/>
              <a:buChar char="o"/>
            </a:pPr>
            <a:r>
              <a:rPr lang="en-GB" sz="2400" dirty="0" smtClean="0">
                <a:solidFill>
                  <a:schemeClr val="tx2">
                    <a:lumMod val="50000"/>
                  </a:schemeClr>
                </a:solidFill>
                <a:ea typeface="Arial"/>
                <a:cs typeface="Arial"/>
              </a:rPr>
              <a:t>1 training held so far </a:t>
            </a:r>
            <a:r>
              <a:rPr lang="en-GB" sz="2000" dirty="0" smtClean="0">
                <a:solidFill>
                  <a:schemeClr val="tx2">
                    <a:lumMod val="50000"/>
                  </a:schemeClr>
                </a:solidFill>
                <a:ea typeface="Arial"/>
                <a:cs typeface="Arial"/>
              </a:rPr>
              <a:t>(2022)</a:t>
            </a:r>
          </a:p>
          <a:p>
            <a:pPr marL="623888" lvl="1" indent="-273050">
              <a:spcAft>
                <a:spcPts val="600"/>
              </a:spcAft>
              <a:buFont typeface="Courier New" panose="02070309020205020404" pitchFamily="49" charset="0"/>
              <a:buChar char="o"/>
            </a:pPr>
            <a:r>
              <a:rPr lang="en-GB" sz="2400" dirty="0" smtClean="0">
                <a:solidFill>
                  <a:schemeClr val="tx2">
                    <a:lumMod val="50000"/>
                  </a:schemeClr>
                </a:solidFill>
                <a:ea typeface="Arial"/>
                <a:cs typeface="Arial"/>
              </a:rPr>
              <a:t>3 </a:t>
            </a:r>
            <a:r>
              <a:rPr lang="en-GB" sz="2400" dirty="0">
                <a:solidFill>
                  <a:schemeClr val="tx2">
                    <a:lumMod val="50000"/>
                  </a:schemeClr>
                </a:solidFill>
                <a:ea typeface="Arial"/>
                <a:cs typeface="Arial"/>
              </a:rPr>
              <a:t>trainers, 8 </a:t>
            </a:r>
            <a:r>
              <a:rPr lang="en-GB" sz="2400" dirty="0" smtClean="0">
                <a:solidFill>
                  <a:schemeClr val="tx2">
                    <a:lumMod val="50000"/>
                  </a:schemeClr>
                </a:solidFill>
                <a:ea typeface="Arial"/>
                <a:cs typeface="Arial"/>
              </a:rPr>
              <a:t>participants</a:t>
            </a:r>
          </a:p>
          <a:p>
            <a:pPr marL="623888" lvl="1" indent="-273050">
              <a:spcAft>
                <a:spcPts val="600"/>
              </a:spcAft>
              <a:buFont typeface="Courier New" panose="02070309020205020404" pitchFamily="49" charset="0"/>
              <a:buChar char="o"/>
            </a:pPr>
            <a:r>
              <a:rPr lang="en-US" sz="2400" dirty="0" smtClean="0">
                <a:solidFill>
                  <a:schemeClr val="tx2">
                    <a:lumMod val="50000"/>
                  </a:schemeClr>
                </a:solidFill>
                <a:cs typeface="Arial"/>
              </a:rPr>
              <a:t>Key </a:t>
            </a:r>
            <a:r>
              <a:rPr lang="en-US" sz="2400" dirty="0">
                <a:solidFill>
                  <a:schemeClr val="tx2">
                    <a:lumMod val="50000"/>
                  </a:schemeClr>
                </a:solidFill>
                <a:cs typeface="Arial"/>
              </a:rPr>
              <a:t>thing is </a:t>
            </a:r>
            <a:r>
              <a:rPr lang="en-US" sz="2400" dirty="0" smtClean="0">
                <a:solidFill>
                  <a:schemeClr val="tx2">
                    <a:lumMod val="50000"/>
                  </a:schemeClr>
                </a:solidFill>
                <a:cs typeface="Arial"/>
              </a:rPr>
              <a:t>hybrid- and electric vehicles, de-energization</a:t>
            </a:r>
          </a:p>
          <a:p>
            <a:pPr marL="623888" lvl="1" indent="-273050">
              <a:spcAft>
                <a:spcPts val="600"/>
              </a:spcAft>
              <a:buFont typeface="Courier New" panose="02070309020205020404" pitchFamily="49" charset="0"/>
              <a:buChar char="o"/>
            </a:pPr>
            <a:r>
              <a:rPr lang="en-US" sz="2400" dirty="0" smtClean="0">
                <a:solidFill>
                  <a:schemeClr val="tx2">
                    <a:lumMod val="50000"/>
                  </a:schemeClr>
                </a:solidFill>
                <a:cs typeface="Arial"/>
              </a:rPr>
              <a:t>VDE-insulated tools</a:t>
            </a:r>
          </a:p>
          <a:p>
            <a:pPr marL="623888" lvl="1" indent="-273050">
              <a:spcAft>
                <a:spcPts val="600"/>
              </a:spcAft>
              <a:buFont typeface="Courier New" panose="02070309020205020404" pitchFamily="49" charset="0"/>
              <a:buChar char="o"/>
            </a:pPr>
            <a:r>
              <a:rPr lang="en-US" sz="2400" dirty="0" smtClean="0">
                <a:solidFill>
                  <a:schemeClr val="tx2">
                    <a:lumMod val="50000"/>
                  </a:schemeClr>
                </a:solidFill>
                <a:cs typeface="Arial"/>
              </a:rPr>
              <a:t>Cooperation with </a:t>
            </a:r>
            <a:r>
              <a:rPr lang="en-US" sz="2400" dirty="0" err="1">
                <a:solidFill>
                  <a:schemeClr val="tx2">
                    <a:lumMod val="50000"/>
                  </a:schemeClr>
                </a:solidFill>
                <a:cs typeface="Arial"/>
              </a:rPr>
              <a:t>T</a:t>
            </a:r>
            <a:r>
              <a:rPr lang="en-US" sz="2400" dirty="0" err="1" smtClean="0">
                <a:solidFill>
                  <a:schemeClr val="tx2">
                    <a:lumMod val="50000"/>
                  </a:schemeClr>
                </a:solidFill>
                <a:cs typeface="Arial"/>
              </a:rPr>
              <a:t>aitotalo</a:t>
            </a:r>
            <a:r>
              <a:rPr lang="en-US" sz="2400" dirty="0" smtClean="0">
                <a:solidFill>
                  <a:schemeClr val="tx2">
                    <a:lumMod val="50000"/>
                  </a:schemeClr>
                </a:solidFill>
                <a:cs typeface="Arial"/>
              </a:rPr>
              <a:t> </a:t>
            </a:r>
            <a:r>
              <a:rPr lang="en-US" sz="2000" dirty="0" smtClean="0">
                <a:solidFill>
                  <a:schemeClr val="tx2">
                    <a:lumMod val="50000"/>
                  </a:schemeClr>
                </a:solidFill>
                <a:cs typeface="Arial"/>
              </a:rPr>
              <a:t>(specialists with electric cars)</a:t>
            </a:r>
          </a:p>
        </p:txBody>
      </p:sp>
      <p:sp>
        <p:nvSpPr>
          <p:cNvPr id="5" name="Suorakulmio 4"/>
          <p:cNvSpPr/>
          <p:nvPr/>
        </p:nvSpPr>
        <p:spPr>
          <a:xfrm>
            <a:off x="327239" y="1012575"/>
            <a:ext cx="6722289" cy="523220"/>
          </a:xfrm>
          <a:prstGeom prst="rect">
            <a:avLst/>
          </a:prstGeom>
        </p:spPr>
        <p:txBody>
          <a:bodyPr wrap="none">
            <a:spAutoFit/>
          </a:bodyPr>
          <a:lstStyle/>
          <a:p>
            <a:pPr lvl="0"/>
            <a:r>
              <a:rPr lang="en-GB" sz="2800" b="1" dirty="0">
                <a:solidFill>
                  <a:schemeClr val="tx2">
                    <a:lumMod val="50000"/>
                  </a:schemeClr>
                </a:solidFill>
                <a:ea typeface="Arial"/>
                <a:cs typeface="Arial"/>
              </a:rPr>
              <a:t>CAR SEARCH </a:t>
            </a:r>
            <a:r>
              <a:rPr lang="en-GB" sz="2800" b="1" dirty="0" smtClean="0">
                <a:solidFill>
                  <a:schemeClr val="tx2">
                    <a:lumMod val="50000"/>
                  </a:schemeClr>
                </a:solidFill>
                <a:ea typeface="Arial"/>
                <a:cs typeface="Arial"/>
              </a:rPr>
              <a:t>TRAINING </a:t>
            </a:r>
            <a:r>
              <a:rPr lang="en-GB" sz="2800" dirty="0" smtClean="0">
                <a:solidFill>
                  <a:schemeClr val="tx2">
                    <a:lumMod val="50000"/>
                  </a:schemeClr>
                </a:solidFill>
                <a:ea typeface="Arial"/>
                <a:cs typeface="Arial"/>
              </a:rPr>
              <a:t>(ADVANCED)</a:t>
            </a:r>
            <a:endParaRPr lang="fi-FI" dirty="0">
              <a:solidFill>
                <a:schemeClr val="tx2">
                  <a:lumMod val="50000"/>
                </a:schemeClr>
              </a:solidFill>
            </a:endParaRPr>
          </a:p>
        </p:txBody>
      </p:sp>
    </p:spTree>
    <p:extLst>
      <p:ext uri="{BB962C8B-B14F-4D97-AF65-F5344CB8AC3E}">
        <p14:creationId xmlns:p14="http://schemas.microsoft.com/office/powerpoint/2010/main" val="2634651638"/>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996589"/>
            <a:ext cx="4035079" cy="523220"/>
          </a:xfrm>
          <a:prstGeom prst="rect">
            <a:avLst/>
          </a:prstGeom>
        </p:spPr>
        <p:txBody>
          <a:bodyPr wrap="none">
            <a:spAutoFit/>
          </a:bodyPr>
          <a:lstStyle/>
          <a:p>
            <a:r>
              <a:rPr lang="en-GB" sz="2800" b="1" dirty="0">
                <a:solidFill>
                  <a:schemeClr val="tx2">
                    <a:lumMod val="50000"/>
                  </a:schemeClr>
                </a:solidFill>
                <a:ea typeface="Arial"/>
                <a:cs typeface="Arial"/>
              </a:rPr>
              <a:t>COURSE STRUCTURE</a:t>
            </a:r>
            <a:endParaRPr lang="fi-FI" dirty="0">
              <a:solidFill>
                <a:schemeClr val="tx2">
                  <a:lumMod val="50000"/>
                </a:schemeClr>
              </a:solidFill>
            </a:endParaRPr>
          </a:p>
        </p:txBody>
      </p:sp>
      <p:sp>
        <p:nvSpPr>
          <p:cNvPr id="3" name="Suorakulmio 2"/>
          <p:cNvSpPr/>
          <p:nvPr/>
        </p:nvSpPr>
        <p:spPr>
          <a:xfrm>
            <a:off x="327240" y="1974086"/>
            <a:ext cx="8559360" cy="3254224"/>
          </a:xfrm>
          <a:prstGeom prst="rect">
            <a:avLst/>
          </a:prstGeom>
        </p:spPr>
        <p:txBody>
          <a:bodyPr wrap="square">
            <a:spAutoFit/>
          </a:bodyPr>
          <a:lstStyle/>
          <a:p>
            <a:pPr marL="273050" lvl="0" indent="-273050">
              <a:lnSpc>
                <a:spcPct val="90000"/>
              </a:lnSpc>
              <a:spcBef>
                <a:spcPts val="1000"/>
              </a:spcBef>
              <a:buFont typeface="Arial" panose="020B0604020202020204" pitchFamily="34" charset="0"/>
              <a:buChar char="•"/>
            </a:pPr>
            <a:r>
              <a:rPr lang="en-GB" sz="2600" dirty="0" smtClean="0">
                <a:solidFill>
                  <a:schemeClr val="tx2">
                    <a:lumMod val="50000"/>
                  </a:schemeClr>
                </a:solidFill>
                <a:ea typeface="Arial"/>
                <a:cs typeface="Arial"/>
              </a:rPr>
              <a:t>Pre-assignment</a:t>
            </a:r>
            <a:endParaRPr lang="en-GB" sz="2600" dirty="0">
              <a:solidFill>
                <a:schemeClr val="tx2">
                  <a:lumMod val="50000"/>
                </a:schemeClr>
              </a:solidFill>
              <a:ea typeface="Arial"/>
              <a:cs typeface="Arial"/>
            </a:endParaRPr>
          </a:p>
          <a:p>
            <a:pPr marL="273050" lvl="0" indent="-273050">
              <a:lnSpc>
                <a:spcPct val="90000"/>
              </a:lnSpc>
              <a:spcBef>
                <a:spcPts val="1000"/>
              </a:spcBef>
              <a:buFont typeface="Arial" panose="020B0604020202020204" pitchFamily="34" charset="0"/>
              <a:buChar char="•"/>
            </a:pPr>
            <a:r>
              <a:rPr lang="en-GB" sz="2600" dirty="0" smtClean="0">
                <a:solidFill>
                  <a:schemeClr val="tx2">
                    <a:lumMod val="50000"/>
                  </a:schemeClr>
                </a:solidFill>
                <a:ea typeface="Arial"/>
                <a:cs typeface="Arial"/>
              </a:rPr>
              <a:t>Day </a:t>
            </a:r>
            <a:r>
              <a:rPr lang="en-GB" sz="2600" dirty="0">
                <a:solidFill>
                  <a:schemeClr val="tx2">
                    <a:lumMod val="50000"/>
                  </a:schemeClr>
                </a:solidFill>
                <a:ea typeface="Arial"/>
                <a:cs typeface="Arial"/>
              </a:rPr>
              <a:t>1. Arrival to Finland</a:t>
            </a:r>
          </a:p>
          <a:p>
            <a:pPr marL="273050" lvl="0" indent="-273050">
              <a:lnSpc>
                <a:spcPct val="90000"/>
              </a:lnSpc>
              <a:spcBef>
                <a:spcPts val="1000"/>
              </a:spcBef>
              <a:buFont typeface="Arial" panose="020B0604020202020204" pitchFamily="34" charset="0"/>
              <a:buChar char="•"/>
            </a:pPr>
            <a:r>
              <a:rPr lang="en-GB" sz="2600" dirty="0">
                <a:solidFill>
                  <a:schemeClr val="tx2">
                    <a:lumMod val="50000"/>
                  </a:schemeClr>
                </a:solidFill>
                <a:ea typeface="Arial"/>
                <a:cs typeface="Arial"/>
              </a:rPr>
              <a:t>Day 2. Classroom day at </a:t>
            </a:r>
            <a:r>
              <a:rPr lang="en-GB" sz="2600" dirty="0" err="1">
                <a:solidFill>
                  <a:schemeClr val="tx2">
                    <a:lumMod val="50000"/>
                  </a:schemeClr>
                </a:solidFill>
                <a:ea typeface="Arial"/>
                <a:cs typeface="Arial"/>
              </a:rPr>
              <a:t>Vaalimaa</a:t>
            </a:r>
            <a:r>
              <a:rPr lang="en-GB" sz="2600" dirty="0">
                <a:solidFill>
                  <a:schemeClr val="tx2">
                    <a:lumMod val="50000"/>
                  </a:schemeClr>
                </a:solidFill>
                <a:ea typeface="Arial"/>
                <a:cs typeface="Arial"/>
              </a:rPr>
              <a:t> customs</a:t>
            </a:r>
          </a:p>
          <a:p>
            <a:pPr marL="273050" lvl="0" indent="-273050">
              <a:lnSpc>
                <a:spcPct val="90000"/>
              </a:lnSpc>
              <a:spcBef>
                <a:spcPts val="1000"/>
              </a:spcBef>
              <a:buFont typeface="Arial" panose="020B0604020202020204" pitchFamily="34" charset="0"/>
              <a:buChar char="•"/>
            </a:pPr>
            <a:r>
              <a:rPr lang="en-GB" sz="2600" dirty="0">
                <a:solidFill>
                  <a:schemeClr val="tx2">
                    <a:lumMod val="50000"/>
                  </a:schemeClr>
                </a:solidFill>
                <a:ea typeface="Arial"/>
                <a:cs typeface="Arial"/>
              </a:rPr>
              <a:t>Day 3. Garage </a:t>
            </a:r>
            <a:r>
              <a:rPr lang="en-GB" sz="2600" dirty="0" smtClean="0">
                <a:solidFill>
                  <a:schemeClr val="tx2">
                    <a:lumMod val="50000"/>
                  </a:schemeClr>
                </a:solidFill>
                <a:ea typeface="Arial"/>
                <a:cs typeface="Arial"/>
              </a:rPr>
              <a:t>and classroom day </a:t>
            </a:r>
            <a:r>
              <a:rPr lang="en-GB" sz="2600" dirty="0">
                <a:solidFill>
                  <a:schemeClr val="tx2">
                    <a:lumMod val="50000"/>
                  </a:schemeClr>
                </a:solidFill>
                <a:ea typeface="Arial"/>
                <a:cs typeface="Arial"/>
              </a:rPr>
              <a:t>at </a:t>
            </a:r>
            <a:r>
              <a:rPr lang="en-GB" sz="2600" dirty="0" err="1">
                <a:solidFill>
                  <a:schemeClr val="tx2">
                    <a:lumMod val="50000"/>
                  </a:schemeClr>
                </a:solidFill>
                <a:ea typeface="Arial"/>
                <a:cs typeface="Arial"/>
              </a:rPr>
              <a:t>Vaalimaa</a:t>
            </a:r>
            <a:r>
              <a:rPr lang="en-GB" sz="2600" dirty="0">
                <a:solidFill>
                  <a:schemeClr val="tx2">
                    <a:lumMod val="50000"/>
                  </a:schemeClr>
                </a:solidFill>
                <a:ea typeface="Arial"/>
                <a:cs typeface="Arial"/>
              </a:rPr>
              <a:t> customs</a:t>
            </a:r>
          </a:p>
          <a:p>
            <a:pPr marL="273050" lvl="0" indent="-273050">
              <a:lnSpc>
                <a:spcPct val="90000"/>
              </a:lnSpc>
              <a:spcBef>
                <a:spcPts val="1000"/>
              </a:spcBef>
              <a:buFont typeface="Arial" panose="020B0604020202020204" pitchFamily="34" charset="0"/>
              <a:buChar char="•"/>
            </a:pPr>
            <a:r>
              <a:rPr lang="en-GB" sz="2600" dirty="0">
                <a:solidFill>
                  <a:schemeClr val="tx2">
                    <a:lumMod val="50000"/>
                  </a:schemeClr>
                </a:solidFill>
                <a:ea typeface="Arial"/>
                <a:cs typeface="Arial"/>
              </a:rPr>
              <a:t>Day 4. Workshop </a:t>
            </a:r>
            <a:r>
              <a:rPr lang="en-GB" sz="2600" dirty="0" smtClean="0">
                <a:solidFill>
                  <a:schemeClr val="tx2">
                    <a:lumMod val="50000"/>
                  </a:schemeClr>
                </a:solidFill>
                <a:ea typeface="Arial"/>
                <a:cs typeface="Arial"/>
              </a:rPr>
              <a:t>day </a:t>
            </a:r>
            <a:r>
              <a:rPr lang="en-GB" sz="2000" dirty="0" smtClean="0">
                <a:solidFill>
                  <a:schemeClr val="tx2">
                    <a:lumMod val="50000"/>
                  </a:schemeClr>
                </a:solidFill>
                <a:ea typeface="Arial"/>
                <a:cs typeface="Arial"/>
              </a:rPr>
              <a:t>(</a:t>
            </a:r>
            <a:r>
              <a:rPr lang="en-GB" sz="2000" dirty="0" err="1" smtClean="0">
                <a:solidFill>
                  <a:schemeClr val="tx2">
                    <a:lumMod val="50000"/>
                  </a:schemeClr>
                </a:solidFill>
                <a:ea typeface="Arial"/>
                <a:cs typeface="Arial"/>
              </a:rPr>
              <a:t>Taitotalo</a:t>
            </a:r>
            <a:r>
              <a:rPr lang="en-GB" sz="2000" dirty="0" smtClean="0">
                <a:solidFill>
                  <a:schemeClr val="tx2">
                    <a:lumMod val="50000"/>
                  </a:schemeClr>
                </a:solidFill>
                <a:ea typeface="Arial"/>
                <a:cs typeface="Arial"/>
              </a:rPr>
              <a:t>)</a:t>
            </a:r>
            <a:endParaRPr lang="en-GB" sz="2000" dirty="0">
              <a:solidFill>
                <a:schemeClr val="tx2">
                  <a:lumMod val="50000"/>
                </a:schemeClr>
              </a:solidFill>
              <a:ea typeface="Arial"/>
              <a:cs typeface="Arial"/>
            </a:endParaRPr>
          </a:p>
          <a:p>
            <a:pPr marL="273050" lvl="0" indent="-273050">
              <a:lnSpc>
                <a:spcPct val="90000"/>
              </a:lnSpc>
              <a:spcBef>
                <a:spcPts val="1000"/>
              </a:spcBef>
              <a:buFont typeface="Arial" panose="020B0604020202020204" pitchFamily="34" charset="0"/>
              <a:buChar char="•"/>
            </a:pPr>
            <a:r>
              <a:rPr lang="en-GB" sz="2600" dirty="0">
                <a:solidFill>
                  <a:schemeClr val="tx2">
                    <a:lumMod val="50000"/>
                  </a:schemeClr>
                </a:solidFill>
                <a:ea typeface="Arial"/>
                <a:cs typeface="Arial"/>
              </a:rPr>
              <a:t>Day 5. Classroom day at </a:t>
            </a:r>
            <a:r>
              <a:rPr lang="en-GB" sz="2600" dirty="0" smtClean="0">
                <a:solidFill>
                  <a:schemeClr val="tx2">
                    <a:lumMod val="50000"/>
                  </a:schemeClr>
                </a:solidFill>
                <a:ea typeface="Arial"/>
                <a:cs typeface="Arial"/>
              </a:rPr>
              <a:t>hotel meeting room, </a:t>
            </a:r>
            <a:r>
              <a:rPr lang="en-GB" sz="2600" dirty="0" err="1" smtClean="0">
                <a:solidFill>
                  <a:schemeClr val="tx2">
                    <a:lumMod val="50000"/>
                  </a:schemeClr>
                </a:solidFill>
                <a:ea typeface="Arial"/>
                <a:cs typeface="Arial"/>
              </a:rPr>
              <a:t>Kotka</a:t>
            </a:r>
            <a:endParaRPr lang="en-GB" sz="2600" dirty="0">
              <a:solidFill>
                <a:schemeClr val="tx2">
                  <a:lumMod val="50000"/>
                </a:schemeClr>
              </a:solidFill>
              <a:ea typeface="Arial"/>
              <a:cs typeface="Arial"/>
            </a:endParaRPr>
          </a:p>
        </p:txBody>
      </p:sp>
    </p:spTree>
    <p:extLst>
      <p:ext uri="{BB962C8B-B14F-4D97-AF65-F5344CB8AC3E}">
        <p14:creationId xmlns:p14="http://schemas.microsoft.com/office/powerpoint/2010/main" val="3430431240"/>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919606"/>
            <a:ext cx="7910827" cy="523220"/>
          </a:xfrm>
          <a:prstGeom prst="rect">
            <a:avLst/>
          </a:prstGeom>
        </p:spPr>
        <p:txBody>
          <a:bodyPr wrap="square">
            <a:spAutoFit/>
          </a:bodyPr>
          <a:lstStyle/>
          <a:p>
            <a:r>
              <a:rPr lang="en-US" sz="2800" b="1" dirty="0">
                <a:solidFill>
                  <a:schemeClr val="tx2">
                    <a:lumMod val="50000"/>
                  </a:schemeClr>
                </a:solidFill>
                <a:cs typeface="Arial"/>
              </a:rPr>
              <a:t>Day 2. Classroom day at Vaalimaa Customs</a:t>
            </a:r>
            <a:endParaRPr lang="fi-FI" b="1" dirty="0">
              <a:solidFill>
                <a:schemeClr val="tx2">
                  <a:lumMod val="50000"/>
                </a:schemeClr>
              </a:solidFill>
            </a:endParaRPr>
          </a:p>
        </p:txBody>
      </p:sp>
      <p:sp>
        <p:nvSpPr>
          <p:cNvPr id="3" name="Suorakulmio 2"/>
          <p:cNvSpPr/>
          <p:nvPr/>
        </p:nvSpPr>
        <p:spPr>
          <a:xfrm>
            <a:off x="327240" y="1856899"/>
            <a:ext cx="8559360" cy="3534814"/>
          </a:xfrm>
          <a:prstGeom prst="rect">
            <a:avLst/>
          </a:prstGeom>
        </p:spPr>
        <p:txBody>
          <a:bodyPr wrap="square">
            <a:spAutoFit/>
          </a:bodyPr>
          <a:lstStyle/>
          <a:p>
            <a:pPr marL="228600" lvl="0" indent="-228600">
              <a:lnSpc>
                <a:spcPct val="90000"/>
              </a:lnSpc>
              <a:spcBef>
                <a:spcPts val="1000"/>
              </a:spcBef>
              <a:spcAft>
                <a:spcPts val="600"/>
              </a:spcAft>
              <a:buFont typeface="Arial" panose="020B0604020202020204" pitchFamily="34" charset="0"/>
              <a:buChar char="•"/>
            </a:pPr>
            <a:r>
              <a:rPr lang="en-US" sz="2100" dirty="0">
                <a:solidFill>
                  <a:schemeClr val="tx2">
                    <a:lumMod val="50000"/>
                  </a:schemeClr>
                </a:solidFill>
                <a:cs typeface="Arial"/>
              </a:rPr>
              <a:t>Vaalimaa Customs / X-ray scanning meeting room</a:t>
            </a:r>
          </a:p>
          <a:p>
            <a:pPr marL="228600" lvl="0" indent="-228600">
              <a:lnSpc>
                <a:spcPct val="90000"/>
              </a:lnSpc>
              <a:spcBef>
                <a:spcPts val="1000"/>
              </a:spcBef>
              <a:spcAft>
                <a:spcPts val="600"/>
              </a:spcAft>
              <a:buFont typeface="Arial" panose="020B0604020202020204" pitchFamily="34" charset="0"/>
              <a:buChar char="•"/>
            </a:pPr>
            <a:r>
              <a:rPr lang="en-US" sz="2100" dirty="0">
                <a:solidFill>
                  <a:schemeClr val="tx2">
                    <a:lumMod val="50000"/>
                  </a:schemeClr>
                </a:solidFill>
                <a:cs typeface="Arial"/>
              </a:rPr>
              <a:t>Introduction, goals and practical arrangements of the course</a:t>
            </a:r>
          </a:p>
          <a:p>
            <a:pPr marL="228600" lvl="0" indent="-228600">
              <a:lnSpc>
                <a:spcPct val="90000"/>
              </a:lnSpc>
              <a:spcBef>
                <a:spcPts val="1000"/>
              </a:spcBef>
              <a:spcAft>
                <a:spcPts val="600"/>
              </a:spcAft>
              <a:buFont typeface="Arial" panose="020B0604020202020204" pitchFamily="34" charset="0"/>
              <a:buChar char="•"/>
            </a:pPr>
            <a:r>
              <a:rPr lang="en-US" sz="2100" dirty="0" smtClean="0">
                <a:solidFill>
                  <a:schemeClr val="tx2">
                    <a:lumMod val="50000"/>
                  </a:schemeClr>
                </a:solidFill>
                <a:cs typeface="Arial"/>
              </a:rPr>
              <a:t>Main </a:t>
            </a:r>
            <a:r>
              <a:rPr lang="en-US" sz="2100" dirty="0">
                <a:solidFill>
                  <a:schemeClr val="tx2">
                    <a:lumMod val="50000"/>
                  </a:schemeClr>
                </a:solidFill>
                <a:cs typeface="Arial"/>
              </a:rPr>
              <a:t>lectures:</a:t>
            </a:r>
          </a:p>
          <a:p>
            <a:pPr marL="685800" lvl="1" indent="-228600">
              <a:lnSpc>
                <a:spcPct val="90000"/>
              </a:lnSpc>
              <a:spcBef>
                <a:spcPts val="500"/>
              </a:spcBef>
              <a:spcAft>
                <a:spcPts val="600"/>
              </a:spcAft>
              <a:buFont typeface="Arial" panose="020B0604020202020204" pitchFamily="34" charset="0"/>
              <a:buChar char="•"/>
            </a:pPr>
            <a:r>
              <a:rPr lang="en-US" sz="2100" b="1" dirty="0" smtClean="0">
                <a:solidFill>
                  <a:schemeClr val="tx2">
                    <a:lumMod val="50000"/>
                  </a:schemeClr>
                </a:solidFill>
                <a:cs typeface="Arial"/>
              </a:rPr>
              <a:t>DE-ENERGIZATION OF HYBRID- AND ELECTRIC CARS</a:t>
            </a:r>
          </a:p>
          <a:p>
            <a:pPr marL="685800" lvl="1" indent="-228600">
              <a:lnSpc>
                <a:spcPct val="90000"/>
              </a:lnSpc>
              <a:spcBef>
                <a:spcPts val="500"/>
              </a:spcBef>
              <a:spcAft>
                <a:spcPts val="600"/>
              </a:spcAft>
              <a:buFont typeface="Arial" panose="020B0604020202020204" pitchFamily="34" charset="0"/>
              <a:buChar char="•"/>
            </a:pPr>
            <a:r>
              <a:rPr lang="en-US" sz="2100" b="1" dirty="0" smtClean="0">
                <a:solidFill>
                  <a:schemeClr val="tx2">
                    <a:lumMod val="50000"/>
                  </a:schemeClr>
                </a:solidFill>
                <a:cs typeface="Arial"/>
              </a:rPr>
              <a:t>OCCUPATIONAL SAFETY </a:t>
            </a:r>
            <a:endParaRPr lang="en-US" sz="2100" b="1" dirty="0">
              <a:solidFill>
                <a:schemeClr val="tx2">
                  <a:lumMod val="50000"/>
                </a:schemeClr>
              </a:solidFill>
              <a:cs typeface="Arial"/>
            </a:endParaRPr>
          </a:p>
          <a:p>
            <a:pPr marL="685800" lvl="1" indent="-228600">
              <a:lnSpc>
                <a:spcPct val="90000"/>
              </a:lnSpc>
              <a:spcBef>
                <a:spcPts val="500"/>
              </a:spcBef>
              <a:spcAft>
                <a:spcPts val="600"/>
              </a:spcAft>
              <a:buFont typeface="Arial" panose="020B0604020202020204" pitchFamily="34" charset="0"/>
              <a:buChar char="•"/>
            </a:pPr>
            <a:r>
              <a:rPr lang="en-US" sz="2100" b="1" dirty="0" smtClean="0">
                <a:solidFill>
                  <a:schemeClr val="tx2">
                    <a:lumMod val="50000"/>
                  </a:schemeClr>
                </a:solidFill>
                <a:cs typeface="Arial"/>
              </a:rPr>
              <a:t>SMUGGLING TRENDS IN EUROPE</a:t>
            </a:r>
          </a:p>
          <a:p>
            <a:pPr marL="685800" lvl="1" indent="-228600">
              <a:lnSpc>
                <a:spcPct val="90000"/>
              </a:lnSpc>
              <a:spcBef>
                <a:spcPts val="500"/>
              </a:spcBef>
              <a:spcAft>
                <a:spcPts val="600"/>
              </a:spcAft>
              <a:buFont typeface="Arial" panose="020B0604020202020204" pitchFamily="34" charset="0"/>
              <a:buChar char="•"/>
            </a:pPr>
            <a:r>
              <a:rPr lang="en-US" sz="2100" b="1" dirty="0" smtClean="0">
                <a:solidFill>
                  <a:schemeClr val="tx2">
                    <a:lumMod val="50000"/>
                  </a:schemeClr>
                </a:solidFill>
                <a:cs typeface="Arial"/>
              </a:rPr>
              <a:t>PARTICIPANT PRESENTATIONS</a:t>
            </a:r>
            <a:endParaRPr lang="en-US" sz="2100" b="1" dirty="0">
              <a:solidFill>
                <a:schemeClr val="tx2">
                  <a:lumMod val="50000"/>
                </a:schemeClr>
              </a:solidFill>
              <a:cs typeface="Arial"/>
            </a:endParaRPr>
          </a:p>
          <a:p>
            <a:pPr lvl="1">
              <a:lnSpc>
                <a:spcPct val="90000"/>
              </a:lnSpc>
              <a:spcBef>
                <a:spcPts val="500"/>
              </a:spcBef>
              <a:spcAft>
                <a:spcPts val="600"/>
              </a:spcAft>
            </a:pPr>
            <a:endParaRPr lang="en-US" sz="2100" b="1" dirty="0">
              <a:solidFill>
                <a:srgbClr val="001342"/>
              </a:solidFill>
              <a:cs typeface="Arial"/>
            </a:endParaRPr>
          </a:p>
        </p:txBody>
      </p:sp>
    </p:spTree>
    <p:extLst>
      <p:ext uri="{BB962C8B-B14F-4D97-AF65-F5344CB8AC3E}">
        <p14:creationId xmlns:p14="http://schemas.microsoft.com/office/powerpoint/2010/main" val="1918832175"/>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939830"/>
            <a:ext cx="8559360" cy="954107"/>
          </a:xfrm>
          <a:prstGeom prst="rect">
            <a:avLst/>
          </a:prstGeom>
        </p:spPr>
        <p:txBody>
          <a:bodyPr wrap="square">
            <a:spAutoFit/>
          </a:bodyPr>
          <a:lstStyle/>
          <a:p>
            <a:r>
              <a:rPr lang="en-US" sz="2800" b="1" dirty="0">
                <a:solidFill>
                  <a:schemeClr val="tx2">
                    <a:lumMod val="50000"/>
                  </a:schemeClr>
                </a:solidFill>
                <a:cs typeface="Arial"/>
              </a:rPr>
              <a:t>Day 3. Garage </a:t>
            </a:r>
            <a:r>
              <a:rPr lang="en-US" sz="2800" b="1" dirty="0" smtClean="0">
                <a:solidFill>
                  <a:schemeClr val="tx2">
                    <a:lumMod val="50000"/>
                  </a:schemeClr>
                </a:solidFill>
                <a:cs typeface="Arial"/>
              </a:rPr>
              <a:t>and classroom day </a:t>
            </a:r>
            <a:r>
              <a:rPr lang="en-US" sz="2800" b="1" dirty="0">
                <a:solidFill>
                  <a:schemeClr val="tx2">
                    <a:lumMod val="50000"/>
                  </a:schemeClr>
                </a:solidFill>
                <a:cs typeface="Arial"/>
              </a:rPr>
              <a:t>at Vaalimaa Customs </a:t>
            </a:r>
            <a:endParaRPr lang="fi-FI" b="1" dirty="0">
              <a:solidFill>
                <a:schemeClr val="tx2">
                  <a:lumMod val="50000"/>
                </a:schemeClr>
              </a:solidFill>
            </a:endParaRPr>
          </a:p>
        </p:txBody>
      </p:sp>
      <p:sp>
        <p:nvSpPr>
          <p:cNvPr id="4" name="Suorakulmio 3"/>
          <p:cNvSpPr/>
          <p:nvPr/>
        </p:nvSpPr>
        <p:spPr>
          <a:xfrm>
            <a:off x="327240" y="2166497"/>
            <a:ext cx="4517322" cy="3323987"/>
          </a:xfrm>
          <a:prstGeom prst="rect">
            <a:avLst/>
          </a:prstGeom>
        </p:spPr>
        <p:txBody>
          <a:bodyPr wrap="square">
            <a:spAutoFit/>
          </a:bodyPr>
          <a:lstStyle/>
          <a:p>
            <a:pPr lvl="0">
              <a:lnSpc>
                <a:spcPct val="90000"/>
              </a:lnSpc>
              <a:spcAft>
                <a:spcPts val="600"/>
              </a:spcAft>
              <a:defRPr/>
            </a:pPr>
            <a:r>
              <a:rPr lang="fi-FI" sz="2000" b="1" dirty="0" smtClean="0">
                <a:solidFill>
                  <a:schemeClr val="tx2">
                    <a:lumMod val="50000"/>
                  </a:schemeClr>
                </a:solidFill>
              </a:rPr>
              <a:t>Garage:</a:t>
            </a:r>
          </a:p>
          <a:p>
            <a:pPr marL="342900" lvl="0" indent="-342900">
              <a:lnSpc>
                <a:spcPct val="90000"/>
              </a:lnSpc>
              <a:spcAft>
                <a:spcPts val="600"/>
              </a:spcAft>
              <a:buFont typeface="Arial" panose="020B0604020202020204" pitchFamily="34" charset="0"/>
              <a:buChar char="•"/>
              <a:defRPr/>
            </a:pPr>
            <a:r>
              <a:rPr lang="fi-FI" sz="2000" dirty="0" smtClean="0">
                <a:solidFill>
                  <a:schemeClr val="tx2">
                    <a:lumMod val="50000"/>
                  </a:schemeClr>
                </a:solidFill>
              </a:rPr>
              <a:t>De-</a:t>
            </a:r>
            <a:r>
              <a:rPr lang="fi-FI" sz="2000" dirty="0" err="1" smtClean="0">
                <a:solidFill>
                  <a:schemeClr val="tx2">
                    <a:lumMod val="50000"/>
                  </a:schemeClr>
                </a:solidFill>
              </a:rPr>
              <a:t>energization</a:t>
            </a:r>
            <a:r>
              <a:rPr lang="fi-FI" sz="2000" dirty="0" smtClean="0">
                <a:solidFill>
                  <a:schemeClr val="tx2">
                    <a:lumMod val="50000"/>
                  </a:schemeClr>
                </a:solidFill>
              </a:rPr>
              <a:t> of VW PASSAT GTE </a:t>
            </a:r>
            <a:r>
              <a:rPr lang="fi-FI" sz="2000" dirty="0" err="1" smtClean="0">
                <a:solidFill>
                  <a:schemeClr val="tx2">
                    <a:lumMod val="50000"/>
                  </a:schemeClr>
                </a:solidFill>
              </a:rPr>
              <a:t>demonstration</a:t>
            </a:r>
            <a:endParaRPr lang="fi-FI" sz="2000" dirty="0" smtClean="0">
              <a:solidFill>
                <a:schemeClr val="tx2">
                  <a:lumMod val="50000"/>
                </a:schemeClr>
              </a:solidFill>
            </a:endParaRPr>
          </a:p>
          <a:p>
            <a:pPr marL="342900" lvl="0" indent="-342900">
              <a:lnSpc>
                <a:spcPct val="90000"/>
              </a:lnSpc>
              <a:spcAft>
                <a:spcPts val="600"/>
              </a:spcAft>
              <a:buFont typeface="Arial" panose="020B0604020202020204" pitchFamily="34" charset="0"/>
              <a:buChar char="•"/>
              <a:defRPr/>
            </a:pPr>
            <a:r>
              <a:rPr lang="fi-FI" sz="2000" dirty="0" smtClean="0">
                <a:solidFill>
                  <a:schemeClr val="tx2">
                    <a:lumMod val="50000"/>
                  </a:schemeClr>
                </a:solidFill>
              </a:rPr>
              <a:t>VDE-</a:t>
            </a:r>
            <a:r>
              <a:rPr lang="fi-FI" sz="2000" dirty="0" err="1" smtClean="0">
                <a:solidFill>
                  <a:schemeClr val="tx2">
                    <a:lumMod val="50000"/>
                  </a:schemeClr>
                </a:solidFill>
              </a:rPr>
              <a:t>insulated</a:t>
            </a:r>
            <a:r>
              <a:rPr lang="fi-FI" sz="2000" dirty="0" smtClean="0">
                <a:solidFill>
                  <a:schemeClr val="tx2">
                    <a:lumMod val="50000"/>
                  </a:schemeClr>
                </a:solidFill>
              </a:rPr>
              <a:t> </a:t>
            </a:r>
            <a:r>
              <a:rPr lang="fi-FI" sz="2000" dirty="0" err="1" smtClean="0">
                <a:solidFill>
                  <a:schemeClr val="tx2">
                    <a:lumMod val="50000"/>
                  </a:schemeClr>
                </a:solidFill>
              </a:rPr>
              <a:t>tools</a:t>
            </a:r>
            <a:r>
              <a:rPr lang="fi-FI" sz="2000" dirty="0" smtClean="0">
                <a:solidFill>
                  <a:schemeClr val="tx2">
                    <a:lumMod val="50000"/>
                  </a:schemeClr>
                </a:solidFill>
              </a:rPr>
              <a:t> in </a:t>
            </a:r>
            <a:r>
              <a:rPr lang="fi-FI" sz="2000" dirty="0" err="1" smtClean="0">
                <a:solidFill>
                  <a:schemeClr val="tx2">
                    <a:lumMod val="50000"/>
                  </a:schemeClr>
                </a:solidFill>
              </a:rPr>
              <a:t>use</a:t>
            </a:r>
            <a:endParaRPr lang="fi-FI" sz="2000" dirty="0" smtClean="0">
              <a:solidFill>
                <a:schemeClr val="tx2">
                  <a:lumMod val="50000"/>
                </a:schemeClr>
              </a:solidFill>
            </a:endParaRPr>
          </a:p>
          <a:p>
            <a:pPr marL="342900" lvl="0" indent="-342900">
              <a:lnSpc>
                <a:spcPct val="90000"/>
              </a:lnSpc>
              <a:spcAft>
                <a:spcPts val="600"/>
              </a:spcAft>
              <a:buFont typeface="Arial" panose="020B0604020202020204" pitchFamily="34" charset="0"/>
              <a:buChar char="•"/>
              <a:defRPr/>
            </a:pPr>
            <a:r>
              <a:rPr lang="fi-FI" sz="2000" dirty="0" err="1" smtClean="0">
                <a:solidFill>
                  <a:schemeClr val="tx2">
                    <a:lumMod val="50000"/>
                  </a:schemeClr>
                </a:solidFill>
              </a:rPr>
              <a:t>Customs</a:t>
            </a:r>
            <a:r>
              <a:rPr lang="fi-FI" sz="2000" dirty="0" smtClean="0">
                <a:solidFill>
                  <a:schemeClr val="tx2">
                    <a:lumMod val="50000"/>
                  </a:schemeClr>
                </a:solidFill>
              </a:rPr>
              <a:t> </a:t>
            </a:r>
            <a:r>
              <a:rPr lang="fi-FI" sz="2000" dirty="0" err="1" smtClean="0">
                <a:solidFill>
                  <a:schemeClr val="tx2">
                    <a:lumMod val="50000"/>
                  </a:schemeClr>
                </a:solidFill>
              </a:rPr>
              <a:t>controls</a:t>
            </a:r>
            <a:r>
              <a:rPr lang="fi-FI" sz="2000" dirty="0" smtClean="0">
                <a:solidFill>
                  <a:schemeClr val="tx2">
                    <a:lumMod val="50000"/>
                  </a:schemeClr>
                </a:solidFill>
              </a:rPr>
              <a:t> </a:t>
            </a:r>
            <a:r>
              <a:rPr lang="fi-FI" sz="2000" dirty="0" err="1" smtClean="0">
                <a:solidFill>
                  <a:schemeClr val="tx2">
                    <a:lumMod val="50000"/>
                  </a:schemeClr>
                </a:solidFill>
              </a:rPr>
              <a:t>from</a:t>
            </a:r>
            <a:r>
              <a:rPr lang="fi-FI" sz="2000" dirty="0" smtClean="0">
                <a:solidFill>
                  <a:schemeClr val="tx2">
                    <a:lumMod val="50000"/>
                  </a:schemeClr>
                </a:solidFill>
              </a:rPr>
              <a:t> live </a:t>
            </a:r>
            <a:r>
              <a:rPr lang="fi-FI" sz="2000" dirty="0" err="1" smtClean="0">
                <a:solidFill>
                  <a:schemeClr val="tx2">
                    <a:lumMod val="50000"/>
                  </a:schemeClr>
                </a:solidFill>
              </a:rPr>
              <a:t>traffic</a:t>
            </a:r>
            <a:endParaRPr lang="fi-FI" sz="2000" dirty="0" smtClean="0">
              <a:solidFill>
                <a:schemeClr val="tx2">
                  <a:lumMod val="50000"/>
                </a:schemeClr>
              </a:solidFill>
            </a:endParaRPr>
          </a:p>
          <a:p>
            <a:pPr marL="342900" lvl="0" indent="-342900">
              <a:lnSpc>
                <a:spcPct val="90000"/>
              </a:lnSpc>
              <a:buFont typeface="Arial" panose="020B0604020202020204" pitchFamily="34" charset="0"/>
              <a:buChar char="•"/>
              <a:defRPr/>
            </a:pPr>
            <a:endParaRPr lang="fi-FI" sz="2000" dirty="0">
              <a:solidFill>
                <a:schemeClr val="tx2">
                  <a:lumMod val="50000"/>
                </a:schemeClr>
              </a:solidFill>
            </a:endParaRPr>
          </a:p>
          <a:p>
            <a:pPr lvl="0">
              <a:lnSpc>
                <a:spcPct val="90000"/>
              </a:lnSpc>
              <a:spcAft>
                <a:spcPts val="600"/>
              </a:spcAft>
              <a:defRPr/>
            </a:pPr>
            <a:r>
              <a:rPr lang="fi-FI" sz="2000" b="1" dirty="0" smtClean="0">
                <a:solidFill>
                  <a:schemeClr val="tx2">
                    <a:lumMod val="50000"/>
                  </a:schemeClr>
                </a:solidFill>
              </a:rPr>
              <a:t>Classroom:</a:t>
            </a:r>
          </a:p>
          <a:p>
            <a:pPr marL="342900" lvl="0" indent="-342900">
              <a:lnSpc>
                <a:spcPct val="90000"/>
              </a:lnSpc>
              <a:spcAft>
                <a:spcPts val="600"/>
              </a:spcAft>
              <a:buFont typeface="Arial" panose="020B0604020202020204" pitchFamily="34" charset="0"/>
              <a:buChar char="•"/>
              <a:defRPr/>
            </a:pPr>
            <a:r>
              <a:rPr lang="fi-FI" sz="2000" dirty="0" err="1" smtClean="0">
                <a:solidFill>
                  <a:schemeClr val="tx2">
                    <a:lumMod val="50000"/>
                  </a:schemeClr>
                </a:solidFill>
              </a:rPr>
              <a:t>Teamwork</a:t>
            </a:r>
            <a:r>
              <a:rPr lang="fi-FI" sz="2000" dirty="0" smtClean="0">
                <a:solidFill>
                  <a:schemeClr val="tx2">
                    <a:lumMod val="50000"/>
                  </a:schemeClr>
                </a:solidFill>
              </a:rPr>
              <a:t> </a:t>
            </a:r>
            <a:r>
              <a:rPr lang="fi-FI" sz="2000" dirty="0" err="1" smtClean="0">
                <a:solidFill>
                  <a:schemeClr val="tx2">
                    <a:lumMod val="50000"/>
                  </a:schemeClr>
                </a:solidFill>
              </a:rPr>
              <a:t>concerning</a:t>
            </a:r>
            <a:r>
              <a:rPr lang="fi-FI" sz="2000" dirty="0" smtClean="0">
                <a:solidFill>
                  <a:schemeClr val="tx2">
                    <a:lumMod val="50000"/>
                  </a:schemeClr>
                </a:solidFill>
              </a:rPr>
              <a:t> </a:t>
            </a:r>
            <a:r>
              <a:rPr lang="fi-FI" sz="2000" dirty="0" err="1" smtClean="0">
                <a:solidFill>
                  <a:schemeClr val="tx2">
                    <a:lumMod val="50000"/>
                  </a:schemeClr>
                </a:solidFill>
              </a:rPr>
              <a:t>the</a:t>
            </a:r>
            <a:r>
              <a:rPr lang="fi-FI" sz="2000" dirty="0" smtClean="0">
                <a:solidFill>
                  <a:schemeClr val="tx2">
                    <a:lumMod val="50000"/>
                  </a:schemeClr>
                </a:solidFill>
              </a:rPr>
              <a:t> </a:t>
            </a:r>
            <a:r>
              <a:rPr lang="fi-FI" sz="2000" dirty="0" err="1">
                <a:solidFill>
                  <a:schemeClr val="tx2">
                    <a:lumMod val="50000"/>
                  </a:schemeClr>
                </a:solidFill>
              </a:rPr>
              <a:t>C</a:t>
            </a:r>
            <a:r>
              <a:rPr lang="fi-FI" sz="2000" dirty="0" err="1" smtClean="0">
                <a:solidFill>
                  <a:schemeClr val="tx2">
                    <a:lumMod val="50000"/>
                  </a:schemeClr>
                </a:solidFill>
              </a:rPr>
              <a:t>ar</a:t>
            </a:r>
            <a:r>
              <a:rPr lang="fi-FI" sz="2000" dirty="0" smtClean="0">
                <a:solidFill>
                  <a:schemeClr val="tx2">
                    <a:lumMod val="50000"/>
                  </a:schemeClr>
                </a:solidFill>
              </a:rPr>
              <a:t> </a:t>
            </a:r>
            <a:r>
              <a:rPr lang="fi-FI" sz="2000" dirty="0" err="1">
                <a:solidFill>
                  <a:schemeClr val="tx2">
                    <a:lumMod val="50000"/>
                  </a:schemeClr>
                </a:solidFill>
              </a:rPr>
              <a:t>S</a:t>
            </a:r>
            <a:r>
              <a:rPr lang="fi-FI" sz="2000" dirty="0" err="1" smtClean="0">
                <a:solidFill>
                  <a:schemeClr val="tx2">
                    <a:lumMod val="50000"/>
                  </a:schemeClr>
                </a:solidFill>
              </a:rPr>
              <a:t>earch</a:t>
            </a:r>
            <a:r>
              <a:rPr lang="fi-FI" sz="2000" dirty="0" smtClean="0">
                <a:solidFill>
                  <a:schemeClr val="tx2">
                    <a:lumMod val="50000"/>
                  </a:schemeClr>
                </a:solidFill>
              </a:rPr>
              <a:t> </a:t>
            </a:r>
            <a:r>
              <a:rPr lang="fi-FI" sz="2000" dirty="0">
                <a:solidFill>
                  <a:schemeClr val="tx2">
                    <a:lumMod val="50000"/>
                  </a:schemeClr>
                </a:solidFill>
              </a:rPr>
              <a:t>T</a:t>
            </a:r>
            <a:r>
              <a:rPr lang="fi-FI" sz="2000" dirty="0" smtClean="0">
                <a:solidFill>
                  <a:schemeClr val="tx2">
                    <a:lumMod val="50000"/>
                  </a:schemeClr>
                </a:solidFill>
              </a:rPr>
              <a:t>raining </a:t>
            </a:r>
            <a:r>
              <a:rPr lang="fi-FI" sz="2000" dirty="0" err="1" smtClean="0">
                <a:solidFill>
                  <a:schemeClr val="tx2">
                    <a:lumMod val="50000"/>
                  </a:schemeClr>
                </a:solidFill>
              </a:rPr>
              <a:t>courses</a:t>
            </a:r>
            <a:r>
              <a:rPr lang="fi-FI" sz="2000" dirty="0" smtClean="0">
                <a:solidFill>
                  <a:schemeClr val="tx2">
                    <a:lumMod val="50000"/>
                  </a:schemeClr>
                </a:solidFill>
              </a:rPr>
              <a:t> - 2 </a:t>
            </a:r>
            <a:r>
              <a:rPr lang="fi-FI" sz="2000" dirty="0" err="1" smtClean="0">
                <a:solidFill>
                  <a:schemeClr val="tx2">
                    <a:lumMod val="50000"/>
                  </a:schemeClr>
                </a:solidFill>
              </a:rPr>
              <a:t>groups</a:t>
            </a:r>
            <a:endParaRPr lang="fi-FI" sz="2000" dirty="0" smtClean="0">
              <a:solidFill>
                <a:schemeClr val="tx2">
                  <a:lumMod val="50000"/>
                </a:schemeClr>
              </a:solidFill>
            </a:endParaRPr>
          </a:p>
          <a:p>
            <a:pPr marL="800100" lvl="1" indent="-342900">
              <a:lnSpc>
                <a:spcPct val="90000"/>
              </a:lnSpc>
              <a:buFont typeface="Arial" panose="020B0604020202020204" pitchFamily="34" charset="0"/>
              <a:buChar char="•"/>
              <a:defRPr/>
            </a:pPr>
            <a:endParaRPr lang="fi-FI" sz="2000" dirty="0">
              <a:solidFill>
                <a:schemeClr val="tx2">
                  <a:lumMod val="50000"/>
                </a:schemeClr>
              </a:solidFill>
            </a:endParaRPr>
          </a:p>
        </p:txBody>
      </p:sp>
      <p:pic>
        <p:nvPicPr>
          <p:cNvPr id="7" name="Kuva 6"/>
          <p:cNvPicPr>
            <a:picLocks noChangeAspect="1"/>
          </p:cNvPicPr>
          <p:nvPr/>
        </p:nvPicPr>
        <p:blipFill>
          <a:blip r:embed="rId5"/>
          <a:stretch>
            <a:fillRect/>
          </a:stretch>
        </p:blipFill>
        <p:spPr>
          <a:xfrm>
            <a:off x="4844562" y="2166497"/>
            <a:ext cx="4217625" cy="3342790"/>
          </a:xfrm>
          <a:prstGeom prst="rect">
            <a:avLst/>
          </a:prstGeom>
        </p:spPr>
      </p:pic>
    </p:spTree>
    <p:extLst>
      <p:ext uri="{BB962C8B-B14F-4D97-AF65-F5344CB8AC3E}">
        <p14:creationId xmlns:p14="http://schemas.microsoft.com/office/powerpoint/2010/main" val="1607154926"/>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1631722"/>
            <a:ext cx="3980991" cy="1550168"/>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smtClean="0">
                <a:solidFill>
                  <a:srgbClr val="001342"/>
                </a:solidFill>
                <a:cs typeface="Arial"/>
              </a:rPr>
              <a:t>Classroom- and training center learning</a:t>
            </a:r>
          </a:p>
          <a:p>
            <a:pPr marL="228600" lvl="0" indent="-228600">
              <a:lnSpc>
                <a:spcPct val="90000"/>
              </a:lnSpc>
              <a:spcBef>
                <a:spcPts val="1000"/>
              </a:spcBef>
              <a:spcAft>
                <a:spcPts val="600"/>
              </a:spcAft>
              <a:buFont typeface="Arial" panose="020B0604020202020204" pitchFamily="34" charset="0"/>
              <a:buChar char="•"/>
            </a:pPr>
            <a:r>
              <a:rPr lang="en-US" sz="2400" dirty="0" smtClean="0">
                <a:solidFill>
                  <a:srgbClr val="001342"/>
                </a:solidFill>
                <a:cs typeface="Arial"/>
              </a:rPr>
              <a:t>Technical trainers from </a:t>
            </a:r>
            <a:r>
              <a:rPr lang="en-US" sz="2400" dirty="0" err="1" smtClean="0">
                <a:solidFill>
                  <a:srgbClr val="001342"/>
                </a:solidFill>
                <a:cs typeface="Arial"/>
              </a:rPr>
              <a:t>Taitotalo</a:t>
            </a:r>
            <a:endParaRPr lang="en-US" sz="2400" dirty="0" smtClean="0">
              <a:solidFill>
                <a:srgbClr val="001342"/>
              </a:solidFill>
              <a:cs typeface="Arial"/>
            </a:endParaRPr>
          </a:p>
        </p:txBody>
      </p:sp>
      <p:sp>
        <p:nvSpPr>
          <p:cNvPr id="4" name="Suorakulmio 3"/>
          <p:cNvSpPr/>
          <p:nvPr/>
        </p:nvSpPr>
        <p:spPr>
          <a:xfrm>
            <a:off x="327240" y="842680"/>
            <a:ext cx="7480329" cy="523220"/>
          </a:xfrm>
          <a:prstGeom prst="rect">
            <a:avLst/>
          </a:prstGeom>
        </p:spPr>
        <p:txBody>
          <a:bodyPr wrap="square">
            <a:spAutoFit/>
          </a:bodyPr>
          <a:lstStyle/>
          <a:p>
            <a:r>
              <a:rPr lang="en-GB" sz="2800" b="1" dirty="0">
                <a:solidFill>
                  <a:srgbClr val="001342"/>
                </a:solidFill>
                <a:cs typeface="Arial"/>
              </a:rPr>
              <a:t>Day 4. Workshop </a:t>
            </a:r>
            <a:r>
              <a:rPr lang="en-GB" sz="2800" b="1" dirty="0" smtClean="0">
                <a:solidFill>
                  <a:srgbClr val="001342"/>
                </a:solidFill>
                <a:cs typeface="Arial"/>
              </a:rPr>
              <a:t>day – </a:t>
            </a:r>
            <a:r>
              <a:rPr lang="en-GB" sz="2800" b="1" dirty="0" err="1" smtClean="0">
                <a:solidFill>
                  <a:srgbClr val="001342"/>
                </a:solidFill>
                <a:cs typeface="Arial"/>
              </a:rPr>
              <a:t>Taitotalo</a:t>
            </a:r>
            <a:r>
              <a:rPr lang="en-GB" sz="2800" b="1" dirty="0" smtClean="0">
                <a:solidFill>
                  <a:srgbClr val="001342"/>
                </a:solidFill>
                <a:cs typeface="Arial"/>
              </a:rPr>
              <a:t>, Helsinki</a:t>
            </a:r>
            <a:endParaRPr lang="fi-FI" b="1" dirty="0"/>
          </a:p>
        </p:txBody>
      </p:sp>
      <p:pic>
        <p:nvPicPr>
          <p:cNvPr id="7" name="Kuva 6"/>
          <p:cNvPicPr>
            <a:picLocks noChangeAspect="1"/>
          </p:cNvPicPr>
          <p:nvPr/>
        </p:nvPicPr>
        <p:blipFill>
          <a:blip r:embed="rId5"/>
          <a:stretch>
            <a:fillRect/>
          </a:stretch>
        </p:blipFill>
        <p:spPr>
          <a:xfrm>
            <a:off x="4836217" y="1626984"/>
            <a:ext cx="3913710" cy="1963088"/>
          </a:xfrm>
          <a:prstGeom prst="rect">
            <a:avLst/>
          </a:prstGeom>
        </p:spPr>
      </p:pic>
      <p:pic>
        <p:nvPicPr>
          <p:cNvPr id="9" name="Kuva 8"/>
          <p:cNvPicPr>
            <a:picLocks noChangeAspect="1"/>
          </p:cNvPicPr>
          <p:nvPr/>
        </p:nvPicPr>
        <p:blipFill>
          <a:blip r:embed="rId6"/>
          <a:stretch>
            <a:fillRect/>
          </a:stretch>
        </p:blipFill>
        <p:spPr>
          <a:xfrm>
            <a:off x="61547" y="3851156"/>
            <a:ext cx="4378569" cy="2874959"/>
          </a:xfrm>
          <a:prstGeom prst="rect">
            <a:avLst/>
          </a:prstGeom>
        </p:spPr>
      </p:pic>
      <p:pic>
        <p:nvPicPr>
          <p:cNvPr id="10" name="Kuva 9"/>
          <p:cNvPicPr>
            <a:picLocks noChangeAspect="1"/>
          </p:cNvPicPr>
          <p:nvPr/>
        </p:nvPicPr>
        <p:blipFill>
          <a:blip r:embed="rId7"/>
          <a:stretch>
            <a:fillRect/>
          </a:stretch>
        </p:blipFill>
        <p:spPr>
          <a:xfrm>
            <a:off x="4521277" y="3851156"/>
            <a:ext cx="4543591" cy="2874959"/>
          </a:xfrm>
          <a:prstGeom prst="rect">
            <a:avLst/>
          </a:prstGeom>
        </p:spPr>
      </p:pic>
    </p:spTree>
    <p:extLst>
      <p:ext uri="{BB962C8B-B14F-4D97-AF65-F5344CB8AC3E}">
        <p14:creationId xmlns:p14="http://schemas.microsoft.com/office/powerpoint/2010/main" val="668014835"/>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1737229"/>
            <a:ext cx="8417874" cy="3732304"/>
          </a:xfrm>
          <a:prstGeom prst="rect">
            <a:avLst/>
          </a:prstGeom>
        </p:spPr>
        <p:txBody>
          <a:bodyPr wrap="square">
            <a:spAutoFit/>
          </a:bodyPr>
          <a:lstStyle/>
          <a:p>
            <a:pPr lvl="0">
              <a:lnSpc>
                <a:spcPct val="90000"/>
              </a:lnSpc>
              <a:spcBef>
                <a:spcPts val="1000"/>
              </a:spcBef>
            </a:pPr>
            <a:r>
              <a:rPr lang="en-US" sz="2200" b="1" dirty="0" smtClean="0">
                <a:solidFill>
                  <a:srgbClr val="001342"/>
                </a:solidFill>
                <a:cs typeface="Arial"/>
              </a:rPr>
              <a:t>Content:</a:t>
            </a:r>
          </a:p>
          <a:p>
            <a:pPr marL="360363" lvl="1" indent="-228600">
              <a:lnSpc>
                <a:spcPct val="90000"/>
              </a:lnSpc>
              <a:spcBef>
                <a:spcPts val="1000"/>
              </a:spcBef>
              <a:buFont typeface="Arial" panose="020B0604020202020204" pitchFamily="34" charset="0"/>
              <a:buChar char="•"/>
            </a:pPr>
            <a:r>
              <a:rPr lang="en-US" sz="2200" dirty="0" smtClean="0">
                <a:solidFill>
                  <a:srgbClr val="001342"/>
                </a:solidFill>
                <a:cs typeface="Arial"/>
              </a:rPr>
              <a:t>Different hybrid- and electric vehicle types</a:t>
            </a:r>
          </a:p>
          <a:p>
            <a:pPr marL="360363" lvl="1" indent="-228600">
              <a:lnSpc>
                <a:spcPct val="90000"/>
              </a:lnSpc>
              <a:spcBef>
                <a:spcPts val="1000"/>
              </a:spcBef>
              <a:buFont typeface="Arial" panose="020B0604020202020204" pitchFamily="34" charset="0"/>
              <a:buChar char="•"/>
            </a:pPr>
            <a:r>
              <a:rPr lang="en-US" sz="2200" dirty="0" smtClean="0">
                <a:solidFill>
                  <a:srgbClr val="001342"/>
                </a:solidFill>
                <a:cs typeface="Arial"/>
              </a:rPr>
              <a:t>Working safety, high voltage component locations etc.</a:t>
            </a:r>
            <a:endParaRPr lang="en-US" sz="2200" dirty="0">
              <a:solidFill>
                <a:srgbClr val="001342"/>
              </a:solidFill>
              <a:cs typeface="Arial"/>
            </a:endParaRPr>
          </a:p>
          <a:p>
            <a:pPr marL="360363" lvl="1" indent="-228600">
              <a:lnSpc>
                <a:spcPct val="90000"/>
              </a:lnSpc>
              <a:spcBef>
                <a:spcPts val="1000"/>
              </a:spcBef>
              <a:buFont typeface="Arial" panose="020B0604020202020204" pitchFamily="34" charset="0"/>
              <a:buChar char="•"/>
            </a:pPr>
            <a:r>
              <a:rPr lang="en-US" sz="2200" dirty="0" smtClean="0">
                <a:solidFill>
                  <a:srgbClr val="001342"/>
                </a:solidFill>
                <a:cs typeface="Arial"/>
              </a:rPr>
              <a:t>Car brands and models, new car registration statistics</a:t>
            </a:r>
          </a:p>
          <a:p>
            <a:pPr marL="360363" lvl="1" indent="-228600">
              <a:lnSpc>
                <a:spcPct val="90000"/>
              </a:lnSpc>
              <a:spcBef>
                <a:spcPts val="1000"/>
              </a:spcBef>
              <a:buFont typeface="Arial" panose="020B0604020202020204" pitchFamily="34" charset="0"/>
              <a:buChar char="•"/>
            </a:pPr>
            <a:r>
              <a:rPr lang="en-US" sz="2200" dirty="0" smtClean="0">
                <a:solidFill>
                  <a:srgbClr val="001342"/>
                </a:solidFill>
                <a:cs typeface="Arial"/>
              </a:rPr>
              <a:t>Charging, types and systems, batteries etc.</a:t>
            </a:r>
          </a:p>
          <a:p>
            <a:pPr marL="360363" lvl="1" indent="-228600">
              <a:lnSpc>
                <a:spcPct val="90000"/>
              </a:lnSpc>
              <a:spcBef>
                <a:spcPts val="1000"/>
              </a:spcBef>
              <a:buFont typeface="Arial" panose="020B0604020202020204" pitchFamily="34" charset="0"/>
              <a:buChar char="•"/>
            </a:pPr>
            <a:r>
              <a:rPr lang="en-US" sz="2200" dirty="0" smtClean="0">
                <a:solidFill>
                  <a:srgbClr val="001342"/>
                </a:solidFill>
                <a:cs typeface="Arial"/>
              </a:rPr>
              <a:t>Hybrid- and electric vehicles, demonstration session at training center</a:t>
            </a:r>
          </a:p>
          <a:p>
            <a:pPr marL="360363" lvl="1" indent="-228600">
              <a:lnSpc>
                <a:spcPct val="90000"/>
              </a:lnSpc>
              <a:spcBef>
                <a:spcPts val="1000"/>
              </a:spcBef>
              <a:buFont typeface="Arial" panose="020B0604020202020204" pitchFamily="34" charset="0"/>
              <a:buChar char="•"/>
            </a:pPr>
            <a:r>
              <a:rPr lang="en-US" sz="2200" dirty="0" smtClean="0">
                <a:solidFill>
                  <a:srgbClr val="001342"/>
                </a:solidFill>
                <a:cs typeface="Arial"/>
              </a:rPr>
              <a:t>Future innovations: what to expect</a:t>
            </a:r>
          </a:p>
          <a:p>
            <a:pPr marL="360363" lvl="1" indent="-228600">
              <a:lnSpc>
                <a:spcPct val="90000"/>
              </a:lnSpc>
              <a:spcBef>
                <a:spcPts val="1000"/>
              </a:spcBef>
              <a:buFont typeface="Arial" panose="020B0604020202020204" pitchFamily="34" charset="0"/>
              <a:buChar char="•"/>
            </a:pPr>
            <a:r>
              <a:rPr lang="en-US" sz="2200" dirty="0" smtClean="0">
                <a:solidFill>
                  <a:srgbClr val="001342"/>
                </a:solidFill>
                <a:cs typeface="Arial"/>
              </a:rPr>
              <a:t>Conversation and conclusions</a:t>
            </a:r>
          </a:p>
        </p:txBody>
      </p:sp>
      <p:sp>
        <p:nvSpPr>
          <p:cNvPr id="4" name="Suorakulmio 3"/>
          <p:cNvSpPr/>
          <p:nvPr/>
        </p:nvSpPr>
        <p:spPr>
          <a:xfrm>
            <a:off x="327240" y="842680"/>
            <a:ext cx="7480329" cy="523220"/>
          </a:xfrm>
          <a:prstGeom prst="rect">
            <a:avLst/>
          </a:prstGeom>
        </p:spPr>
        <p:txBody>
          <a:bodyPr wrap="square">
            <a:spAutoFit/>
          </a:bodyPr>
          <a:lstStyle/>
          <a:p>
            <a:r>
              <a:rPr lang="en-GB" sz="2800" b="1" dirty="0">
                <a:solidFill>
                  <a:srgbClr val="001342"/>
                </a:solidFill>
                <a:cs typeface="Arial"/>
              </a:rPr>
              <a:t>Day 4. Workshop </a:t>
            </a:r>
            <a:r>
              <a:rPr lang="en-GB" sz="2800" b="1" dirty="0" smtClean="0">
                <a:solidFill>
                  <a:srgbClr val="001342"/>
                </a:solidFill>
                <a:cs typeface="Arial"/>
              </a:rPr>
              <a:t>day – </a:t>
            </a:r>
            <a:r>
              <a:rPr lang="en-GB" sz="2800" b="1" dirty="0" err="1" smtClean="0">
                <a:solidFill>
                  <a:srgbClr val="001342"/>
                </a:solidFill>
                <a:cs typeface="Arial"/>
              </a:rPr>
              <a:t>Taitotalo</a:t>
            </a:r>
            <a:r>
              <a:rPr lang="en-GB" sz="2800" b="1" dirty="0" smtClean="0">
                <a:solidFill>
                  <a:srgbClr val="001342"/>
                </a:solidFill>
                <a:cs typeface="Arial"/>
              </a:rPr>
              <a:t>, Helsinki</a:t>
            </a:r>
            <a:endParaRPr lang="fi-FI" b="1" dirty="0"/>
          </a:p>
        </p:txBody>
      </p:sp>
    </p:spTree>
    <p:extLst>
      <p:ext uri="{BB962C8B-B14F-4D97-AF65-F5344CB8AC3E}">
        <p14:creationId xmlns:p14="http://schemas.microsoft.com/office/powerpoint/2010/main" val="960094426"/>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5" name="Suorakulmio 4"/>
          <p:cNvSpPr/>
          <p:nvPr/>
        </p:nvSpPr>
        <p:spPr>
          <a:xfrm>
            <a:off x="327239" y="903521"/>
            <a:ext cx="8097093" cy="523220"/>
          </a:xfrm>
          <a:prstGeom prst="rect">
            <a:avLst/>
          </a:prstGeom>
        </p:spPr>
        <p:txBody>
          <a:bodyPr wrap="square">
            <a:spAutoFit/>
          </a:bodyPr>
          <a:lstStyle/>
          <a:p>
            <a:r>
              <a:rPr lang="en-US" sz="2800" b="1" dirty="0">
                <a:solidFill>
                  <a:srgbClr val="001342"/>
                </a:solidFill>
                <a:cs typeface="Arial"/>
              </a:rPr>
              <a:t>Day 5. Final day at Vaalimaa Customs</a:t>
            </a:r>
            <a:endParaRPr lang="fi-FI" b="1" dirty="0"/>
          </a:p>
        </p:txBody>
      </p:sp>
      <p:sp>
        <p:nvSpPr>
          <p:cNvPr id="7" name="Suorakulmio 6"/>
          <p:cNvSpPr/>
          <p:nvPr/>
        </p:nvSpPr>
        <p:spPr>
          <a:xfrm>
            <a:off x="327239" y="1718628"/>
            <a:ext cx="3813938" cy="365228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200" dirty="0">
                <a:solidFill>
                  <a:srgbClr val="001342"/>
                </a:solidFill>
                <a:cs typeface="Arial"/>
              </a:rPr>
              <a:t>ALLDATA workshop </a:t>
            </a:r>
            <a:r>
              <a:rPr lang="en-US" sz="2200" dirty="0" smtClean="0">
                <a:solidFill>
                  <a:srgbClr val="001342"/>
                </a:solidFill>
                <a:cs typeface="Arial"/>
              </a:rPr>
              <a:t>software use with de-energization</a:t>
            </a:r>
          </a:p>
          <a:p>
            <a:pPr marL="228600" lvl="0" indent="-228600">
              <a:lnSpc>
                <a:spcPct val="90000"/>
              </a:lnSpc>
              <a:spcBef>
                <a:spcPts val="1000"/>
              </a:spcBef>
              <a:buFont typeface="Arial" panose="020B0604020202020204" pitchFamily="34" charset="0"/>
              <a:buChar char="•"/>
            </a:pPr>
            <a:r>
              <a:rPr lang="en-US" sz="2200" dirty="0" smtClean="0">
                <a:solidFill>
                  <a:srgbClr val="001342"/>
                </a:solidFill>
                <a:cs typeface="Arial"/>
              </a:rPr>
              <a:t>Structure- and technology of a hybrid vehicle</a:t>
            </a:r>
            <a:endParaRPr lang="en-US" sz="2200" dirty="0">
              <a:solidFill>
                <a:srgbClr val="001342"/>
              </a:solidFill>
              <a:cs typeface="Arial"/>
            </a:endParaRPr>
          </a:p>
          <a:p>
            <a:pPr marL="228600" lvl="0" indent="-228600">
              <a:lnSpc>
                <a:spcPct val="90000"/>
              </a:lnSpc>
              <a:spcBef>
                <a:spcPts val="1000"/>
              </a:spcBef>
              <a:buFont typeface="Arial" panose="020B0604020202020204" pitchFamily="34" charset="0"/>
              <a:buChar char="•"/>
            </a:pPr>
            <a:r>
              <a:rPr lang="en-US" sz="2200" dirty="0" smtClean="0">
                <a:solidFill>
                  <a:srgbClr val="001342"/>
                </a:solidFill>
                <a:cs typeface="Arial"/>
              </a:rPr>
              <a:t>CAVA update</a:t>
            </a:r>
            <a:endParaRPr lang="en-US" sz="2200" dirty="0">
              <a:solidFill>
                <a:srgbClr val="001342"/>
              </a:solidFill>
              <a:cs typeface="Arial"/>
            </a:endParaRPr>
          </a:p>
          <a:p>
            <a:pPr marL="228600" lvl="0" indent="-228600">
              <a:lnSpc>
                <a:spcPct val="90000"/>
              </a:lnSpc>
              <a:spcBef>
                <a:spcPts val="1000"/>
              </a:spcBef>
              <a:buFont typeface="Arial" panose="020B0604020202020204" pitchFamily="34" charset="0"/>
              <a:buChar char="•"/>
            </a:pPr>
            <a:r>
              <a:rPr lang="en-US" sz="2200" dirty="0">
                <a:solidFill>
                  <a:srgbClr val="001342"/>
                </a:solidFill>
                <a:cs typeface="Arial"/>
              </a:rPr>
              <a:t>Course </a:t>
            </a:r>
            <a:r>
              <a:rPr lang="en-US" sz="2200" dirty="0" smtClean="0">
                <a:solidFill>
                  <a:srgbClr val="001342"/>
                </a:solidFill>
                <a:cs typeface="Arial"/>
              </a:rPr>
              <a:t>feedback, closing discussion and -ceremony</a:t>
            </a:r>
            <a:endParaRPr lang="en-US" sz="2200" dirty="0">
              <a:solidFill>
                <a:srgbClr val="001342"/>
              </a:solidFill>
              <a:cs typeface="Arial"/>
            </a:endParaRPr>
          </a:p>
          <a:p>
            <a:pPr marL="228600" lvl="0" indent="-228600">
              <a:lnSpc>
                <a:spcPct val="90000"/>
              </a:lnSpc>
              <a:spcBef>
                <a:spcPts val="1000"/>
              </a:spcBef>
              <a:buFont typeface="Arial" panose="020B0604020202020204" pitchFamily="34" charset="0"/>
              <a:buChar char="•"/>
            </a:pPr>
            <a:r>
              <a:rPr lang="en-US" sz="2200" dirty="0">
                <a:solidFill>
                  <a:srgbClr val="001342"/>
                </a:solidFill>
                <a:cs typeface="Arial"/>
              </a:rPr>
              <a:t>Transport to Helsinki </a:t>
            </a:r>
            <a:r>
              <a:rPr lang="en-US" sz="2200" dirty="0" smtClean="0">
                <a:solidFill>
                  <a:srgbClr val="001342"/>
                </a:solidFill>
                <a:cs typeface="Arial"/>
              </a:rPr>
              <a:t>airport</a:t>
            </a:r>
          </a:p>
        </p:txBody>
      </p:sp>
      <p:pic>
        <p:nvPicPr>
          <p:cNvPr id="4" name="Kuva 3"/>
          <p:cNvPicPr>
            <a:picLocks noChangeAspect="1"/>
          </p:cNvPicPr>
          <p:nvPr/>
        </p:nvPicPr>
        <p:blipFill>
          <a:blip r:embed="rId5"/>
          <a:stretch>
            <a:fillRect/>
          </a:stretch>
        </p:blipFill>
        <p:spPr>
          <a:xfrm>
            <a:off x="4290646" y="1683713"/>
            <a:ext cx="4595954" cy="3731368"/>
          </a:xfrm>
          <a:prstGeom prst="rect">
            <a:avLst/>
          </a:prstGeom>
        </p:spPr>
      </p:pic>
    </p:spTree>
    <p:extLst>
      <p:ext uri="{BB962C8B-B14F-4D97-AF65-F5344CB8AC3E}">
        <p14:creationId xmlns:p14="http://schemas.microsoft.com/office/powerpoint/2010/main" val="3136480872"/>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57808"/>
            <a:ext cx="8229600" cy="1143000"/>
          </a:xfrm>
        </p:spPr>
        <p:txBody>
          <a:bodyPr/>
          <a:lstStyle/>
          <a:p>
            <a:r>
              <a:rPr lang="pl-PL" dirty="0" smtClean="0">
                <a:latin typeface="Arial" panose="020B0604020202020204" pitchFamily="34" charset="0"/>
                <a:cs typeface="Arial" panose="020B0604020202020204" pitchFamily="34" charset="0"/>
              </a:rPr>
              <a:t>Anenda of the WS, Day 2 </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graphicFrame>
        <p:nvGraphicFramePr>
          <p:cNvPr id="3" name="Táblázat 2"/>
          <p:cNvGraphicFramePr>
            <a:graphicFrameLocks noGrp="1"/>
          </p:cNvGraphicFramePr>
          <p:nvPr>
            <p:extLst>
              <p:ext uri="{D42A27DB-BD31-4B8C-83A1-F6EECF244321}">
                <p14:modId xmlns:p14="http://schemas.microsoft.com/office/powerpoint/2010/main" val="2100507271"/>
              </p:ext>
            </p:extLst>
          </p:nvPr>
        </p:nvGraphicFramePr>
        <p:xfrm>
          <a:off x="457200" y="1844823"/>
          <a:ext cx="8229600" cy="4104456"/>
        </p:xfrm>
        <a:graphic>
          <a:graphicData uri="http://schemas.openxmlformats.org/drawingml/2006/table">
            <a:tbl>
              <a:tblPr firstCol="1" bandRow="1">
                <a:tableStyleId>{5C22544A-7EE6-4342-B048-85BDC9FD1C3A}</a:tableStyleId>
              </a:tblPr>
              <a:tblGrid>
                <a:gridCol w="1660487"/>
                <a:gridCol w="4085297"/>
                <a:gridCol w="2483816"/>
              </a:tblGrid>
              <a:tr h="513057">
                <a:tc>
                  <a:txBody>
                    <a:bodyPr/>
                    <a:lstStyle/>
                    <a:p>
                      <a:pPr>
                        <a:spcAft>
                          <a:spcPts val="0"/>
                        </a:spcAft>
                      </a:pPr>
                      <a:r>
                        <a:rPr lang="en-GB" sz="1600" dirty="0">
                          <a:effectLst/>
                        </a:rPr>
                        <a:t>13:30-14:00</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WS4</a:t>
                      </a:r>
                      <a:endParaRPr lang="hu-HU" sz="1600">
                        <a:effectLst/>
                      </a:endParaRPr>
                    </a:p>
                    <a:p>
                      <a:pPr>
                        <a:spcAft>
                          <a:spcPts val="0"/>
                        </a:spcAft>
                      </a:pPr>
                      <a:r>
                        <a:rPr lang="en-GB" sz="1600">
                          <a:effectLst/>
                        </a:rPr>
                        <a:t>Workshop on language trainings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hu-HU" sz="1600">
                          <a:effectLst/>
                        </a:rPr>
                        <a:t>Ms. Sylvia Bellusova</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513057">
                <a:tc>
                  <a:txBody>
                    <a:bodyPr/>
                    <a:lstStyle/>
                    <a:p>
                      <a:pPr>
                        <a:spcAft>
                          <a:spcPts val="0"/>
                        </a:spcAft>
                      </a:pPr>
                      <a:r>
                        <a:rPr lang="en-GB" sz="1600">
                          <a:effectLst/>
                        </a:rPr>
                        <a:t>14:00-14:20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Training methodologies – sharing practical experiences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Tamás Tóth</a:t>
                      </a:r>
                      <a:endParaRPr lang="hu-HU" sz="1600">
                        <a:effectLst/>
                      </a:endParaRPr>
                    </a:p>
                    <a:p>
                      <a:pPr>
                        <a:spcAft>
                          <a:spcPts val="0"/>
                        </a:spcAft>
                      </a:pPr>
                      <a:r>
                        <a:rPr lang="en-GB" sz="1600">
                          <a:effectLst/>
                        </a:rPr>
                        <a:t>Mr. Zsolt Kovács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1282643">
                <a:tc>
                  <a:txBody>
                    <a:bodyPr/>
                    <a:lstStyle/>
                    <a:p>
                      <a:pPr>
                        <a:spcAft>
                          <a:spcPts val="0"/>
                        </a:spcAft>
                      </a:pPr>
                      <a:r>
                        <a:rPr lang="en-GB" sz="1600">
                          <a:effectLst/>
                        </a:rPr>
                        <a:t>14:20-15:10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WS5</a:t>
                      </a:r>
                      <a:endParaRPr lang="hu-HU" sz="1600">
                        <a:effectLst/>
                      </a:endParaRPr>
                    </a:p>
                    <a:p>
                      <a:pPr>
                        <a:spcAft>
                          <a:spcPts val="0"/>
                        </a:spcAft>
                      </a:pPr>
                      <a:r>
                        <a:rPr lang="en-GB" sz="1600">
                          <a:effectLst/>
                        </a:rPr>
                        <a:t>Working in groups per training topics</a:t>
                      </a:r>
                      <a:endParaRPr lang="hu-HU" sz="1600">
                        <a:effectLst/>
                      </a:endParaRPr>
                    </a:p>
                    <a:p>
                      <a:pPr>
                        <a:spcAft>
                          <a:spcPts val="0"/>
                        </a:spcAft>
                      </a:pPr>
                      <a:r>
                        <a:rPr lang="en-GB" sz="1600">
                          <a:effectLst/>
                        </a:rPr>
                        <a:t>In parallel National Training Contact Point meeting</a:t>
                      </a:r>
                      <a:endParaRPr lang="hu-HU" sz="1600">
                        <a:effectLst/>
                      </a:endParaRPr>
                    </a:p>
                    <a:p>
                      <a:pPr>
                        <a:spcAft>
                          <a:spcPts val="0"/>
                        </a:spcAft>
                      </a:pPr>
                      <a:r>
                        <a:rPr lang="en-GB" sz="1600">
                          <a:effectLst/>
                        </a:rPr>
                        <a:t>Part1</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all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56528">
                <a:tc>
                  <a:txBody>
                    <a:bodyPr/>
                    <a:lstStyle/>
                    <a:p>
                      <a:pPr>
                        <a:spcAft>
                          <a:spcPts val="0"/>
                        </a:spcAft>
                      </a:pPr>
                      <a:r>
                        <a:rPr lang="en-GB" sz="1600">
                          <a:effectLst/>
                        </a:rPr>
                        <a:t>15:10-15:25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coffee break</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 </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1282643">
                <a:tc>
                  <a:txBody>
                    <a:bodyPr/>
                    <a:lstStyle/>
                    <a:p>
                      <a:pPr>
                        <a:spcAft>
                          <a:spcPts val="0"/>
                        </a:spcAft>
                      </a:pPr>
                      <a:r>
                        <a:rPr lang="en-GB" sz="1600">
                          <a:effectLst/>
                        </a:rPr>
                        <a:t>15:25-16:15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WS5</a:t>
                      </a:r>
                      <a:endParaRPr lang="hu-HU" sz="1600">
                        <a:effectLst/>
                      </a:endParaRPr>
                    </a:p>
                    <a:p>
                      <a:pPr>
                        <a:spcAft>
                          <a:spcPts val="0"/>
                        </a:spcAft>
                      </a:pPr>
                      <a:r>
                        <a:rPr lang="en-GB" sz="1600">
                          <a:effectLst/>
                        </a:rPr>
                        <a:t>Working in groups per training topics</a:t>
                      </a:r>
                      <a:endParaRPr lang="hu-HU" sz="1600">
                        <a:effectLst/>
                      </a:endParaRPr>
                    </a:p>
                    <a:p>
                      <a:pPr>
                        <a:spcAft>
                          <a:spcPts val="0"/>
                        </a:spcAft>
                      </a:pPr>
                      <a:r>
                        <a:rPr lang="en-GB" sz="1600">
                          <a:effectLst/>
                        </a:rPr>
                        <a:t>In parallel National Training Contact Point meeting</a:t>
                      </a:r>
                      <a:endParaRPr lang="hu-HU" sz="1600">
                        <a:effectLst/>
                      </a:endParaRPr>
                    </a:p>
                    <a:p>
                      <a:pPr>
                        <a:spcAft>
                          <a:spcPts val="0"/>
                        </a:spcAft>
                      </a:pPr>
                      <a:r>
                        <a:rPr lang="en-GB" sz="1600">
                          <a:effectLst/>
                        </a:rPr>
                        <a:t>Part2</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 </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56528">
                <a:tc>
                  <a:txBody>
                    <a:bodyPr/>
                    <a:lstStyle/>
                    <a:p>
                      <a:pPr>
                        <a:spcAft>
                          <a:spcPts val="0"/>
                        </a:spcAft>
                      </a:pPr>
                      <a:r>
                        <a:rPr lang="en-GB" sz="1600">
                          <a:effectLst/>
                        </a:rPr>
                        <a:t>16:15-17:00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Feedback on each topics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dirty="0">
                          <a:effectLst/>
                        </a:rPr>
                        <a:t>all</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41763763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5" name="Suorakulmio 4"/>
          <p:cNvSpPr/>
          <p:nvPr/>
        </p:nvSpPr>
        <p:spPr>
          <a:xfrm>
            <a:off x="327239" y="903521"/>
            <a:ext cx="8097093" cy="523220"/>
          </a:xfrm>
          <a:prstGeom prst="rect">
            <a:avLst/>
          </a:prstGeom>
        </p:spPr>
        <p:txBody>
          <a:bodyPr wrap="square">
            <a:spAutoFit/>
          </a:bodyPr>
          <a:lstStyle/>
          <a:p>
            <a:r>
              <a:rPr lang="en" sz="2800" b="1" dirty="0">
                <a:solidFill>
                  <a:schemeClr val="tx2">
                    <a:lumMod val="50000"/>
                  </a:schemeClr>
                </a:solidFill>
              </a:rPr>
              <a:t>Mobile car search vehicle and service</a:t>
            </a:r>
            <a:endParaRPr lang="fi-FI" b="1" dirty="0"/>
          </a:p>
        </p:txBody>
      </p:sp>
      <p:sp>
        <p:nvSpPr>
          <p:cNvPr id="2" name="Suorakulmio 1"/>
          <p:cNvSpPr/>
          <p:nvPr/>
        </p:nvSpPr>
        <p:spPr>
          <a:xfrm>
            <a:off x="327239" y="1685165"/>
            <a:ext cx="4033746" cy="4093428"/>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solidFill>
                  <a:schemeClr val="accent1">
                    <a:lumMod val="50000"/>
                  </a:schemeClr>
                </a:solidFill>
              </a:rPr>
              <a:t>For challenging car </a:t>
            </a:r>
            <a:r>
              <a:rPr lang="en-US" sz="2000" dirty="0" smtClean="0">
                <a:solidFill>
                  <a:schemeClr val="accent1">
                    <a:lumMod val="50000"/>
                  </a:schemeClr>
                </a:solidFill>
              </a:rPr>
              <a:t>search situations</a:t>
            </a:r>
          </a:p>
          <a:p>
            <a:pPr marL="342900" indent="-342900">
              <a:spcAft>
                <a:spcPts val="600"/>
              </a:spcAft>
              <a:buFont typeface="Arial" panose="020B0604020202020204" pitchFamily="34" charset="0"/>
              <a:buChar char="•"/>
            </a:pPr>
            <a:r>
              <a:rPr lang="en-US" sz="2000" dirty="0" smtClean="0">
                <a:solidFill>
                  <a:schemeClr val="accent1">
                    <a:lumMod val="50000"/>
                  </a:schemeClr>
                </a:solidFill>
              </a:rPr>
              <a:t>Special </a:t>
            </a:r>
            <a:r>
              <a:rPr lang="en-US" sz="2000" dirty="0">
                <a:solidFill>
                  <a:schemeClr val="accent1">
                    <a:lumMod val="50000"/>
                  </a:schemeClr>
                </a:solidFill>
              </a:rPr>
              <a:t>expertise in </a:t>
            </a:r>
            <a:r>
              <a:rPr lang="en-US" sz="2000" dirty="0" smtClean="0">
                <a:solidFill>
                  <a:schemeClr val="accent1">
                    <a:lumMod val="50000"/>
                  </a:schemeClr>
                </a:solidFill>
              </a:rPr>
              <a:t>electric- </a:t>
            </a:r>
            <a:r>
              <a:rPr lang="en-US" sz="2000" dirty="0">
                <a:solidFill>
                  <a:schemeClr val="accent1">
                    <a:lumMod val="50000"/>
                  </a:schemeClr>
                </a:solidFill>
              </a:rPr>
              <a:t>and hybrid </a:t>
            </a:r>
            <a:r>
              <a:rPr lang="en-US" sz="2000" dirty="0" smtClean="0">
                <a:solidFill>
                  <a:schemeClr val="accent1">
                    <a:lumMod val="50000"/>
                  </a:schemeClr>
                </a:solidFill>
              </a:rPr>
              <a:t>vehicles</a:t>
            </a:r>
          </a:p>
          <a:p>
            <a:pPr marL="342900" indent="-342900">
              <a:spcAft>
                <a:spcPts val="600"/>
              </a:spcAft>
              <a:buFont typeface="Arial" panose="020B0604020202020204" pitchFamily="34" charset="0"/>
              <a:buChar char="•"/>
            </a:pPr>
            <a:r>
              <a:rPr lang="en-US" sz="2000" dirty="0" smtClean="0">
                <a:solidFill>
                  <a:schemeClr val="accent1">
                    <a:lumMod val="50000"/>
                  </a:schemeClr>
                </a:solidFill>
              </a:rPr>
              <a:t>Passenger cars</a:t>
            </a:r>
          </a:p>
          <a:p>
            <a:pPr marL="342900" indent="-342900">
              <a:spcAft>
                <a:spcPts val="1200"/>
              </a:spcAft>
              <a:buFont typeface="Arial" panose="020B0604020202020204" pitchFamily="34" charset="0"/>
              <a:buChar char="•"/>
            </a:pPr>
            <a:r>
              <a:rPr lang="en-US" sz="2000" dirty="0" smtClean="0">
                <a:solidFill>
                  <a:schemeClr val="accent1">
                    <a:lumMod val="50000"/>
                  </a:schemeClr>
                </a:solidFill>
              </a:rPr>
              <a:t>Heavy </a:t>
            </a:r>
            <a:r>
              <a:rPr lang="en-US" sz="2000" dirty="0">
                <a:solidFill>
                  <a:schemeClr val="accent1">
                    <a:lumMod val="50000"/>
                  </a:schemeClr>
                </a:solidFill>
              </a:rPr>
              <a:t>vehicles</a:t>
            </a:r>
          </a:p>
          <a:p>
            <a:r>
              <a:rPr lang="en-US" sz="2000" b="1" dirty="0" smtClean="0">
                <a:solidFill>
                  <a:schemeClr val="accent1">
                    <a:lumMod val="50000"/>
                  </a:schemeClr>
                </a:solidFill>
              </a:rPr>
              <a:t>Cooperation:</a:t>
            </a:r>
          </a:p>
          <a:p>
            <a:pPr marL="360363" indent="-360363">
              <a:spcAft>
                <a:spcPts val="600"/>
              </a:spcAft>
              <a:buFont typeface="Arial" panose="020B0604020202020204" pitchFamily="34" charset="0"/>
              <a:buChar char="•"/>
            </a:pPr>
            <a:r>
              <a:rPr lang="en-US" sz="2000" dirty="0" smtClean="0">
                <a:solidFill>
                  <a:schemeClr val="accent1">
                    <a:lumMod val="50000"/>
                  </a:schemeClr>
                </a:solidFill>
              </a:rPr>
              <a:t>Customs</a:t>
            </a:r>
            <a:endParaRPr lang="en-US" sz="2000" dirty="0">
              <a:solidFill>
                <a:schemeClr val="accent1">
                  <a:lumMod val="50000"/>
                </a:schemeClr>
              </a:solidFill>
            </a:endParaRPr>
          </a:p>
          <a:p>
            <a:pPr marL="360363" indent="-360363">
              <a:spcAft>
                <a:spcPts val="600"/>
              </a:spcAft>
              <a:buFont typeface="Arial" panose="020B0604020202020204" pitchFamily="34" charset="0"/>
              <a:buChar char="•"/>
            </a:pPr>
            <a:r>
              <a:rPr lang="en-US" sz="2000" dirty="0">
                <a:solidFill>
                  <a:schemeClr val="accent1">
                    <a:lumMod val="50000"/>
                  </a:schemeClr>
                </a:solidFill>
              </a:rPr>
              <a:t>Police</a:t>
            </a:r>
          </a:p>
          <a:p>
            <a:pPr marL="360363" indent="-360363">
              <a:spcAft>
                <a:spcPts val="600"/>
              </a:spcAft>
              <a:buFont typeface="Arial" panose="020B0604020202020204" pitchFamily="34" charset="0"/>
              <a:buChar char="•"/>
            </a:pPr>
            <a:r>
              <a:rPr lang="en-US" sz="2000" dirty="0">
                <a:solidFill>
                  <a:schemeClr val="accent1">
                    <a:lumMod val="50000"/>
                  </a:schemeClr>
                </a:solidFill>
              </a:rPr>
              <a:t>Border guards</a:t>
            </a:r>
          </a:p>
          <a:p>
            <a:pPr marL="360363" indent="-360363">
              <a:spcAft>
                <a:spcPts val="600"/>
              </a:spcAft>
              <a:buFont typeface="Arial" panose="020B0604020202020204" pitchFamily="34" charset="0"/>
              <a:buChar char="•"/>
            </a:pPr>
            <a:r>
              <a:rPr lang="en-US" sz="2000" dirty="0" smtClean="0">
                <a:solidFill>
                  <a:schemeClr val="accent1">
                    <a:lumMod val="50000"/>
                  </a:schemeClr>
                </a:solidFill>
              </a:rPr>
              <a:t>Finnish </a:t>
            </a:r>
            <a:r>
              <a:rPr lang="en-US" sz="2000" dirty="0" err="1">
                <a:solidFill>
                  <a:schemeClr val="accent1">
                    <a:lumMod val="50000"/>
                  </a:schemeClr>
                </a:solidFill>
              </a:rPr>
              <a:t>d</a:t>
            </a:r>
            <a:r>
              <a:rPr lang="en-US" sz="2000" dirty="0" err="1" smtClean="0">
                <a:solidFill>
                  <a:schemeClr val="accent1">
                    <a:lumMod val="50000"/>
                  </a:schemeClr>
                </a:solidFill>
              </a:rPr>
              <a:t>efence</a:t>
            </a:r>
            <a:r>
              <a:rPr lang="en-US" sz="2000" dirty="0" smtClean="0">
                <a:solidFill>
                  <a:schemeClr val="accent1">
                    <a:lumMod val="50000"/>
                  </a:schemeClr>
                </a:solidFill>
              </a:rPr>
              <a:t> forces</a:t>
            </a:r>
            <a:endParaRPr lang="en-US" sz="2000" dirty="0">
              <a:solidFill>
                <a:schemeClr val="accent1">
                  <a:lumMod val="50000"/>
                </a:schemeClr>
              </a:solidFill>
            </a:endParaRPr>
          </a:p>
        </p:txBody>
      </p:sp>
      <p:pic>
        <p:nvPicPr>
          <p:cNvPr id="3" name="Kuv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210" y="1776274"/>
            <a:ext cx="4599390" cy="3449543"/>
          </a:xfrm>
          <a:prstGeom prst="rect">
            <a:avLst/>
          </a:prstGeom>
        </p:spPr>
      </p:pic>
    </p:spTree>
    <p:extLst>
      <p:ext uri="{BB962C8B-B14F-4D97-AF65-F5344CB8AC3E}">
        <p14:creationId xmlns:p14="http://schemas.microsoft.com/office/powerpoint/2010/main" val="3578429625"/>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2" name="Suorakulmio 1"/>
          <p:cNvSpPr/>
          <p:nvPr/>
        </p:nvSpPr>
        <p:spPr>
          <a:xfrm>
            <a:off x="327240" y="1495978"/>
            <a:ext cx="4244760" cy="3570208"/>
          </a:xfrm>
          <a:prstGeom prst="rect">
            <a:avLst/>
          </a:prstGeom>
        </p:spPr>
        <p:txBody>
          <a:bodyPr wrap="square">
            <a:spAutoFit/>
          </a:bodyPr>
          <a:lstStyle/>
          <a:p>
            <a:pPr>
              <a:spcAft>
                <a:spcPts val="600"/>
              </a:spcAft>
            </a:pPr>
            <a:r>
              <a:rPr lang="fi-FI" b="1" dirty="0">
                <a:solidFill>
                  <a:schemeClr val="tx2">
                    <a:lumMod val="50000"/>
                  </a:schemeClr>
                </a:solidFill>
              </a:rPr>
              <a:t>Hand </a:t>
            </a:r>
            <a:r>
              <a:rPr lang="fi-FI" b="1" dirty="0" err="1">
                <a:solidFill>
                  <a:schemeClr val="tx2">
                    <a:lumMod val="50000"/>
                  </a:schemeClr>
                </a:solidFill>
              </a:rPr>
              <a:t>tools</a:t>
            </a:r>
            <a:endParaRPr lang="fi-FI" b="1"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Socket</a:t>
            </a:r>
            <a:r>
              <a:rPr lang="fi-FI" dirty="0">
                <a:solidFill>
                  <a:schemeClr val="tx2">
                    <a:lumMod val="50000"/>
                  </a:schemeClr>
                </a:solidFill>
              </a:rPr>
              <a:t> </a:t>
            </a:r>
            <a:r>
              <a:rPr lang="fi-FI" dirty="0" err="1">
                <a:solidFill>
                  <a:schemeClr val="tx2">
                    <a:lumMod val="50000"/>
                  </a:schemeClr>
                </a:solidFill>
              </a:rPr>
              <a:t>wrench</a:t>
            </a:r>
            <a:r>
              <a:rPr lang="fi-FI" dirty="0">
                <a:solidFill>
                  <a:schemeClr val="tx2">
                    <a:lumMod val="50000"/>
                  </a:schemeClr>
                </a:solidFill>
              </a:rPr>
              <a:t> set, (</a:t>
            </a:r>
            <a:r>
              <a:rPr lang="fi-FI" dirty="0" err="1">
                <a:solidFill>
                  <a:schemeClr val="tx2">
                    <a:lumMod val="50000"/>
                  </a:schemeClr>
                </a:solidFill>
              </a:rPr>
              <a:t>big</a:t>
            </a:r>
            <a:r>
              <a:rPr lang="fi-FI" dirty="0">
                <a:solidFill>
                  <a:schemeClr val="tx2">
                    <a:lumMod val="50000"/>
                  </a:schemeClr>
                </a:solidFill>
              </a:rPr>
              <a:t> + </a:t>
            </a:r>
            <a:r>
              <a:rPr lang="fi-FI" dirty="0" err="1">
                <a:solidFill>
                  <a:schemeClr val="tx2">
                    <a:lumMod val="50000"/>
                  </a:schemeClr>
                </a:solidFill>
              </a:rPr>
              <a:t>small</a:t>
            </a:r>
            <a:r>
              <a:rPr lang="fi-FI" dirty="0">
                <a:solidFill>
                  <a:schemeClr val="tx2">
                    <a:lumMod val="50000"/>
                  </a:schemeClr>
                </a:solidFill>
              </a:rPr>
              <a:t>)</a:t>
            </a:r>
          </a:p>
          <a:p>
            <a:pPr marL="285750" indent="-285750">
              <a:buFont typeface="Arial" panose="020B0604020202020204" pitchFamily="34" charset="0"/>
              <a:buChar char="•"/>
            </a:pPr>
            <a:r>
              <a:rPr lang="fi-FI" dirty="0" err="1">
                <a:solidFill>
                  <a:schemeClr val="tx2">
                    <a:lumMod val="50000"/>
                  </a:schemeClr>
                </a:solidFill>
              </a:rPr>
              <a:t>Screwdriver</a:t>
            </a:r>
            <a:r>
              <a:rPr lang="fi-FI" dirty="0">
                <a:solidFill>
                  <a:schemeClr val="tx2">
                    <a:lumMod val="50000"/>
                  </a:schemeClr>
                </a:solidFill>
              </a:rPr>
              <a:t> set + </a:t>
            </a:r>
            <a:r>
              <a:rPr lang="fi-FI" dirty="0" err="1">
                <a:solidFill>
                  <a:schemeClr val="tx2">
                    <a:lumMod val="50000"/>
                  </a:schemeClr>
                </a:solidFill>
              </a:rPr>
              <a:t>Torx</a:t>
            </a:r>
            <a:r>
              <a:rPr lang="fi-FI" dirty="0">
                <a:solidFill>
                  <a:schemeClr val="tx2">
                    <a:lumMod val="50000"/>
                  </a:schemeClr>
                </a:solidFill>
              </a:rPr>
              <a:t> + </a:t>
            </a:r>
            <a:r>
              <a:rPr lang="fi-FI" dirty="0" err="1">
                <a:solidFill>
                  <a:schemeClr val="tx2">
                    <a:lumMod val="50000"/>
                  </a:schemeClr>
                </a:solidFill>
              </a:rPr>
              <a:t>Hexagon</a:t>
            </a:r>
            <a:r>
              <a:rPr lang="fi-FI" dirty="0">
                <a:solidFill>
                  <a:schemeClr val="tx2">
                    <a:lumMod val="50000"/>
                  </a:schemeClr>
                </a:solidFill>
              </a:rPr>
              <a:t> </a:t>
            </a:r>
            <a:r>
              <a:rPr lang="fi-FI" dirty="0" err="1">
                <a:solidFill>
                  <a:schemeClr val="tx2">
                    <a:lumMod val="50000"/>
                  </a:schemeClr>
                </a:solidFill>
              </a:rPr>
              <a:t>socket</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Upholstery</a:t>
            </a:r>
            <a:r>
              <a:rPr lang="fi-FI" dirty="0">
                <a:solidFill>
                  <a:schemeClr val="tx2">
                    <a:lumMod val="50000"/>
                  </a:schemeClr>
                </a:solidFill>
              </a:rPr>
              <a:t> </a:t>
            </a:r>
            <a:r>
              <a:rPr lang="fi-FI" dirty="0" err="1">
                <a:solidFill>
                  <a:schemeClr val="tx2">
                    <a:lumMod val="50000"/>
                  </a:schemeClr>
                </a:solidFill>
              </a:rPr>
              <a:t>removal</a:t>
            </a:r>
            <a:r>
              <a:rPr lang="fi-FI" dirty="0">
                <a:solidFill>
                  <a:schemeClr val="tx2">
                    <a:lumMod val="50000"/>
                  </a:schemeClr>
                </a:solidFill>
              </a:rPr>
              <a:t> </a:t>
            </a:r>
            <a:r>
              <a:rPr lang="fi-FI" dirty="0" err="1">
                <a:solidFill>
                  <a:schemeClr val="tx2">
                    <a:lumMod val="50000"/>
                  </a:schemeClr>
                </a:solidFill>
              </a:rPr>
              <a:t>kit</a:t>
            </a:r>
            <a:endParaRPr lang="fi-FI" dirty="0">
              <a:solidFill>
                <a:schemeClr val="tx2">
                  <a:lumMod val="50000"/>
                </a:schemeClr>
              </a:solidFill>
            </a:endParaRPr>
          </a:p>
          <a:p>
            <a:endParaRPr lang="fi-FI" dirty="0" smtClean="0">
              <a:solidFill>
                <a:schemeClr val="tx2">
                  <a:lumMod val="50000"/>
                </a:schemeClr>
              </a:solidFill>
            </a:endParaRPr>
          </a:p>
          <a:p>
            <a:endParaRPr lang="fi-FI" dirty="0">
              <a:solidFill>
                <a:schemeClr val="tx2">
                  <a:lumMod val="50000"/>
                </a:schemeClr>
              </a:solidFill>
            </a:endParaRPr>
          </a:p>
          <a:p>
            <a:pPr>
              <a:spcAft>
                <a:spcPts val="600"/>
              </a:spcAft>
            </a:pPr>
            <a:r>
              <a:rPr lang="fi-FI" b="1" dirty="0">
                <a:solidFill>
                  <a:schemeClr val="tx2">
                    <a:lumMod val="50000"/>
                  </a:schemeClr>
                </a:solidFill>
              </a:rPr>
              <a:t>Cordless </a:t>
            </a:r>
            <a:r>
              <a:rPr lang="fi-FI" b="1" dirty="0" err="1">
                <a:solidFill>
                  <a:schemeClr val="tx2">
                    <a:lumMod val="50000"/>
                  </a:schemeClr>
                </a:solidFill>
              </a:rPr>
              <a:t>electric</a:t>
            </a:r>
            <a:r>
              <a:rPr lang="fi-FI" b="1" dirty="0">
                <a:solidFill>
                  <a:schemeClr val="tx2">
                    <a:lumMod val="50000"/>
                  </a:schemeClr>
                </a:solidFill>
              </a:rPr>
              <a:t> </a:t>
            </a:r>
            <a:r>
              <a:rPr lang="fi-FI" b="1" dirty="0" err="1">
                <a:solidFill>
                  <a:schemeClr val="tx2">
                    <a:lumMod val="50000"/>
                  </a:schemeClr>
                </a:solidFill>
              </a:rPr>
              <a:t>tools</a:t>
            </a:r>
            <a:r>
              <a:rPr lang="fi-FI" b="1" dirty="0">
                <a:solidFill>
                  <a:schemeClr val="tx2">
                    <a:lumMod val="50000"/>
                  </a:schemeClr>
                </a:solidFill>
              </a:rPr>
              <a:t> + </a:t>
            </a:r>
            <a:r>
              <a:rPr lang="fi-FI" b="1" dirty="0" err="1">
                <a:solidFill>
                  <a:schemeClr val="tx2">
                    <a:lumMod val="50000"/>
                  </a:schemeClr>
                </a:solidFill>
              </a:rPr>
              <a:t>chargers</a:t>
            </a:r>
            <a:endParaRPr lang="fi-FI" b="1"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Impact</a:t>
            </a:r>
            <a:r>
              <a:rPr lang="fi-FI" dirty="0">
                <a:solidFill>
                  <a:schemeClr val="tx2">
                    <a:lumMod val="50000"/>
                  </a:schemeClr>
                </a:solidFill>
              </a:rPr>
              <a:t> </a:t>
            </a:r>
            <a:r>
              <a:rPr lang="fi-FI" dirty="0" err="1">
                <a:solidFill>
                  <a:schemeClr val="tx2">
                    <a:lumMod val="50000"/>
                  </a:schemeClr>
                </a:solidFill>
              </a:rPr>
              <a:t>wrench</a:t>
            </a:r>
            <a:r>
              <a:rPr lang="fi-FI" dirty="0">
                <a:solidFill>
                  <a:schemeClr val="tx2">
                    <a:lumMod val="50000"/>
                  </a:schemeClr>
                </a:solidFill>
              </a:rPr>
              <a:t> (</a:t>
            </a:r>
            <a:r>
              <a:rPr lang="fi-FI" dirty="0" err="1">
                <a:solidFill>
                  <a:schemeClr val="tx2">
                    <a:lumMod val="50000"/>
                  </a:schemeClr>
                </a:solidFill>
              </a:rPr>
              <a:t>boltgun</a:t>
            </a:r>
            <a:r>
              <a:rPr lang="fi-FI" dirty="0">
                <a:solidFill>
                  <a:schemeClr val="tx2">
                    <a:lumMod val="50000"/>
                  </a:schemeClr>
                </a:solidFill>
              </a:rPr>
              <a:t>)</a:t>
            </a:r>
          </a:p>
          <a:p>
            <a:pPr marL="285750" indent="-285750">
              <a:buFont typeface="Arial" panose="020B0604020202020204" pitchFamily="34" charset="0"/>
              <a:buChar char="•"/>
            </a:pPr>
            <a:r>
              <a:rPr lang="fi-FI" dirty="0" err="1">
                <a:solidFill>
                  <a:schemeClr val="tx2">
                    <a:lumMod val="50000"/>
                  </a:schemeClr>
                </a:solidFill>
              </a:rPr>
              <a:t>Screwdriver</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Grinder</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Sabresaw</a:t>
            </a:r>
            <a:endParaRPr lang="fi-FI" dirty="0">
              <a:solidFill>
                <a:schemeClr val="tx2">
                  <a:lumMod val="50000"/>
                </a:schemeClr>
              </a:solidFill>
            </a:endParaRPr>
          </a:p>
        </p:txBody>
      </p:sp>
      <p:sp>
        <p:nvSpPr>
          <p:cNvPr id="3" name="Suorakulmio 2"/>
          <p:cNvSpPr/>
          <p:nvPr/>
        </p:nvSpPr>
        <p:spPr>
          <a:xfrm>
            <a:off x="4572000" y="1495978"/>
            <a:ext cx="4314600" cy="4678204"/>
          </a:xfrm>
          <a:prstGeom prst="rect">
            <a:avLst/>
          </a:prstGeom>
        </p:spPr>
        <p:txBody>
          <a:bodyPr wrap="square">
            <a:spAutoFit/>
          </a:bodyPr>
          <a:lstStyle/>
          <a:p>
            <a:pPr>
              <a:spcAft>
                <a:spcPts val="600"/>
              </a:spcAft>
            </a:pPr>
            <a:r>
              <a:rPr lang="fi-FI" b="1" dirty="0">
                <a:solidFill>
                  <a:schemeClr val="tx2">
                    <a:lumMod val="50000"/>
                  </a:schemeClr>
                </a:solidFill>
              </a:rPr>
              <a:t>Special </a:t>
            </a:r>
            <a:r>
              <a:rPr lang="fi-FI" b="1" dirty="0" err="1">
                <a:solidFill>
                  <a:schemeClr val="tx2">
                    <a:lumMod val="50000"/>
                  </a:schemeClr>
                </a:solidFill>
              </a:rPr>
              <a:t>tools</a:t>
            </a:r>
            <a:endParaRPr lang="fi-FI" b="1" dirty="0">
              <a:solidFill>
                <a:schemeClr val="tx2">
                  <a:lumMod val="50000"/>
                </a:schemeClr>
              </a:solidFill>
            </a:endParaRPr>
          </a:p>
          <a:p>
            <a:pPr marL="285750" indent="-285750">
              <a:buFont typeface="Arial" panose="020B0604020202020204" pitchFamily="34" charset="0"/>
              <a:buChar char="•"/>
            </a:pPr>
            <a:r>
              <a:rPr lang="fi-FI" dirty="0">
                <a:solidFill>
                  <a:schemeClr val="tx2">
                    <a:lumMod val="50000"/>
                  </a:schemeClr>
                </a:solidFill>
              </a:rPr>
              <a:t>VDE </a:t>
            </a:r>
            <a:r>
              <a:rPr lang="fi-FI" dirty="0" err="1">
                <a:solidFill>
                  <a:schemeClr val="tx2">
                    <a:lumMod val="50000"/>
                  </a:schemeClr>
                </a:solidFill>
              </a:rPr>
              <a:t>Insulated</a:t>
            </a:r>
            <a:r>
              <a:rPr lang="fi-FI" dirty="0">
                <a:solidFill>
                  <a:schemeClr val="tx2">
                    <a:lumMod val="50000"/>
                  </a:schemeClr>
                </a:solidFill>
              </a:rPr>
              <a:t> </a:t>
            </a:r>
            <a:r>
              <a:rPr lang="fi-FI" dirty="0" err="1">
                <a:solidFill>
                  <a:schemeClr val="tx2">
                    <a:lumMod val="50000"/>
                  </a:schemeClr>
                </a:solidFill>
              </a:rPr>
              <a:t>special</a:t>
            </a:r>
            <a:r>
              <a:rPr lang="fi-FI" dirty="0">
                <a:solidFill>
                  <a:schemeClr val="tx2">
                    <a:lumMod val="50000"/>
                  </a:schemeClr>
                </a:solidFill>
              </a:rPr>
              <a:t> </a:t>
            </a:r>
            <a:r>
              <a:rPr lang="fi-FI" dirty="0" err="1">
                <a:solidFill>
                  <a:schemeClr val="tx2">
                    <a:lumMod val="50000"/>
                  </a:schemeClr>
                </a:solidFill>
              </a:rPr>
              <a:t>tools</a:t>
            </a:r>
            <a:r>
              <a:rPr lang="fi-FI" dirty="0">
                <a:solidFill>
                  <a:schemeClr val="tx2">
                    <a:lumMod val="50000"/>
                  </a:schemeClr>
                </a:solidFill>
              </a:rPr>
              <a:t> for </a:t>
            </a:r>
            <a:r>
              <a:rPr lang="fi-FI" dirty="0" err="1">
                <a:solidFill>
                  <a:schemeClr val="tx2">
                    <a:lumMod val="50000"/>
                  </a:schemeClr>
                </a:solidFill>
              </a:rPr>
              <a:t>hybrid</a:t>
            </a:r>
            <a:r>
              <a:rPr lang="fi-FI" dirty="0">
                <a:solidFill>
                  <a:schemeClr val="tx2">
                    <a:lumMod val="50000"/>
                  </a:schemeClr>
                </a:solidFill>
              </a:rPr>
              <a:t>- and </a:t>
            </a:r>
            <a:r>
              <a:rPr lang="fi-FI" dirty="0" err="1">
                <a:solidFill>
                  <a:schemeClr val="tx2">
                    <a:lumMod val="50000"/>
                  </a:schemeClr>
                </a:solidFill>
              </a:rPr>
              <a:t>full</a:t>
            </a:r>
            <a:r>
              <a:rPr lang="fi-FI" dirty="0">
                <a:solidFill>
                  <a:schemeClr val="tx2">
                    <a:lumMod val="50000"/>
                  </a:schemeClr>
                </a:solidFill>
              </a:rPr>
              <a:t> </a:t>
            </a:r>
            <a:r>
              <a:rPr lang="fi-FI" dirty="0" err="1">
                <a:solidFill>
                  <a:schemeClr val="tx2">
                    <a:lumMod val="50000"/>
                  </a:schemeClr>
                </a:solidFill>
              </a:rPr>
              <a:t>electricity</a:t>
            </a:r>
            <a:r>
              <a:rPr lang="fi-FI" dirty="0">
                <a:solidFill>
                  <a:schemeClr val="tx2">
                    <a:lumMod val="50000"/>
                  </a:schemeClr>
                </a:solidFill>
              </a:rPr>
              <a:t> </a:t>
            </a:r>
            <a:r>
              <a:rPr lang="fi-FI" dirty="0" err="1">
                <a:solidFill>
                  <a:schemeClr val="tx2">
                    <a:lumMod val="50000"/>
                  </a:schemeClr>
                </a:solidFill>
              </a:rPr>
              <a:t>cars</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Airbag</a:t>
            </a:r>
            <a:r>
              <a:rPr lang="fi-FI" dirty="0">
                <a:solidFill>
                  <a:schemeClr val="tx2">
                    <a:lumMod val="50000"/>
                  </a:schemeClr>
                </a:solidFill>
              </a:rPr>
              <a:t> </a:t>
            </a:r>
            <a:r>
              <a:rPr lang="fi-FI" dirty="0" err="1">
                <a:solidFill>
                  <a:schemeClr val="tx2">
                    <a:lumMod val="50000"/>
                  </a:schemeClr>
                </a:solidFill>
              </a:rPr>
              <a:t>removal</a:t>
            </a:r>
            <a:r>
              <a:rPr lang="fi-FI" dirty="0">
                <a:solidFill>
                  <a:schemeClr val="tx2">
                    <a:lumMod val="50000"/>
                  </a:schemeClr>
                </a:solidFill>
              </a:rPr>
              <a:t> </a:t>
            </a:r>
            <a:r>
              <a:rPr lang="fi-FI" dirty="0" err="1">
                <a:solidFill>
                  <a:schemeClr val="tx2">
                    <a:lumMod val="50000"/>
                  </a:schemeClr>
                </a:solidFill>
              </a:rPr>
              <a:t>tools</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Videoscope</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Fuel</a:t>
            </a:r>
            <a:r>
              <a:rPr lang="fi-FI" dirty="0">
                <a:solidFill>
                  <a:schemeClr val="tx2">
                    <a:lumMod val="50000"/>
                  </a:schemeClr>
                </a:solidFill>
              </a:rPr>
              <a:t> </a:t>
            </a:r>
            <a:r>
              <a:rPr lang="fi-FI" dirty="0" err="1">
                <a:solidFill>
                  <a:schemeClr val="tx2">
                    <a:lumMod val="50000"/>
                  </a:schemeClr>
                </a:solidFill>
              </a:rPr>
              <a:t>sensor</a:t>
            </a:r>
            <a:r>
              <a:rPr lang="fi-FI" dirty="0">
                <a:solidFill>
                  <a:schemeClr val="tx2">
                    <a:lumMod val="50000"/>
                  </a:schemeClr>
                </a:solidFill>
              </a:rPr>
              <a:t> </a:t>
            </a:r>
            <a:r>
              <a:rPr lang="fi-FI" dirty="0" err="1">
                <a:solidFill>
                  <a:schemeClr val="tx2">
                    <a:lumMod val="50000"/>
                  </a:schemeClr>
                </a:solidFill>
              </a:rPr>
              <a:t>flap</a:t>
            </a:r>
            <a:r>
              <a:rPr lang="fi-FI" dirty="0">
                <a:solidFill>
                  <a:schemeClr val="tx2">
                    <a:lumMod val="50000"/>
                  </a:schemeClr>
                </a:solidFill>
              </a:rPr>
              <a:t> </a:t>
            </a:r>
            <a:r>
              <a:rPr lang="fi-FI" dirty="0" err="1">
                <a:solidFill>
                  <a:schemeClr val="tx2">
                    <a:lumMod val="50000"/>
                  </a:schemeClr>
                </a:solidFill>
              </a:rPr>
              <a:t>removal</a:t>
            </a:r>
            <a:r>
              <a:rPr lang="fi-FI" dirty="0">
                <a:solidFill>
                  <a:schemeClr val="tx2">
                    <a:lumMod val="50000"/>
                  </a:schemeClr>
                </a:solidFill>
              </a:rPr>
              <a:t> </a:t>
            </a:r>
            <a:r>
              <a:rPr lang="fi-FI" dirty="0" err="1">
                <a:solidFill>
                  <a:schemeClr val="tx2">
                    <a:lumMod val="50000"/>
                  </a:schemeClr>
                </a:solidFill>
              </a:rPr>
              <a:t>tool</a:t>
            </a:r>
            <a:endParaRPr lang="fi-FI" dirty="0">
              <a:solidFill>
                <a:schemeClr val="tx2">
                  <a:lumMod val="50000"/>
                </a:schemeClr>
              </a:solidFill>
            </a:endParaRPr>
          </a:p>
          <a:p>
            <a:endParaRPr lang="fi-FI" dirty="0">
              <a:solidFill>
                <a:schemeClr val="tx2">
                  <a:lumMod val="50000"/>
                </a:schemeClr>
              </a:solidFill>
            </a:endParaRPr>
          </a:p>
          <a:p>
            <a:pPr>
              <a:spcAft>
                <a:spcPts val="600"/>
              </a:spcAft>
            </a:pPr>
            <a:r>
              <a:rPr lang="fi-FI" b="1" dirty="0">
                <a:solidFill>
                  <a:schemeClr val="tx2">
                    <a:lumMod val="50000"/>
                  </a:schemeClr>
                </a:solidFill>
              </a:rPr>
              <a:t>Other </a:t>
            </a:r>
            <a:r>
              <a:rPr lang="fi-FI" b="1" dirty="0" err="1">
                <a:solidFill>
                  <a:schemeClr val="tx2">
                    <a:lumMod val="50000"/>
                  </a:schemeClr>
                </a:solidFill>
              </a:rPr>
              <a:t>tools</a:t>
            </a:r>
            <a:r>
              <a:rPr lang="fi-FI" b="1" dirty="0">
                <a:solidFill>
                  <a:schemeClr val="tx2">
                    <a:lumMod val="50000"/>
                  </a:schemeClr>
                </a:solidFill>
              </a:rPr>
              <a:t> and </a:t>
            </a:r>
            <a:r>
              <a:rPr lang="fi-FI" b="1" dirty="0" err="1">
                <a:solidFill>
                  <a:schemeClr val="tx2">
                    <a:lumMod val="50000"/>
                  </a:schemeClr>
                </a:solidFill>
              </a:rPr>
              <a:t>stuff</a:t>
            </a:r>
            <a:endParaRPr lang="fi-FI" b="1" dirty="0">
              <a:solidFill>
                <a:schemeClr val="tx2">
                  <a:lumMod val="50000"/>
                </a:schemeClr>
              </a:solidFill>
            </a:endParaRPr>
          </a:p>
          <a:p>
            <a:pPr marL="285750" indent="-285750">
              <a:buFont typeface="Arial" panose="020B0604020202020204" pitchFamily="34" charset="0"/>
              <a:buChar char="•"/>
            </a:pPr>
            <a:r>
              <a:rPr lang="fi-FI" dirty="0">
                <a:solidFill>
                  <a:schemeClr val="tx2">
                    <a:lumMod val="50000"/>
                  </a:schemeClr>
                </a:solidFill>
              </a:rPr>
              <a:t>Laptop </a:t>
            </a:r>
            <a:r>
              <a:rPr lang="fi-FI" dirty="0" err="1">
                <a:solidFill>
                  <a:schemeClr val="tx2">
                    <a:lumMod val="50000"/>
                  </a:schemeClr>
                </a:solidFill>
              </a:rPr>
              <a:t>with</a:t>
            </a:r>
            <a:r>
              <a:rPr lang="fi-FI" dirty="0">
                <a:solidFill>
                  <a:schemeClr val="tx2">
                    <a:lumMod val="50000"/>
                  </a:schemeClr>
                </a:solidFill>
              </a:rPr>
              <a:t> </a:t>
            </a:r>
            <a:r>
              <a:rPr lang="fi-FI" dirty="0" err="1">
                <a:solidFill>
                  <a:schemeClr val="tx2">
                    <a:lumMod val="50000"/>
                  </a:schemeClr>
                </a:solidFill>
              </a:rPr>
              <a:t>network</a:t>
            </a:r>
            <a:r>
              <a:rPr lang="fi-FI" dirty="0">
                <a:solidFill>
                  <a:schemeClr val="tx2">
                    <a:lumMod val="50000"/>
                  </a:schemeClr>
                </a:solidFill>
              </a:rPr>
              <a:t> (</a:t>
            </a:r>
            <a:r>
              <a:rPr lang="fi-FI" dirty="0" err="1">
                <a:solidFill>
                  <a:schemeClr val="tx2">
                    <a:lumMod val="50000"/>
                  </a:schemeClr>
                </a:solidFill>
              </a:rPr>
              <a:t>with</a:t>
            </a:r>
            <a:r>
              <a:rPr lang="fi-FI" dirty="0">
                <a:solidFill>
                  <a:schemeClr val="tx2">
                    <a:lumMod val="50000"/>
                  </a:schemeClr>
                </a:solidFill>
              </a:rPr>
              <a:t> ALLDATA)</a:t>
            </a:r>
          </a:p>
          <a:p>
            <a:pPr marL="285750" indent="-285750">
              <a:buFont typeface="Arial" panose="020B0604020202020204" pitchFamily="34" charset="0"/>
              <a:buChar char="•"/>
            </a:pPr>
            <a:r>
              <a:rPr lang="fi-FI" dirty="0" err="1">
                <a:solidFill>
                  <a:schemeClr val="tx2">
                    <a:lumMod val="50000"/>
                  </a:schemeClr>
                </a:solidFill>
              </a:rPr>
              <a:t>Inverter</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Exhaust</a:t>
            </a:r>
            <a:r>
              <a:rPr lang="fi-FI" dirty="0">
                <a:solidFill>
                  <a:schemeClr val="tx2">
                    <a:lumMod val="50000"/>
                  </a:schemeClr>
                </a:solidFill>
              </a:rPr>
              <a:t> </a:t>
            </a:r>
            <a:r>
              <a:rPr lang="fi-FI" dirty="0" err="1">
                <a:solidFill>
                  <a:schemeClr val="tx2">
                    <a:lumMod val="50000"/>
                  </a:schemeClr>
                </a:solidFill>
              </a:rPr>
              <a:t>jack</a:t>
            </a:r>
            <a:r>
              <a:rPr lang="fi-FI" dirty="0">
                <a:solidFill>
                  <a:schemeClr val="tx2">
                    <a:lumMod val="50000"/>
                  </a:schemeClr>
                </a:solidFill>
              </a:rPr>
              <a:t> + </a:t>
            </a:r>
            <a:r>
              <a:rPr lang="fi-FI" dirty="0" err="1">
                <a:solidFill>
                  <a:schemeClr val="tx2">
                    <a:lumMod val="50000"/>
                  </a:schemeClr>
                </a:solidFill>
              </a:rPr>
              <a:t>racks</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Assortments</a:t>
            </a:r>
            <a:r>
              <a:rPr lang="fi-FI" dirty="0">
                <a:solidFill>
                  <a:schemeClr val="tx2">
                    <a:lumMod val="50000"/>
                  </a:schemeClr>
                </a:solidFill>
              </a:rPr>
              <a:t> of </a:t>
            </a:r>
            <a:r>
              <a:rPr lang="fi-FI" dirty="0" err="1">
                <a:solidFill>
                  <a:schemeClr val="tx2">
                    <a:lumMod val="50000"/>
                  </a:schemeClr>
                </a:solidFill>
              </a:rPr>
              <a:t>screw</a:t>
            </a:r>
            <a:r>
              <a:rPr lang="fi-FI" dirty="0">
                <a:solidFill>
                  <a:schemeClr val="tx2">
                    <a:lumMod val="50000"/>
                  </a:schemeClr>
                </a:solidFill>
              </a:rPr>
              <a:t>, </a:t>
            </a:r>
            <a:r>
              <a:rPr lang="fi-FI" dirty="0" err="1">
                <a:solidFill>
                  <a:schemeClr val="tx2">
                    <a:lumMod val="50000"/>
                  </a:schemeClr>
                </a:solidFill>
              </a:rPr>
              <a:t>bolt</a:t>
            </a:r>
            <a:r>
              <a:rPr lang="fi-FI" dirty="0">
                <a:solidFill>
                  <a:schemeClr val="tx2">
                    <a:lumMod val="50000"/>
                  </a:schemeClr>
                </a:solidFill>
              </a:rPr>
              <a:t>, </a:t>
            </a:r>
            <a:r>
              <a:rPr lang="fi-FI" dirty="0" err="1">
                <a:solidFill>
                  <a:schemeClr val="tx2">
                    <a:lumMod val="50000"/>
                  </a:schemeClr>
                </a:solidFill>
              </a:rPr>
              <a:t>nut</a:t>
            </a:r>
            <a:r>
              <a:rPr lang="fi-FI" dirty="0">
                <a:solidFill>
                  <a:schemeClr val="tx2">
                    <a:lumMod val="50000"/>
                  </a:schemeClr>
                </a:solidFill>
              </a:rPr>
              <a:t>, </a:t>
            </a:r>
            <a:r>
              <a:rPr lang="fi-FI" dirty="0" err="1">
                <a:solidFill>
                  <a:schemeClr val="tx2">
                    <a:lumMod val="50000"/>
                  </a:schemeClr>
                </a:solidFill>
              </a:rPr>
              <a:t>washer</a:t>
            </a:r>
            <a:r>
              <a:rPr lang="fi-FI" dirty="0">
                <a:solidFill>
                  <a:schemeClr val="tx2">
                    <a:lumMod val="50000"/>
                  </a:schemeClr>
                </a:solidFill>
              </a:rPr>
              <a:t> and </a:t>
            </a:r>
            <a:r>
              <a:rPr lang="fi-FI" dirty="0" err="1">
                <a:solidFill>
                  <a:schemeClr val="tx2">
                    <a:lumMod val="50000"/>
                  </a:schemeClr>
                </a:solidFill>
              </a:rPr>
              <a:t>upholstery</a:t>
            </a:r>
            <a:r>
              <a:rPr lang="fi-FI" dirty="0">
                <a:solidFill>
                  <a:schemeClr val="tx2">
                    <a:lumMod val="50000"/>
                  </a:schemeClr>
                </a:solidFill>
              </a:rPr>
              <a:t> </a:t>
            </a:r>
            <a:r>
              <a:rPr lang="fi-FI" dirty="0" err="1">
                <a:solidFill>
                  <a:schemeClr val="tx2">
                    <a:lumMod val="50000"/>
                  </a:schemeClr>
                </a:solidFill>
              </a:rPr>
              <a:t>clip</a:t>
            </a:r>
            <a:endParaRPr lang="fi-FI" dirty="0">
              <a:solidFill>
                <a:schemeClr val="tx2">
                  <a:lumMod val="50000"/>
                </a:schemeClr>
              </a:solidFill>
            </a:endParaRPr>
          </a:p>
          <a:p>
            <a:pPr marL="285750" indent="-285750">
              <a:buFont typeface="Arial" panose="020B0604020202020204" pitchFamily="34" charset="0"/>
              <a:buChar char="•"/>
            </a:pPr>
            <a:r>
              <a:rPr lang="fi-FI" dirty="0" err="1">
                <a:solidFill>
                  <a:schemeClr val="tx2">
                    <a:lumMod val="50000"/>
                  </a:schemeClr>
                </a:solidFill>
              </a:rPr>
              <a:t>Headlamps</a:t>
            </a:r>
            <a:r>
              <a:rPr lang="fi-FI" dirty="0">
                <a:solidFill>
                  <a:schemeClr val="tx2">
                    <a:lumMod val="50000"/>
                  </a:schemeClr>
                </a:solidFill>
              </a:rPr>
              <a:t> + </a:t>
            </a:r>
            <a:r>
              <a:rPr lang="fi-FI" dirty="0" err="1">
                <a:solidFill>
                  <a:schemeClr val="tx2">
                    <a:lumMod val="50000"/>
                  </a:schemeClr>
                </a:solidFill>
              </a:rPr>
              <a:t>other</a:t>
            </a:r>
            <a:r>
              <a:rPr lang="fi-FI" dirty="0">
                <a:solidFill>
                  <a:schemeClr val="tx2">
                    <a:lumMod val="50000"/>
                  </a:schemeClr>
                </a:solidFill>
              </a:rPr>
              <a:t> </a:t>
            </a:r>
            <a:r>
              <a:rPr lang="fi-FI" dirty="0" err="1">
                <a:solidFill>
                  <a:schemeClr val="tx2">
                    <a:lumMod val="50000"/>
                  </a:schemeClr>
                </a:solidFill>
              </a:rPr>
              <a:t>flashlights</a:t>
            </a:r>
            <a:endParaRPr lang="fi-FI" dirty="0">
              <a:solidFill>
                <a:schemeClr val="tx2">
                  <a:lumMod val="50000"/>
                </a:schemeClr>
              </a:solidFill>
            </a:endParaRPr>
          </a:p>
          <a:p>
            <a:pPr marL="285750" indent="-285750">
              <a:buFont typeface="Arial" panose="020B0604020202020204" pitchFamily="34" charset="0"/>
              <a:buChar char="•"/>
            </a:pPr>
            <a:r>
              <a:rPr lang="fi-FI" dirty="0">
                <a:solidFill>
                  <a:schemeClr val="tx2">
                    <a:lumMod val="50000"/>
                  </a:schemeClr>
                </a:solidFill>
              </a:rPr>
              <a:t>Personal </a:t>
            </a:r>
            <a:r>
              <a:rPr lang="fi-FI" dirty="0" err="1">
                <a:solidFill>
                  <a:schemeClr val="tx2">
                    <a:lumMod val="50000"/>
                  </a:schemeClr>
                </a:solidFill>
              </a:rPr>
              <a:t>protection</a:t>
            </a:r>
            <a:r>
              <a:rPr lang="fi-FI" dirty="0">
                <a:solidFill>
                  <a:schemeClr val="tx2">
                    <a:lumMod val="50000"/>
                  </a:schemeClr>
                </a:solidFill>
              </a:rPr>
              <a:t>, (</a:t>
            </a:r>
            <a:r>
              <a:rPr lang="fi-FI" dirty="0" err="1">
                <a:solidFill>
                  <a:schemeClr val="tx2">
                    <a:lumMod val="50000"/>
                  </a:schemeClr>
                </a:solidFill>
              </a:rPr>
              <a:t>Corona</a:t>
            </a:r>
            <a:r>
              <a:rPr lang="fi-FI" dirty="0">
                <a:solidFill>
                  <a:schemeClr val="tx2">
                    <a:lumMod val="50000"/>
                  </a:schemeClr>
                </a:solidFill>
              </a:rPr>
              <a:t>!)</a:t>
            </a:r>
          </a:p>
          <a:p>
            <a:pPr marL="285750" indent="-285750">
              <a:buFont typeface="Arial" panose="020B0604020202020204" pitchFamily="34" charset="0"/>
              <a:buChar char="•"/>
            </a:pPr>
            <a:r>
              <a:rPr lang="fi-FI" dirty="0" err="1">
                <a:solidFill>
                  <a:schemeClr val="tx2">
                    <a:lumMod val="50000"/>
                  </a:schemeClr>
                </a:solidFill>
              </a:rPr>
              <a:t>First</a:t>
            </a:r>
            <a:r>
              <a:rPr lang="fi-FI" dirty="0">
                <a:solidFill>
                  <a:schemeClr val="tx2">
                    <a:lumMod val="50000"/>
                  </a:schemeClr>
                </a:solidFill>
              </a:rPr>
              <a:t> </a:t>
            </a:r>
            <a:r>
              <a:rPr lang="fi-FI" dirty="0" err="1">
                <a:solidFill>
                  <a:schemeClr val="tx2">
                    <a:lumMod val="50000"/>
                  </a:schemeClr>
                </a:solidFill>
              </a:rPr>
              <a:t>aid</a:t>
            </a:r>
            <a:r>
              <a:rPr lang="fi-FI" dirty="0">
                <a:solidFill>
                  <a:schemeClr val="tx2">
                    <a:lumMod val="50000"/>
                  </a:schemeClr>
                </a:solidFill>
              </a:rPr>
              <a:t> </a:t>
            </a:r>
            <a:r>
              <a:rPr lang="fi-FI" dirty="0" err="1">
                <a:solidFill>
                  <a:schemeClr val="tx2">
                    <a:lumMod val="50000"/>
                  </a:schemeClr>
                </a:solidFill>
              </a:rPr>
              <a:t>kit</a:t>
            </a:r>
            <a:endParaRPr lang="fi-FI" dirty="0">
              <a:solidFill>
                <a:schemeClr val="tx2">
                  <a:lumMod val="50000"/>
                </a:schemeClr>
              </a:solidFill>
            </a:endParaRPr>
          </a:p>
        </p:txBody>
      </p:sp>
      <p:sp>
        <p:nvSpPr>
          <p:cNvPr id="4" name="Suorakulmio 3"/>
          <p:cNvSpPr/>
          <p:nvPr/>
        </p:nvSpPr>
        <p:spPr>
          <a:xfrm>
            <a:off x="327240" y="853939"/>
            <a:ext cx="5599610" cy="523220"/>
          </a:xfrm>
          <a:prstGeom prst="rect">
            <a:avLst/>
          </a:prstGeom>
        </p:spPr>
        <p:txBody>
          <a:bodyPr wrap="none">
            <a:spAutoFit/>
          </a:bodyPr>
          <a:lstStyle/>
          <a:p>
            <a:r>
              <a:rPr lang="en-US" sz="2800" b="1" dirty="0">
                <a:solidFill>
                  <a:schemeClr val="tx2">
                    <a:lumMod val="50000"/>
                  </a:schemeClr>
                </a:solidFill>
              </a:rPr>
              <a:t>Mobile car search vehicle, tools</a:t>
            </a:r>
            <a:endParaRPr lang="fi-FI" sz="2800" b="1" dirty="0">
              <a:solidFill>
                <a:schemeClr val="tx2">
                  <a:lumMod val="50000"/>
                </a:schemeClr>
              </a:solidFill>
            </a:endParaRPr>
          </a:p>
        </p:txBody>
      </p:sp>
    </p:spTree>
    <p:extLst>
      <p:ext uri="{BB962C8B-B14F-4D97-AF65-F5344CB8AC3E}">
        <p14:creationId xmlns:p14="http://schemas.microsoft.com/office/powerpoint/2010/main" val="398194042"/>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3"/>
          <a:stretch/>
        </p:blipFill>
        <p:spPr>
          <a:xfrm>
            <a:off x="7012800" y="6006240"/>
            <a:ext cx="1873800" cy="489960"/>
          </a:xfrm>
          <a:prstGeom prst="rect">
            <a:avLst/>
          </a:prstGeom>
          <a:ln>
            <a:noFill/>
          </a:ln>
        </p:spPr>
      </p:pic>
      <p:pic>
        <p:nvPicPr>
          <p:cNvPr id="91" name="Obrázok 4"/>
          <p:cNvPicPr/>
          <p:nvPr/>
        </p:nvPicPr>
        <p:blipFill>
          <a:blip r:embed="rId4"/>
          <a:stretch/>
        </p:blipFill>
        <p:spPr>
          <a:xfrm>
            <a:off x="327240" y="146880"/>
            <a:ext cx="2784600" cy="588240"/>
          </a:xfrm>
          <a:prstGeom prst="rect">
            <a:avLst/>
          </a:prstGeom>
          <a:ln>
            <a:noFill/>
          </a:ln>
        </p:spPr>
      </p:pic>
      <p:sp>
        <p:nvSpPr>
          <p:cNvPr id="3" name="Tekstiruutu 2"/>
          <p:cNvSpPr txBox="1"/>
          <p:nvPr/>
        </p:nvSpPr>
        <p:spPr>
          <a:xfrm>
            <a:off x="327240" y="1652954"/>
            <a:ext cx="8559360" cy="2123658"/>
          </a:xfrm>
          <a:prstGeom prst="rect">
            <a:avLst/>
          </a:prstGeom>
          <a:noFill/>
        </p:spPr>
        <p:txBody>
          <a:bodyPr wrap="square" rtlCol="0">
            <a:spAutoFit/>
          </a:bodyPr>
          <a:lstStyle/>
          <a:p>
            <a:pPr>
              <a:spcAft>
                <a:spcPts val="600"/>
              </a:spcAft>
            </a:pPr>
            <a:r>
              <a:rPr lang="fi-FI" sz="2400" b="1" dirty="0" smtClean="0"/>
              <a:t>Finnish </a:t>
            </a:r>
            <a:r>
              <a:rPr lang="fi-FI" sz="2400" b="1" dirty="0" err="1" smtClean="0"/>
              <a:t>Trainers</a:t>
            </a:r>
            <a:r>
              <a:rPr lang="fi-FI" sz="2400" b="1" dirty="0" smtClean="0"/>
              <a:t>:</a:t>
            </a:r>
          </a:p>
          <a:p>
            <a:pPr marL="285750" indent="-285750">
              <a:spcAft>
                <a:spcPts val="600"/>
              </a:spcAft>
              <a:buFont typeface="Arial" panose="020B0604020202020204" pitchFamily="34" charset="0"/>
              <a:buChar char="•"/>
            </a:pPr>
            <a:r>
              <a:rPr lang="fi-FI" sz="2200" dirty="0" smtClean="0"/>
              <a:t>Mr. Pekka Aho, </a:t>
            </a:r>
            <a:r>
              <a:rPr lang="fi-FI" sz="2200" dirty="0"/>
              <a:t>Vaalimaa </a:t>
            </a:r>
            <a:r>
              <a:rPr lang="fi-FI" sz="2200" dirty="0" err="1" smtClean="0"/>
              <a:t>Customs</a:t>
            </a:r>
            <a:r>
              <a:rPr lang="fi-FI" sz="2200" dirty="0" smtClean="0"/>
              <a:t>, </a:t>
            </a:r>
            <a:r>
              <a:rPr lang="fi-FI" sz="2200" dirty="0" smtClean="0">
                <a:hlinkClick r:id="rId5"/>
              </a:rPr>
              <a:t>pekka.aho@tulli.fi</a:t>
            </a:r>
            <a:r>
              <a:rPr lang="fi-FI" sz="2200" dirty="0" smtClean="0"/>
              <a:t> </a:t>
            </a:r>
          </a:p>
          <a:p>
            <a:pPr marL="285750" indent="-285750">
              <a:spcAft>
                <a:spcPts val="600"/>
              </a:spcAft>
              <a:buFont typeface="Arial" panose="020B0604020202020204" pitchFamily="34" charset="0"/>
              <a:buChar char="•"/>
            </a:pPr>
            <a:r>
              <a:rPr lang="fi-FI" sz="2200" dirty="0" smtClean="0"/>
              <a:t>Mr. Jukka Nokka, </a:t>
            </a:r>
            <a:r>
              <a:rPr lang="fi-FI" sz="2200" dirty="0"/>
              <a:t>Vaalimaa </a:t>
            </a:r>
            <a:r>
              <a:rPr lang="fi-FI" sz="2200" dirty="0" err="1" smtClean="0"/>
              <a:t>Customs</a:t>
            </a:r>
            <a:r>
              <a:rPr lang="fi-FI" sz="2200" dirty="0" smtClean="0"/>
              <a:t>, </a:t>
            </a:r>
            <a:r>
              <a:rPr lang="fi-FI" sz="2200" dirty="0" smtClean="0">
                <a:hlinkClick r:id="rId6"/>
              </a:rPr>
              <a:t>jukka.nokka@tulli.fi</a:t>
            </a:r>
            <a:endParaRPr lang="fi-FI" sz="2200" dirty="0"/>
          </a:p>
          <a:p>
            <a:pPr marL="285750" indent="-285750">
              <a:spcAft>
                <a:spcPts val="600"/>
              </a:spcAft>
              <a:buFont typeface="Arial" panose="020B0604020202020204" pitchFamily="34" charset="0"/>
              <a:buChar char="•"/>
            </a:pPr>
            <a:r>
              <a:rPr lang="fi-FI" sz="2200" dirty="0" smtClean="0"/>
              <a:t>Mr. Valtteri Serola, </a:t>
            </a:r>
            <a:r>
              <a:rPr lang="fi-FI" sz="2200" dirty="0"/>
              <a:t>Vaalimaa </a:t>
            </a:r>
            <a:r>
              <a:rPr lang="fi-FI" sz="2200" dirty="0" err="1" smtClean="0"/>
              <a:t>Customs</a:t>
            </a:r>
            <a:r>
              <a:rPr lang="fi-FI" sz="2200" dirty="0" smtClean="0"/>
              <a:t>, </a:t>
            </a:r>
            <a:r>
              <a:rPr lang="fi-FI" sz="2200" dirty="0" smtClean="0">
                <a:hlinkClick r:id="rId7"/>
              </a:rPr>
              <a:t>valtteri.serola@tulli.fi</a:t>
            </a:r>
            <a:r>
              <a:rPr lang="fi-FI" sz="2200" dirty="0" smtClean="0"/>
              <a:t> </a:t>
            </a:r>
          </a:p>
          <a:p>
            <a:pPr marL="285750" indent="-285750">
              <a:spcAft>
                <a:spcPts val="600"/>
              </a:spcAft>
              <a:buFont typeface="Arial" panose="020B0604020202020204" pitchFamily="34" charset="0"/>
              <a:buChar char="•"/>
            </a:pPr>
            <a:r>
              <a:rPr lang="fi-FI" sz="2200" dirty="0" smtClean="0"/>
              <a:t>Mr. Teijo Tarvainen, Nuijamaa </a:t>
            </a:r>
            <a:r>
              <a:rPr lang="fi-FI" sz="2200" dirty="0" err="1" smtClean="0"/>
              <a:t>Customs</a:t>
            </a:r>
            <a:r>
              <a:rPr lang="fi-FI" sz="2200" dirty="0" smtClean="0"/>
              <a:t>, </a:t>
            </a:r>
            <a:r>
              <a:rPr lang="fi-FI" sz="2200" dirty="0" smtClean="0">
                <a:hlinkClick r:id="rId8"/>
              </a:rPr>
              <a:t>teijo.tarvainen@tulli.fi</a:t>
            </a:r>
            <a:r>
              <a:rPr lang="fi-FI" sz="2200" dirty="0" smtClean="0"/>
              <a:t> </a:t>
            </a:r>
            <a:endParaRPr lang="fi-FI" sz="2200" dirty="0"/>
          </a:p>
        </p:txBody>
      </p:sp>
    </p:spTree>
    <p:extLst>
      <p:ext uri="{BB962C8B-B14F-4D97-AF65-F5344CB8AC3E}">
        <p14:creationId xmlns:p14="http://schemas.microsoft.com/office/powerpoint/2010/main" val="2507329763"/>
      </p:ext>
    </p:extLst>
  </p:cSld>
  <p:clrMapOvr>
    <a:masterClrMapping/>
  </p:clrMapOvr>
  <mc:AlternateContent xmlns:mc="http://schemas.openxmlformats.org/markup-compatibility/2006" xmlns:p14="http://schemas.microsoft.com/office/powerpoint/2010/main">
    <mc:Choice Requires="p14">
      <p:transition spd="slow" p14:dur="3250"/>
    </mc:Choice>
    <mc:Fallback xmlns="" xmlns:p15="http://schemas.microsoft.com/office/powerpoint/2012/main">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p:cNvPicPr>
            <a:picLocks noChangeAspect="1"/>
          </p:cNvPicPr>
          <p:nvPr/>
        </p:nvPicPr>
        <p:blipFill>
          <a:blip r:embed="rId2"/>
          <a:stretch>
            <a:fillRect/>
          </a:stretch>
        </p:blipFill>
        <p:spPr>
          <a:xfrm>
            <a:off x="6024" y="1686821"/>
            <a:ext cx="9144000" cy="5171179"/>
          </a:xfrm>
          <a:prstGeom prst="rect">
            <a:avLst/>
          </a:prstGeom>
        </p:spPr>
      </p:pic>
      <p:sp>
        <p:nvSpPr>
          <p:cNvPr id="2" name="Tytuł 1"/>
          <p:cNvSpPr>
            <a:spLocks noGrp="1"/>
          </p:cNvSpPr>
          <p:nvPr>
            <p:ph type="title"/>
          </p:nvPr>
        </p:nvSpPr>
        <p:spPr>
          <a:xfrm>
            <a:off x="1043608" y="670762"/>
            <a:ext cx="8229600" cy="1143000"/>
          </a:xfrm>
        </p:spPr>
        <p:txBody>
          <a:bodyPr>
            <a:normAutofit/>
          </a:bodyPr>
          <a:lstStyle/>
          <a:p>
            <a:r>
              <a:rPr lang="pl-PL" sz="3600" b="1" dirty="0" smtClean="0">
                <a:latin typeface="Arial" panose="020B0604020202020204" pitchFamily="34" charset="0"/>
                <a:cs typeface="Arial" panose="020B0604020202020204" pitchFamily="34" charset="0"/>
              </a:rPr>
              <a:t>Centres of Expertise, Section </a:t>
            </a:r>
            <a:r>
              <a:rPr lang="pl-PL" sz="3600" b="1" dirty="0" smtClean="0">
                <a:latin typeface="Arial" panose="020B0604020202020204" pitchFamily="34" charset="0"/>
                <a:cs typeface="Arial" panose="020B0604020202020204" pitchFamily="34" charset="0"/>
              </a:rPr>
              <a:t>2</a:t>
            </a:r>
            <a:endParaRPr lang="pl-PL" sz="3600"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6" name="Lekerekített téglalap 5"/>
          <p:cNvSpPr/>
          <p:nvPr/>
        </p:nvSpPr>
        <p:spPr>
          <a:xfrm>
            <a:off x="611560" y="2996952"/>
            <a:ext cx="7932929" cy="2880320"/>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t>How it is possible to manage the trainings on different levels?</a:t>
            </a:r>
          </a:p>
          <a:p>
            <a:r>
              <a:rPr lang="en-GB" sz="3200" b="1" dirty="0"/>
              <a:t>What can be the future of train the trainers method</a:t>
            </a:r>
            <a:r>
              <a:rPr lang="en-GB" sz="3200" b="1" dirty="0" smtClean="0"/>
              <a:t>?</a:t>
            </a:r>
            <a:endParaRPr lang="en-GB" sz="3200" b="1" dirty="0"/>
          </a:p>
        </p:txBody>
      </p:sp>
    </p:spTree>
    <p:extLst>
      <p:ext uri="{BB962C8B-B14F-4D97-AF65-F5344CB8AC3E}">
        <p14:creationId xmlns:p14="http://schemas.microsoft.com/office/powerpoint/2010/main" val="40675840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pic>
        <p:nvPicPr>
          <p:cNvPr id="2050" name="Picture 2" descr="12 Things Successful People Do During Their Lunch Break - Top Choice Aw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88" y="1340768"/>
            <a:ext cx="8554131" cy="479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9141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5495" y="931244"/>
            <a:ext cx="8229600" cy="1143000"/>
          </a:xfrm>
        </p:spPr>
        <p:txBody>
          <a:bodyPr>
            <a:normAutofit fontScale="90000"/>
          </a:bodyPr>
          <a:lstStyle/>
          <a:p>
            <a:r>
              <a:rPr lang="pl-PL" b="1" dirty="0" smtClean="0">
                <a:latin typeface="Arial" panose="020B0604020202020204" pitchFamily="34" charset="0"/>
                <a:cs typeface="Arial" panose="020B0604020202020204" pitchFamily="34" charset="0"/>
              </a:rPr>
              <a:t>Presentation of Centres of Expertise, Section 3</a:t>
            </a:r>
            <a:endParaRPr lang="pl-PL" b="1" dirty="0">
              <a:latin typeface="Arial" panose="020B0604020202020204" pitchFamily="34" charset="0"/>
              <a:cs typeface="Arial" panose="020B0604020202020204" pitchFamily="34" charset="0"/>
            </a:endParaRPr>
          </a:p>
        </p:txBody>
      </p:sp>
      <p:sp>
        <p:nvSpPr>
          <p:cNvPr id="5" name="Symbol zastępczy zawartości 4"/>
          <p:cNvSpPr>
            <a:spLocks noGrp="1"/>
          </p:cNvSpPr>
          <p:nvPr>
            <p:ph idx="1"/>
          </p:nvPr>
        </p:nvSpPr>
        <p:spPr>
          <a:xfrm>
            <a:off x="455495" y="2420889"/>
            <a:ext cx="8249524" cy="2376264"/>
          </a:xfrm>
        </p:spPr>
        <p:txBody>
          <a:bodyPr/>
          <a:lstStyle/>
          <a:p>
            <a:pPr marL="0" indent="0">
              <a:buNone/>
            </a:pPr>
            <a:r>
              <a:rPr lang="pl-PL" dirty="0" smtClean="0">
                <a:latin typeface="Arial" panose="020B0604020202020204" pitchFamily="34" charset="0"/>
                <a:cs typeface="Arial" panose="020B0604020202020204" pitchFamily="34" charset="0"/>
              </a:rPr>
              <a:t>Presentation of:</a:t>
            </a:r>
          </a:p>
          <a:p>
            <a:r>
              <a:rPr lang="pl-PL" dirty="0" smtClean="0">
                <a:latin typeface="Arial" panose="020B0604020202020204" pitchFamily="34" charset="0"/>
                <a:cs typeface="Arial" panose="020B0604020202020204" pitchFamily="34" charset="0"/>
              </a:rPr>
              <a:t>Bus search (PL) and</a:t>
            </a:r>
          </a:p>
          <a:p>
            <a:r>
              <a:rPr lang="pl-PL" dirty="0" smtClean="0">
                <a:latin typeface="Arial" panose="020B0604020202020204" pitchFamily="34" charset="0"/>
                <a:cs typeface="Arial" panose="020B0604020202020204" pitchFamily="34" charset="0"/>
              </a:rPr>
              <a:t>Train search (LV)</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7" name="Lekerekített téglalap 6"/>
          <p:cNvSpPr/>
          <p:nvPr/>
        </p:nvSpPr>
        <p:spPr>
          <a:xfrm>
            <a:off x="251848" y="4293096"/>
            <a:ext cx="8568624" cy="2304256"/>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b="1" dirty="0" err="1" smtClean="0"/>
              <a:t>How</a:t>
            </a:r>
            <a:r>
              <a:rPr lang="hu-HU" sz="3200" b="1" dirty="0" smtClean="0"/>
              <a:t> </a:t>
            </a:r>
            <a:r>
              <a:rPr lang="hu-HU" sz="3200" b="1" dirty="0" err="1" smtClean="0"/>
              <a:t>to</a:t>
            </a:r>
            <a:r>
              <a:rPr lang="hu-HU" sz="3200" b="1" dirty="0" smtClean="0"/>
              <a:t> </a:t>
            </a:r>
            <a:r>
              <a:rPr lang="hu-HU" sz="3200" b="1" dirty="0" err="1" smtClean="0"/>
              <a:t>get</a:t>
            </a:r>
            <a:r>
              <a:rPr lang="hu-HU" sz="3200" b="1" dirty="0" smtClean="0"/>
              <a:t> partner </a:t>
            </a:r>
            <a:r>
              <a:rPr lang="hu-HU" sz="3200" b="1" dirty="0" err="1" smtClean="0"/>
              <a:t>CoE</a:t>
            </a:r>
            <a:r>
              <a:rPr lang="hu-HU" sz="3200" b="1" dirty="0" smtClean="0"/>
              <a:t>?</a:t>
            </a:r>
          </a:p>
          <a:p>
            <a:r>
              <a:rPr lang="hu-HU" sz="3200" b="1" dirty="0" err="1" smtClean="0"/>
              <a:t>Special</a:t>
            </a:r>
            <a:r>
              <a:rPr lang="hu-HU" sz="3200" b="1" dirty="0" smtClean="0"/>
              <a:t> </a:t>
            </a:r>
            <a:r>
              <a:rPr lang="hu-HU" sz="3200" b="1" dirty="0" err="1" smtClean="0"/>
              <a:t>premises</a:t>
            </a:r>
            <a:r>
              <a:rPr lang="hu-HU" sz="3200" b="1" dirty="0" smtClean="0"/>
              <a:t> </a:t>
            </a:r>
            <a:r>
              <a:rPr lang="hu-HU" sz="3200" b="1" dirty="0" err="1" smtClean="0"/>
              <a:t>for</a:t>
            </a:r>
            <a:r>
              <a:rPr lang="hu-HU" sz="3200" b="1" dirty="0" smtClean="0"/>
              <a:t> </a:t>
            </a:r>
            <a:r>
              <a:rPr lang="hu-HU" sz="3200" b="1" dirty="0" err="1" smtClean="0"/>
              <a:t>training</a:t>
            </a:r>
            <a:r>
              <a:rPr lang="hu-HU" sz="3200" b="1" dirty="0" smtClean="0"/>
              <a:t> – </a:t>
            </a:r>
            <a:r>
              <a:rPr lang="hu-HU" sz="3200" b="1" dirty="0" err="1" smtClean="0"/>
              <a:t>how</a:t>
            </a:r>
            <a:r>
              <a:rPr lang="hu-HU" sz="3200" b="1" dirty="0" smtClean="0"/>
              <a:t> </a:t>
            </a:r>
            <a:r>
              <a:rPr lang="hu-HU" sz="3200" b="1" dirty="0" err="1" smtClean="0"/>
              <a:t>it</a:t>
            </a:r>
            <a:r>
              <a:rPr lang="hu-HU" sz="3200" b="1" dirty="0" smtClean="0"/>
              <a:t> </a:t>
            </a:r>
            <a:r>
              <a:rPr lang="hu-HU" sz="3200" b="1" dirty="0" err="1" smtClean="0"/>
              <a:t>can</a:t>
            </a:r>
            <a:r>
              <a:rPr lang="hu-HU" sz="3200" b="1" dirty="0" smtClean="0"/>
              <a:t> </a:t>
            </a:r>
            <a:r>
              <a:rPr lang="hu-HU" sz="3200" b="1" dirty="0" err="1" smtClean="0"/>
              <a:t>work</a:t>
            </a:r>
            <a:r>
              <a:rPr lang="hu-HU" sz="3200" b="1" dirty="0" smtClean="0"/>
              <a:t> at </a:t>
            </a:r>
            <a:r>
              <a:rPr lang="hu-HU" sz="3200" b="1" dirty="0" err="1" smtClean="0"/>
              <a:t>national</a:t>
            </a:r>
            <a:r>
              <a:rPr lang="hu-HU" sz="3200" b="1" dirty="0" smtClean="0"/>
              <a:t> </a:t>
            </a:r>
            <a:r>
              <a:rPr lang="hu-HU" sz="3200" b="1" dirty="0" err="1" smtClean="0"/>
              <a:t>level</a:t>
            </a:r>
            <a:r>
              <a:rPr lang="hu-HU" sz="3200" b="1" dirty="0" smtClean="0"/>
              <a:t>?</a:t>
            </a:r>
            <a:endParaRPr lang="en-GB" sz="3200" b="1" dirty="0"/>
          </a:p>
        </p:txBody>
      </p:sp>
    </p:spTree>
    <p:extLst>
      <p:ext uri="{BB962C8B-B14F-4D97-AF65-F5344CB8AC3E}">
        <p14:creationId xmlns:p14="http://schemas.microsoft.com/office/powerpoint/2010/main" val="23514062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Rectangle 44">
            <a:extLst>
              <a:ext uri="{FF2B5EF4-FFF2-40B4-BE49-F238E27FC236}">
                <a16:creationId xmlns="" xmlns:a16="http://schemas.microsoft.com/office/drawing/2014/main" id="{FFCDD23B-75C8-427B-BD08-53C8156CD7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Obraz 5">
            <a:extLst>
              <a:ext uri="{FF2B5EF4-FFF2-40B4-BE49-F238E27FC236}">
                <a16:creationId xmlns="" xmlns:a16="http://schemas.microsoft.com/office/drawing/2014/main" id="{9ACE8FFA-6AC4-4F76-9ACA-D061AB051F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0" y="857392"/>
            <a:ext cx="6096641" cy="3968396"/>
          </a:xfrm>
          <a:prstGeom prst="rect">
            <a:avLst/>
          </a:prstGeom>
        </p:spPr>
      </p:pic>
      <p:sp>
        <p:nvSpPr>
          <p:cNvPr id="47" name="Rectangle 46">
            <a:extLst>
              <a:ext uri="{FF2B5EF4-FFF2-40B4-BE49-F238E27FC236}">
                <a16:creationId xmlns="" xmlns:a16="http://schemas.microsoft.com/office/drawing/2014/main" id="{AFFC87AC-C919-4FE5-BAC3-39509E0011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98" y="4818905"/>
            <a:ext cx="9144198" cy="872883"/>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 xmlns:a16="http://schemas.microsoft.com/office/drawing/2014/main" id="{AB5E08C4-8CDD-4623-A5B8-E998C6DEE3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 y="4818905"/>
            <a:ext cx="9143999" cy="1189864"/>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 xmlns:a16="http://schemas.microsoft.com/office/drawing/2014/main" id="{A0E4F04B-3FBC-4530-B833-B321E4EF7795}"/>
              </a:ext>
            </a:extLst>
          </p:cNvPr>
          <p:cNvSpPr txBox="1">
            <a:spLocks/>
          </p:cNvSpPr>
          <p:nvPr/>
        </p:nvSpPr>
        <p:spPr>
          <a:xfrm>
            <a:off x="524786" y="5083775"/>
            <a:ext cx="2124038" cy="67393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TRAIN</a:t>
            </a:r>
            <a:b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SEARCH</a:t>
            </a:r>
          </a:p>
        </p:txBody>
      </p:sp>
      <p:sp>
        <p:nvSpPr>
          <p:cNvPr id="51" name="Rectangle 50">
            <a:extLst>
              <a:ext uri="{FF2B5EF4-FFF2-40B4-BE49-F238E27FC236}">
                <a16:creationId xmlns="" xmlns:a16="http://schemas.microsoft.com/office/drawing/2014/main" id="{15F33878-D502-4FFA-8ACE-F2AECDB2A2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6096643" y="4818905"/>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 xmlns:a16="http://schemas.microsoft.com/office/drawing/2014/main" id="{33D254B2-1F25-4199-BEE3-4F920189BB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096643" y="857251"/>
            <a:ext cx="3047357" cy="3968538"/>
          </a:xfrm>
          <a:prstGeom prst="rect">
            <a:avLst/>
          </a:prstGeom>
        </p:spPr>
      </p:pic>
      <p:pic>
        <p:nvPicPr>
          <p:cNvPr id="25" name="Obraz 7">
            <a:extLst>
              <a:ext uri="{FF2B5EF4-FFF2-40B4-BE49-F238E27FC236}">
                <a16:creationId xmlns="" xmlns:a16="http://schemas.microsoft.com/office/drawing/2014/main" id="{14844271-B194-482A-909B-14149D13A4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sp>
        <p:nvSpPr>
          <p:cNvPr id="33" name="Subtitle 2">
            <a:extLst>
              <a:ext uri="{FF2B5EF4-FFF2-40B4-BE49-F238E27FC236}">
                <a16:creationId xmlns="" xmlns:a16="http://schemas.microsoft.com/office/drawing/2014/main" id="{A0387EFD-4341-4EBB-B69F-5BDB1A8096F2}"/>
              </a:ext>
            </a:extLst>
          </p:cNvPr>
          <p:cNvSpPr txBox="1">
            <a:spLocks/>
          </p:cNvSpPr>
          <p:nvPr/>
        </p:nvSpPr>
        <p:spPr>
          <a:xfrm>
            <a:off x="2917527" y="5013072"/>
            <a:ext cx="2689860" cy="8153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1200" dirty="0">
                <a:solidFill>
                  <a:schemeClr val="bg1"/>
                </a:solidFill>
                <a:latin typeface="Times New Roman" panose="02020603050405020304" pitchFamily="18" charset="0"/>
                <a:cs typeface="Times New Roman" panose="02020603050405020304" pitchFamily="18" charset="0"/>
              </a:rPr>
              <a:t>Latvia, Daugavpils</a:t>
            </a:r>
          </a:p>
          <a:p>
            <a:pPr marL="0" indent="0">
              <a:buNone/>
            </a:pPr>
            <a:r>
              <a:rPr lang="lv-LV" sz="1200" dirty="0" smtClean="0">
                <a:solidFill>
                  <a:schemeClr val="bg1"/>
                </a:solidFill>
                <a:latin typeface="Times New Roman" panose="02020603050405020304" pitchFamily="18" charset="0"/>
                <a:cs typeface="Times New Roman" panose="02020603050405020304" pitchFamily="18" charset="0"/>
              </a:rPr>
              <a:t>5-7 </a:t>
            </a:r>
            <a:r>
              <a:rPr lang="lv-LV" sz="1200" dirty="0">
                <a:solidFill>
                  <a:schemeClr val="bg1"/>
                </a:solidFill>
                <a:latin typeface="Times New Roman" panose="02020603050405020304" pitchFamily="18" charset="0"/>
                <a:cs typeface="Times New Roman" panose="02020603050405020304" pitchFamily="18" charset="0"/>
              </a:rPr>
              <a:t>April 2022</a:t>
            </a:r>
          </a:p>
        </p:txBody>
      </p:sp>
    </p:spTree>
    <p:extLst>
      <p:ext uri="{BB962C8B-B14F-4D97-AF65-F5344CB8AC3E}">
        <p14:creationId xmlns:p14="http://schemas.microsoft.com/office/powerpoint/2010/main" val="2785265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 name="Rectangle 65">
            <a:extLst>
              <a:ext uri="{FF2B5EF4-FFF2-40B4-BE49-F238E27FC236}">
                <a16:creationId xmlns="" xmlns:a16="http://schemas.microsoft.com/office/drawing/2014/main" id="{A3C210E6-A35A-4F68-8D60-801A019C75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1" name="Picture 50">
            <a:extLst>
              <a:ext uri="{FF2B5EF4-FFF2-40B4-BE49-F238E27FC236}">
                <a16:creationId xmlns="" xmlns:a16="http://schemas.microsoft.com/office/drawing/2014/main" id="{229A9C1F-6E16-4B99-B6FD-59B5E5923F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b="-2"/>
          <a:stretch/>
        </p:blipFill>
        <p:spPr>
          <a:xfrm>
            <a:off x="2352292" y="857257"/>
            <a:ext cx="3734478"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0" name="Picture 49">
            <a:extLst>
              <a:ext uri="{FF2B5EF4-FFF2-40B4-BE49-F238E27FC236}">
                <a16:creationId xmlns="" xmlns:a16="http://schemas.microsoft.com/office/drawing/2014/main" id="{37A9BE19-E2D1-49BF-B7AB-7EA83D96CA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6267" y="3449575"/>
            <a:ext cx="3607733" cy="2551176"/>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48" name="Picture 47" descr="kravas vilciena RK 004">
            <a:extLst>
              <a:ext uri="{FF2B5EF4-FFF2-40B4-BE49-F238E27FC236}">
                <a16:creationId xmlns="" xmlns:a16="http://schemas.microsoft.com/office/drawing/2014/main" id="{E27E7179-66AE-4F0A-9186-83CFCBF5CC8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3"/>
          <a:stretch/>
        </p:blipFill>
        <p:spPr bwMode="auto">
          <a:xfrm>
            <a:off x="2392072" y="344957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83" name="Freeform: Shape 67">
            <a:extLst>
              <a:ext uri="{FF2B5EF4-FFF2-40B4-BE49-F238E27FC236}">
                <a16:creationId xmlns="" xmlns:a16="http://schemas.microsoft.com/office/drawing/2014/main" id="{AC0D06B0-F19C-459E-B221-A34B506FB5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857250"/>
            <a:ext cx="2959361" cy="51435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84" name="Freeform: Shape 69">
            <a:extLst>
              <a:ext uri="{FF2B5EF4-FFF2-40B4-BE49-F238E27FC236}">
                <a16:creationId xmlns="" xmlns:a16="http://schemas.microsoft.com/office/drawing/2014/main" id="{345B26DA-1C6B-4C66-81C9-9C1877FC2D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2952503" cy="51435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72" name="Rectangle 71">
            <a:extLst>
              <a:ext uri="{FF2B5EF4-FFF2-40B4-BE49-F238E27FC236}">
                <a16:creationId xmlns="" xmlns:a16="http://schemas.microsoft.com/office/drawing/2014/main" id="{98DE6C44-43F8-4DE4-AB81-66853FFEA0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11631"/>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4" name="Rectangle 73">
            <a:extLst>
              <a:ext uri="{FF2B5EF4-FFF2-40B4-BE49-F238E27FC236}">
                <a16:creationId xmlns="" xmlns:a16="http://schemas.microsoft.com/office/drawing/2014/main" id="{2409529B-9B56-4F10-BE4D-F934DB89E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9184" y="2424706"/>
            <a:ext cx="21259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0" name="TextBox 39">
            <a:extLst>
              <a:ext uri="{FF2B5EF4-FFF2-40B4-BE49-F238E27FC236}">
                <a16:creationId xmlns="" xmlns:a16="http://schemas.microsoft.com/office/drawing/2014/main" id="{F446180E-8C99-4D48-B9EB-5B1E00EAEA20}"/>
              </a:ext>
            </a:extLst>
          </p:cNvPr>
          <p:cNvSpPr txBox="1"/>
          <p:nvPr/>
        </p:nvSpPr>
        <p:spPr>
          <a:xfrm>
            <a:off x="336042" y="2551176"/>
            <a:ext cx="2105406" cy="2942082"/>
          </a:xfrm>
          <a:prstGeom prst="rect">
            <a:avLst/>
          </a:prstGeom>
        </p:spPr>
        <p:txBody>
          <a:bodyPr vert="horz" lIns="68580" tIns="34290" rIns="68580" bIns="34290" rtlCol="0">
            <a:normAutofit/>
          </a:bodyPr>
          <a:lstStyle/>
          <a:p>
            <a:pPr indent="-171450">
              <a:lnSpc>
                <a:spcPct val="90000"/>
              </a:lnSpc>
              <a:spcAft>
                <a:spcPts val="450"/>
              </a:spcAft>
              <a:buFont typeface="Arial" panose="020B0604020202020204" pitchFamily="34" charset="0"/>
              <a:buChar char="•"/>
            </a:pPr>
            <a:endParaRPr lang="en-US" sz="1275" b="1" i="1" dirty="0"/>
          </a:p>
        </p:txBody>
      </p:sp>
      <p:pic>
        <p:nvPicPr>
          <p:cNvPr id="49" name="Picture 48">
            <a:extLst>
              <a:ext uri="{FF2B5EF4-FFF2-40B4-BE49-F238E27FC236}">
                <a16:creationId xmlns="" xmlns:a16="http://schemas.microsoft.com/office/drawing/2014/main" id="{7503910C-CC45-4491-9948-2C50EE7D33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53279" y="857257"/>
            <a:ext cx="3590721" cy="2551169"/>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7" cstate="screen">
            <a:extLst>
              <a:ext uri="{28A0092B-C50C-407E-A947-70E740481C1C}">
                <a14:useLocalDpi xmlns:a14="http://schemas.microsoft.com/office/drawing/2010/main"/>
              </a:ext>
            </a:extLst>
          </a:blip>
          <a:stretch/>
        </p:blipFill>
        <p:spPr>
          <a:xfrm>
            <a:off x="245431" y="967411"/>
            <a:ext cx="1002345" cy="460187"/>
          </a:xfrm>
          <a:prstGeom prst="rect">
            <a:avLst/>
          </a:prstGeom>
          <a:ln>
            <a:noFill/>
          </a:ln>
        </p:spPr>
      </p:pic>
      <p:sp>
        <p:nvSpPr>
          <p:cNvPr id="35" name="TextBox 34">
            <a:extLst>
              <a:ext uri="{FF2B5EF4-FFF2-40B4-BE49-F238E27FC236}">
                <a16:creationId xmlns="" xmlns:a16="http://schemas.microsoft.com/office/drawing/2014/main" id="{551A5CFB-EFE8-4C2A-A399-15FE599C34C1}"/>
              </a:ext>
            </a:extLst>
          </p:cNvPr>
          <p:cNvSpPr txBox="1"/>
          <p:nvPr/>
        </p:nvSpPr>
        <p:spPr>
          <a:xfrm>
            <a:off x="154212" y="1966448"/>
            <a:ext cx="2348885" cy="300082"/>
          </a:xfrm>
          <a:prstGeom prst="rect">
            <a:avLst/>
          </a:prstGeom>
          <a:noFill/>
        </p:spPr>
        <p:txBody>
          <a:bodyPr wrap="square" rtlCol="0">
            <a:spAutoFit/>
          </a:bodyPr>
          <a:lstStyle/>
          <a:p>
            <a:r>
              <a:rPr lang="lv-LV" sz="135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Duration</a:t>
            </a:r>
            <a:r>
              <a:rPr lang="lv-LV" sz="1350" dirty="0">
                <a:latin typeface="Times New Roman" panose="02020603050405020304" pitchFamily="18" charset="0"/>
                <a:cs typeface="Times New Roman" panose="02020603050405020304" pitchFamily="18" charset="0"/>
              </a:rPr>
              <a:t> – 3 </a:t>
            </a:r>
            <a:r>
              <a:rPr lang="lv-LV" sz="1350" dirty="0" err="1">
                <a:latin typeface="Times New Roman" panose="02020603050405020304" pitchFamily="18" charset="0"/>
                <a:cs typeface="Times New Roman" panose="02020603050405020304" pitchFamily="18" charset="0"/>
              </a:rPr>
              <a:t>days</a:t>
            </a:r>
            <a:endParaRPr lang="lv-LV" sz="135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B0A62DDA-57D9-4113-84DD-BCFCAB15B454}"/>
              </a:ext>
            </a:extLst>
          </p:cNvPr>
          <p:cNvSpPr txBox="1"/>
          <p:nvPr/>
        </p:nvSpPr>
        <p:spPr>
          <a:xfrm>
            <a:off x="4751951" y="3584839"/>
            <a:ext cx="1161325" cy="300082"/>
          </a:xfrm>
          <a:prstGeom prst="rect">
            <a:avLst/>
          </a:prstGeom>
          <a:noFill/>
        </p:spPr>
        <p:txBody>
          <a:bodyPr wrap="square" rtlCol="0">
            <a:spAutoFit/>
          </a:bodyPr>
          <a:lstStyle/>
          <a:p>
            <a:r>
              <a:rPr lang="lv-LV" sz="13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INDRA BCP</a:t>
            </a:r>
          </a:p>
        </p:txBody>
      </p:sp>
      <p:sp>
        <p:nvSpPr>
          <p:cNvPr id="3" name="TextBox 2">
            <a:extLst>
              <a:ext uri="{FF2B5EF4-FFF2-40B4-BE49-F238E27FC236}">
                <a16:creationId xmlns="" xmlns:a16="http://schemas.microsoft.com/office/drawing/2014/main" id="{D052DC81-8FD7-4EDD-91BB-09E108E88131}"/>
              </a:ext>
            </a:extLst>
          </p:cNvPr>
          <p:cNvSpPr txBox="1"/>
          <p:nvPr/>
        </p:nvSpPr>
        <p:spPr>
          <a:xfrm>
            <a:off x="2777490" y="967410"/>
            <a:ext cx="1794510" cy="300082"/>
          </a:xfrm>
          <a:prstGeom prst="rect">
            <a:avLst/>
          </a:prstGeom>
          <a:noFill/>
        </p:spPr>
        <p:txBody>
          <a:bodyPr wrap="square" rtlCol="0">
            <a:spAutoFit/>
          </a:bodyPr>
          <a:lstStyle/>
          <a:p>
            <a:r>
              <a:rPr lang="lv-LV" sz="13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DAUGAVPILS BCP</a:t>
            </a:r>
          </a:p>
        </p:txBody>
      </p:sp>
      <p:sp>
        <p:nvSpPr>
          <p:cNvPr id="6" name="TextBox 5">
            <a:extLst>
              <a:ext uri="{FF2B5EF4-FFF2-40B4-BE49-F238E27FC236}">
                <a16:creationId xmlns="" xmlns:a16="http://schemas.microsoft.com/office/drawing/2014/main" id="{4BBEEF79-308D-428C-82D6-10735A498974}"/>
              </a:ext>
            </a:extLst>
          </p:cNvPr>
          <p:cNvSpPr txBox="1"/>
          <p:nvPr/>
        </p:nvSpPr>
        <p:spPr>
          <a:xfrm>
            <a:off x="7493467" y="870973"/>
            <a:ext cx="1805729" cy="300082"/>
          </a:xfrm>
          <a:prstGeom prst="rect">
            <a:avLst/>
          </a:prstGeom>
          <a:noFill/>
        </p:spPr>
        <p:txBody>
          <a:bodyPr wrap="square" rtlCol="0">
            <a:spAutoFit/>
          </a:bodyPr>
          <a:lstStyle/>
          <a:p>
            <a:r>
              <a:rPr lang="lv-LV" sz="13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CUSTOMS OFFICE</a:t>
            </a:r>
          </a:p>
        </p:txBody>
      </p:sp>
      <p:sp>
        <p:nvSpPr>
          <p:cNvPr id="41" name="TextBox 40">
            <a:extLst>
              <a:ext uri="{FF2B5EF4-FFF2-40B4-BE49-F238E27FC236}">
                <a16:creationId xmlns="" xmlns:a16="http://schemas.microsoft.com/office/drawing/2014/main" id="{8BBB4780-56C2-404B-86A8-AEE602A85F9E}"/>
              </a:ext>
            </a:extLst>
          </p:cNvPr>
          <p:cNvSpPr txBox="1"/>
          <p:nvPr/>
        </p:nvSpPr>
        <p:spPr>
          <a:xfrm>
            <a:off x="6398971" y="3490755"/>
            <a:ext cx="2658501" cy="507831"/>
          </a:xfrm>
          <a:prstGeom prst="rect">
            <a:avLst/>
          </a:prstGeom>
          <a:noFill/>
        </p:spPr>
        <p:txBody>
          <a:bodyPr wrap="square" rtlCol="0">
            <a:spAutoFit/>
          </a:bodyPr>
          <a:lstStyle/>
          <a:p>
            <a:r>
              <a:rPr lang="lv-LV" sz="1350" b="1" dirty="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DAUGAVPILS LOCOMOTIVE REPAIR FACTORY</a:t>
            </a:r>
          </a:p>
        </p:txBody>
      </p:sp>
      <p:sp>
        <p:nvSpPr>
          <p:cNvPr id="42" name="TextBox 41">
            <a:extLst>
              <a:ext uri="{FF2B5EF4-FFF2-40B4-BE49-F238E27FC236}">
                <a16:creationId xmlns="" xmlns:a16="http://schemas.microsoft.com/office/drawing/2014/main" id="{03D85639-EC7A-4EC5-B16B-2D47CE9A56AE}"/>
              </a:ext>
            </a:extLst>
          </p:cNvPr>
          <p:cNvSpPr txBox="1"/>
          <p:nvPr/>
        </p:nvSpPr>
        <p:spPr>
          <a:xfrm>
            <a:off x="151862" y="2923423"/>
            <a:ext cx="1691196" cy="300082"/>
          </a:xfrm>
          <a:prstGeom prst="rect">
            <a:avLst/>
          </a:prstGeom>
          <a:noFill/>
        </p:spPr>
        <p:txBody>
          <a:bodyPr wrap="square" rtlCol="0">
            <a:spAutoFit/>
          </a:bodyPr>
          <a:lstStyle/>
          <a:p>
            <a:r>
              <a:rPr lang="lv-LV" sz="1350" b="1" dirty="0" err="1">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Trainees</a:t>
            </a:r>
            <a:r>
              <a:rPr lang="lv-LV" sz="1350" b="1" dirty="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 </a:t>
            </a:r>
            <a:r>
              <a:rPr lang="lv-LV" sz="1350" b="1" dirty="0" err="1">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from</a:t>
            </a:r>
            <a:r>
              <a:rPr lang="lv-LV" sz="1350" b="1" dirty="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43" name="TextBox 42">
            <a:extLst>
              <a:ext uri="{FF2B5EF4-FFF2-40B4-BE49-F238E27FC236}">
                <a16:creationId xmlns="" xmlns:a16="http://schemas.microsoft.com/office/drawing/2014/main" id="{405072C8-FF6C-49CF-9097-757CA199F8B1}"/>
              </a:ext>
            </a:extLst>
          </p:cNvPr>
          <p:cNvSpPr txBox="1"/>
          <p:nvPr/>
        </p:nvSpPr>
        <p:spPr>
          <a:xfrm>
            <a:off x="1543389" y="2540273"/>
            <a:ext cx="1305017" cy="1754326"/>
          </a:xfrm>
          <a:prstGeom prst="rect">
            <a:avLst/>
          </a:prstGeom>
          <a:noFill/>
        </p:spPr>
        <p:txBody>
          <a:bodyPr wrap="square" rtlCol="0">
            <a:spAutoFit/>
          </a:bodyPr>
          <a:lstStyle/>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Hungary</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Romania</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Estonia</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Poland</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Lithuania</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Finland</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Greece</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Bulgaria</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a:latin typeface="Times New Roman" panose="02020603050405020304" pitchFamily="18" charset="0"/>
                <a:ea typeface="Verdana" panose="020B0604030504040204" pitchFamily="34" charset="0"/>
                <a:cs typeface="Times New Roman" panose="02020603050405020304" pitchFamily="18" charset="0"/>
              </a:rPr>
              <a:t>Latvia</a:t>
            </a:r>
          </a:p>
        </p:txBody>
      </p:sp>
      <p:sp>
        <p:nvSpPr>
          <p:cNvPr id="44" name="TextBox 43">
            <a:extLst>
              <a:ext uri="{FF2B5EF4-FFF2-40B4-BE49-F238E27FC236}">
                <a16:creationId xmlns="" xmlns:a16="http://schemas.microsoft.com/office/drawing/2014/main" id="{A5BDBD42-9CD7-4990-B0F7-960A4F2866C0}"/>
              </a:ext>
            </a:extLst>
          </p:cNvPr>
          <p:cNvSpPr txBox="1"/>
          <p:nvPr/>
        </p:nvSpPr>
        <p:spPr>
          <a:xfrm>
            <a:off x="151862" y="4820766"/>
            <a:ext cx="2570085" cy="300082"/>
          </a:xfrm>
          <a:prstGeom prst="rect">
            <a:avLst/>
          </a:prstGeom>
          <a:noFill/>
        </p:spPr>
        <p:txBody>
          <a:bodyPr wrap="square" rtlCol="0">
            <a:spAutoFit/>
          </a:bodyPr>
          <a:lstStyle/>
          <a:p>
            <a:r>
              <a:rPr lang="lv-LV" sz="1350" b="1" dirty="0" err="1">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Trainers</a:t>
            </a:r>
            <a:r>
              <a:rPr lang="lv-LV" sz="1350" b="1" dirty="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 </a:t>
            </a:r>
            <a:r>
              <a:rPr lang="lv-LV" sz="1350" b="1" dirty="0" err="1">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from</a:t>
            </a:r>
            <a:r>
              <a:rPr lang="lv-LV" sz="1350" b="1" dirty="0">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a:t>
            </a:r>
          </a:p>
        </p:txBody>
      </p:sp>
      <p:sp>
        <p:nvSpPr>
          <p:cNvPr id="45" name="TextBox 44">
            <a:extLst>
              <a:ext uri="{FF2B5EF4-FFF2-40B4-BE49-F238E27FC236}">
                <a16:creationId xmlns="" xmlns:a16="http://schemas.microsoft.com/office/drawing/2014/main" id="{78F50134-69D3-43F2-9EE1-11A919826E58}"/>
              </a:ext>
            </a:extLst>
          </p:cNvPr>
          <p:cNvSpPr txBox="1"/>
          <p:nvPr/>
        </p:nvSpPr>
        <p:spPr>
          <a:xfrm>
            <a:off x="1466468" y="4696248"/>
            <a:ext cx="1563633" cy="830997"/>
          </a:xfrm>
          <a:prstGeom prst="rect">
            <a:avLst/>
          </a:prstGeom>
          <a:noFill/>
        </p:spPr>
        <p:txBody>
          <a:bodyPr wrap="square" rtlCol="0">
            <a:spAutoFit/>
          </a:bodyPr>
          <a:lstStyle/>
          <a:p>
            <a:pPr marL="214313" indent="-214313">
              <a:buFont typeface="Arial" panose="020B0604020202020204" pitchFamily="34" charset="0"/>
              <a:buChar char="•"/>
            </a:pPr>
            <a:r>
              <a:rPr lang="lv-LV" sz="1200" dirty="0">
                <a:latin typeface="Times New Roman" panose="02020603050405020304" pitchFamily="18" charset="0"/>
                <a:ea typeface="Verdana" panose="020B0604030504040204" pitchFamily="34" charset="0"/>
                <a:cs typeface="Times New Roman" panose="02020603050405020304" pitchFamily="18" charset="0"/>
              </a:rPr>
              <a:t>Latvia</a:t>
            </a: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Lithuania</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Arial" panose="020B0604020202020204" pitchFamily="34" charset="0"/>
              <a:buChar char="•"/>
            </a:pPr>
            <a:r>
              <a:rPr lang="lv-LV" sz="1200" dirty="0" err="1">
                <a:latin typeface="Times New Roman" panose="02020603050405020304" pitchFamily="18" charset="0"/>
                <a:ea typeface="Verdana" panose="020B0604030504040204" pitchFamily="34" charset="0"/>
                <a:cs typeface="Times New Roman" panose="02020603050405020304" pitchFamily="18" charset="0"/>
              </a:rPr>
              <a:t>Hungary</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2760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383B190-6BFB-422F-B667-06B7B25F09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489723"/>
            <a:ext cx="5319161" cy="222587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 xmlns:a16="http://schemas.microsoft.com/office/drawing/2014/main" id="{B0758798-E8A8-4DBF-B49F-54970633DC53}"/>
              </a:ext>
            </a:extLst>
          </p:cNvPr>
          <p:cNvSpPr txBox="1"/>
          <p:nvPr/>
        </p:nvSpPr>
        <p:spPr>
          <a:xfrm>
            <a:off x="3766366" y="3716965"/>
            <a:ext cx="4848965" cy="1137011"/>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The first training day at «Indra BCP»</a:t>
            </a:r>
          </a:p>
        </p:txBody>
      </p:sp>
      <p:pic>
        <p:nvPicPr>
          <p:cNvPr id="8" name="Picture 7">
            <a:extLst>
              <a:ext uri="{FF2B5EF4-FFF2-40B4-BE49-F238E27FC236}">
                <a16:creationId xmlns="" xmlns:a16="http://schemas.microsoft.com/office/drawing/2014/main" id="{C73D7953-B808-4219-BBA3-2B3E1F8D19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b="-1"/>
          <a:stretch/>
        </p:blipFill>
        <p:spPr>
          <a:xfrm>
            <a:off x="238226" y="1081772"/>
            <a:ext cx="3120339" cy="2286903"/>
          </a:xfrm>
          <a:prstGeom prst="rect">
            <a:avLst/>
          </a:prstGeom>
        </p:spPr>
      </p:pic>
      <p:pic>
        <p:nvPicPr>
          <p:cNvPr id="7" name="Picture 6">
            <a:extLst>
              <a:ext uri="{FF2B5EF4-FFF2-40B4-BE49-F238E27FC236}">
                <a16:creationId xmlns="" xmlns:a16="http://schemas.microsoft.com/office/drawing/2014/main" id="{7BD96BA7-14A8-4444-9F34-2F4986C3F3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0722" y="1081772"/>
            <a:ext cx="5412814" cy="2256141"/>
          </a:xfrm>
          <a:prstGeom prst="rect">
            <a:avLst/>
          </a:prstGeom>
        </p:spPr>
      </p:pic>
      <p:cxnSp>
        <p:nvCxnSpPr>
          <p:cNvPr id="16" name="Straight Connector 15">
            <a:extLst>
              <a:ext uri="{FF2B5EF4-FFF2-40B4-BE49-F238E27FC236}">
                <a16:creationId xmlns="" xmlns:a16="http://schemas.microsoft.com/office/drawing/2014/main" id="{ED28E597-4AF8-4D69-A9AB-A1EDC6156B0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4939565"/>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5" cstate="screen">
            <a:extLst>
              <a:ext uri="{28A0092B-C50C-407E-A947-70E740481C1C}">
                <a14:useLocalDpi xmlns:a14="http://schemas.microsoft.com/office/drawing/2010/main"/>
              </a:ext>
            </a:extLst>
          </a:blip>
          <a:stretch/>
        </p:blipFill>
        <p:spPr>
          <a:xfrm>
            <a:off x="245431" y="967410"/>
            <a:ext cx="1002345" cy="432134"/>
          </a:xfrm>
          <a:prstGeom prst="rect">
            <a:avLst/>
          </a:prstGeom>
          <a:ln>
            <a:noFill/>
          </a:ln>
        </p:spPr>
      </p:pic>
      <p:sp>
        <p:nvSpPr>
          <p:cNvPr id="2" name="TextBox 1">
            <a:extLst>
              <a:ext uri="{FF2B5EF4-FFF2-40B4-BE49-F238E27FC236}">
                <a16:creationId xmlns="" xmlns:a16="http://schemas.microsoft.com/office/drawing/2014/main" id="{A75A7087-2E12-4EE7-922E-2EBB8FB2547F}"/>
              </a:ext>
            </a:extLst>
          </p:cNvPr>
          <p:cNvSpPr txBox="1"/>
          <p:nvPr/>
        </p:nvSpPr>
        <p:spPr>
          <a:xfrm>
            <a:off x="398884" y="3842629"/>
            <a:ext cx="2540259" cy="1638910"/>
          </a:xfrm>
          <a:prstGeom prst="rect">
            <a:avLst/>
          </a:prstGeom>
          <a:noFill/>
        </p:spPr>
        <p:txBody>
          <a:bodyPr wrap="square" rtlCol="0">
            <a:spAutoFit/>
          </a:bodyPr>
          <a:lstStyle/>
          <a:p>
            <a:r>
              <a:rPr lang="lv-LV" sz="135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Topics</a:t>
            </a:r>
            <a:r>
              <a:rPr lang="lv-LV" sz="13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13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13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lv-LV" sz="1200" dirty="0" err="1">
                <a:latin typeface="Times New Roman" panose="02020603050405020304" pitchFamily="18" charset="0"/>
                <a:ea typeface="Verdana" panose="020B0604030504040204" pitchFamily="34" charset="0"/>
                <a:cs typeface="Times New Roman" panose="02020603050405020304" pitchFamily="18" charset="0"/>
              </a:rPr>
              <a:t>Introduction</a:t>
            </a:r>
            <a:r>
              <a:rPr lang="lv-LV" sz="1200" dirty="0">
                <a:latin typeface="Times New Roman" panose="02020603050405020304" pitchFamily="18" charset="0"/>
                <a:ea typeface="Verdana" panose="020B0604030504040204" pitchFamily="34" charset="0"/>
                <a:cs typeface="Times New Roman" panose="02020603050405020304" pitchFamily="18" charset="0"/>
              </a:rPr>
              <a:t> </a:t>
            </a:r>
            <a:r>
              <a:rPr lang="lv-LV" sz="1200" dirty="0" err="1">
                <a:latin typeface="Times New Roman" panose="02020603050405020304" pitchFamily="18" charset="0"/>
                <a:ea typeface="Verdana" panose="020B0604030504040204" pitchFamily="34" charset="0"/>
                <a:cs typeface="Times New Roman" panose="02020603050405020304" pitchFamily="18" charset="0"/>
              </a:rPr>
              <a:t>with</a:t>
            </a:r>
            <a:r>
              <a:rPr lang="lv-LV" sz="1200" dirty="0">
                <a:latin typeface="Times New Roman" panose="02020603050405020304" pitchFamily="18" charset="0"/>
                <a:ea typeface="Verdana" panose="020B0604030504040204" pitchFamily="34" charset="0"/>
                <a:cs typeface="Times New Roman" panose="02020603050405020304" pitchFamily="18" charset="0"/>
              </a:rPr>
              <a:t> Indra BCP</a:t>
            </a:r>
          </a:p>
          <a:p>
            <a:pPr marL="214313" indent="-214313">
              <a:buFont typeface="Wingdings" panose="05000000000000000000" pitchFamily="2" charset="2"/>
              <a:buChar char="Ø"/>
            </a:pPr>
            <a:r>
              <a:rPr lang="lv-LV" sz="1200" dirty="0" err="1">
                <a:latin typeface="Times New Roman" panose="02020603050405020304" pitchFamily="18" charset="0"/>
                <a:ea typeface="Verdana" panose="020B0604030504040204" pitchFamily="34" charset="0"/>
                <a:cs typeface="Times New Roman" panose="02020603050405020304" pitchFamily="18" charset="0"/>
              </a:rPr>
              <a:t>Safety</a:t>
            </a:r>
            <a:r>
              <a:rPr lang="lv-LV" sz="1200" dirty="0">
                <a:latin typeface="Times New Roman" panose="02020603050405020304" pitchFamily="18" charset="0"/>
                <a:ea typeface="Verdana" panose="020B0604030504040204" pitchFamily="34" charset="0"/>
                <a:cs typeface="Times New Roman" panose="02020603050405020304" pitchFamily="18" charset="0"/>
              </a:rPr>
              <a:t> </a:t>
            </a:r>
            <a:r>
              <a:rPr lang="lv-LV" sz="1200" dirty="0" err="1">
                <a:latin typeface="Times New Roman" panose="02020603050405020304" pitchFamily="18" charset="0"/>
                <a:ea typeface="Verdana" panose="020B0604030504040204" pitchFamily="34" charset="0"/>
                <a:cs typeface="Times New Roman" panose="02020603050405020304" pitchFamily="18" charset="0"/>
              </a:rPr>
              <a:t>rules</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Wingdings" panose="05000000000000000000" pitchFamily="2" charset="2"/>
              <a:buChar char="Ø"/>
            </a:pPr>
            <a:r>
              <a:rPr lang="lv-LV" sz="1200" dirty="0" err="1">
                <a:latin typeface="Times New Roman" panose="02020603050405020304" pitchFamily="18" charset="0"/>
                <a:ea typeface="Verdana" panose="020B0604030504040204" pitchFamily="34" charset="0"/>
                <a:cs typeface="Times New Roman" panose="02020603050405020304" pitchFamily="18" charset="0"/>
              </a:rPr>
              <a:t>Railway</a:t>
            </a:r>
            <a:r>
              <a:rPr lang="lv-LV" sz="1200" dirty="0">
                <a:latin typeface="Times New Roman" panose="02020603050405020304" pitchFamily="18" charset="0"/>
                <a:ea typeface="Verdana" panose="020B0604030504040204" pitchFamily="34" charset="0"/>
                <a:cs typeface="Times New Roman" panose="02020603050405020304" pitchFamily="18" charset="0"/>
              </a:rPr>
              <a:t> </a:t>
            </a:r>
            <a:r>
              <a:rPr lang="lv-LV" sz="1200" dirty="0" err="1">
                <a:latin typeface="Times New Roman" panose="02020603050405020304" pitchFamily="18" charset="0"/>
                <a:ea typeface="Verdana" panose="020B0604030504040204" pitchFamily="34" charset="0"/>
                <a:cs typeface="Times New Roman" panose="02020603050405020304" pitchFamily="18" charset="0"/>
              </a:rPr>
              <a:t>specific</a:t>
            </a:r>
            <a:r>
              <a:rPr lang="lv-LV" sz="1200" dirty="0">
                <a:latin typeface="Times New Roman" panose="02020603050405020304" pitchFamily="18" charset="0"/>
                <a:ea typeface="Verdana" panose="020B0604030504040204" pitchFamily="34" charset="0"/>
                <a:cs typeface="Times New Roman" panose="02020603050405020304" pitchFamily="18" charset="0"/>
              </a:rPr>
              <a:t> </a:t>
            </a:r>
            <a:r>
              <a:rPr lang="lv-LV" sz="1200" dirty="0" err="1">
                <a:latin typeface="Times New Roman" panose="02020603050405020304" pitchFamily="18" charset="0"/>
                <a:ea typeface="Verdana" panose="020B0604030504040204" pitchFamily="34" charset="0"/>
                <a:cs typeface="Times New Roman" panose="02020603050405020304" pitchFamily="18" charset="0"/>
              </a:rPr>
              <a:t>documents</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Wingdings" panose="05000000000000000000" pitchFamily="2" charset="2"/>
              <a:buChar char="Ø"/>
            </a:pPr>
            <a:r>
              <a:rPr lang="lv-LV" sz="1200" dirty="0">
                <a:latin typeface="Times New Roman" panose="02020603050405020304" pitchFamily="18" charset="0"/>
                <a:ea typeface="Verdana" panose="020B0604030504040204" pitchFamily="34" charset="0"/>
                <a:cs typeface="Times New Roman" panose="02020603050405020304" pitchFamily="18" charset="0"/>
              </a:rPr>
              <a:t>Risk </a:t>
            </a:r>
            <a:r>
              <a:rPr lang="lv-LV" sz="1200" dirty="0" err="1">
                <a:latin typeface="Times New Roman" panose="02020603050405020304" pitchFamily="18" charset="0"/>
                <a:ea typeface="Verdana" panose="020B0604030504040204" pitchFamily="34" charset="0"/>
                <a:cs typeface="Times New Roman" panose="02020603050405020304" pitchFamily="18" charset="0"/>
              </a:rPr>
              <a:t>assesement</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pPr marL="214313" indent="-214313">
              <a:buFont typeface="Wingdings" panose="05000000000000000000" pitchFamily="2" charset="2"/>
              <a:buChar char="Ø"/>
            </a:pPr>
            <a:r>
              <a:rPr lang="lv-LV" sz="1200" dirty="0" err="1">
                <a:latin typeface="Times New Roman" panose="02020603050405020304" pitchFamily="18" charset="0"/>
                <a:ea typeface="Verdana" panose="020B0604030504040204" pitchFamily="34" charset="0"/>
                <a:cs typeface="Times New Roman" panose="02020603050405020304" pitchFamily="18" charset="0"/>
              </a:rPr>
              <a:t>Technical</a:t>
            </a:r>
            <a:r>
              <a:rPr lang="lv-LV" sz="1200" dirty="0">
                <a:latin typeface="Times New Roman" panose="02020603050405020304" pitchFamily="18" charset="0"/>
                <a:ea typeface="Verdana" panose="020B0604030504040204" pitchFamily="34" charset="0"/>
                <a:cs typeface="Times New Roman" panose="02020603050405020304" pitchFamily="18" charset="0"/>
              </a:rPr>
              <a:t> </a:t>
            </a:r>
            <a:r>
              <a:rPr lang="lv-LV" sz="1200" dirty="0" err="1">
                <a:latin typeface="Times New Roman" panose="02020603050405020304" pitchFamily="18" charset="0"/>
                <a:ea typeface="Verdana" panose="020B0604030504040204" pitchFamily="34" charset="0"/>
                <a:cs typeface="Times New Roman" panose="02020603050405020304" pitchFamily="18" charset="0"/>
              </a:rPr>
              <a:t>equipement</a:t>
            </a:r>
            <a:endParaRPr lang="lv-LV" sz="1200" dirty="0">
              <a:latin typeface="Times New Roman" panose="02020603050405020304" pitchFamily="18" charset="0"/>
              <a:ea typeface="Verdana" panose="020B0604030504040204" pitchFamily="34" charset="0"/>
              <a:cs typeface="Times New Roman" panose="02020603050405020304" pitchFamily="18" charset="0"/>
            </a:endParaRPr>
          </a:p>
          <a:p>
            <a:endParaRPr lang="lv-LV" sz="135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467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765F4110-C0FC-4D61-ACD2-A7C950EAE9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489723"/>
            <a:ext cx="5319161" cy="222587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 xmlns:a16="http://schemas.microsoft.com/office/drawing/2014/main" id="{D94B0E6E-1CC1-42ED-ACE2-4A49027ED77C}"/>
              </a:ext>
            </a:extLst>
          </p:cNvPr>
          <p:cNvSpPr txBox="1"/>
          <p:nvPr/>
        </p:nvSpPr>
        <p:spPr>
          <a:xfrm>
            <a:off x="4098144" y="3463895"/>
            <a:ext cx="4185409" cy="1235253"/>
          </a:xfrm>
          <a:prstGeom prst="rect">
            <a:avLst/>
          </a:prstGeom>
        </p:spPr>
        <p:txBody>
          <a:bodyPr vert="horz" lIns="68580" tIns="34290" rIns="68580" bIns="34290" rtlCol="0" anchor="b">
            <a:noAutofit/>
          </a:bodyPr>
          <a:lstStyle/>
          <a:p>
            <a:pPr>
              <a:lnSpc>
                <a:spcPct val="90000"/>
              </a:lnSpc>
              <a:spcBef>
                <a:spcPct val="0"/>
              </a:spcBef>
              <a:spcAft>
                <a:spcPts val="450"/>
              </a:spcAft>
            </a:pPr>
            <a:r>
              <a:rPr lang="en-US" sz="3600" b="1" dirty="0">
                <a:solidFill>
                  <a:srgbClr val="FFFFFF"/>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Physical inspection of arrival train</a:t>
            </a:r>
          </a:p>
        </p:txBody>
      </p:sp>
      <p:cxnSp>
        <p:nvCxnSpPr>
          <p:cNvPr id="15" name="Straight Connector 14">
            <a:extLst>
              <a:ext uri="{FF2B5EF4-FFF2-40B4-BE49-F238E27FC236}">
                <a16:creationId xmlns="" xmlns:a16="http://schemas.microsoft.com/office/drawing/2014/main" id="{CC94CBDB-A76C-499E-95AB-C0A049E315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4939565"/>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1DD29F13-A928-42D3-96DE-7000C50896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38226" y="1098550"/>
            <a:ext cx="3120339" cy="4660901"/>
          </a:xfrm>
          <a:prstGeom prst="rect">
            <a:avLst/>
          </a:prstGeom>
        </p:spPr>
      </p:pic>
      <p:pic>
        <p:nvPicPr>
          <p:cNvPr id="7" name="Picture 6">
            <a:extLst>
              <a:ext uri="{FF2B5EF4-FFF2-40B4-BE49-F238E27FC236}">
                <a16:creationId xmlns="" xmlns:a16="http://schemas.microsoft.com/office/drawing/2014/main" id="{16ECDA1F-A29C-4874-A250-6C54236209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0722" y="1081772"/>
            <a:ext cx="5412814" cy="2256141"/>
          </a:xfrm>
          <a:prstGeom prst="rect">
            <a:avLst/>
          </a:prstGeom>
        </p:spPr>
      </p:pic>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5" cstate="screen">
            <a:extLst>
              <a:ext uri="{28A0092B-C50C-407E-A947-70E740481C1C}">
                <a14:useLocalDpi xmlns:a14="http://schemas.microsoft.com/office/drawing/2010/main"/>
              </a:ext>
            </a:extLst>
          </a:blip>
          <a:stretch/>
        </p:blipFill>
        <p:spPr>
          <a:xfrm>
            <a:off x="245431" y="967410"/>
            <a:ext cx="1030920" cy="451815"/>
          </a:xfrm>
          <a:prstGeom prst="rect">
            <a:avLst/>
          </a:prstGeom>
          <a:ln>
            <a:noFill/>
          </a:ln>
        </p:spPr>
      </p:pic>
      <p:sp>
        <p:nvSpPr>
          <p:cNvPr id="2" name="TextBox 1">
            <a:extLst>
              <a:ext uri="{FF2B5EF4-FFF2-40B4-BE49-F238E27FC236}">
                <a16:creationId xmlns="" xmlns:a16="http://schemas.microsoft.com/office/drawing/2014/main" id="{7F8E374F-7386-4DA6-B842-82C0515849C1}"/>
              </a:ext>
            </a:extLst>
          </p:cNvPr>
          <p:cNvSpPr txBox="1"/>
          <p:nvPr/>
        </p:nvSpPr>
        <p:spPr>
          <a:xfrm>
            <a:off x="3813389" y="4977624"/>
            <a:ext cx="4354891" cy="715581"/>
          </a:xfrm>
          <a:prstGeom prst="rect">
            <a:avLst/>
          </a:prstGeom>
          <a:noFill/>
        </p:spPr>
        <p:txBody>
          <a:bodyPr wrap="square" rtlCol="0">
            <a:spAutoFit/>
          </a:bodyPr>
          <a:lstStyle/>
          <a:p>
            <a:pPr marL="214313" indent="-214313">
              <a:buFont typeface="Wingdings" panose="05000000000000000000" pitchFamily="2" charset="2"/>
              <a:buChar char="Ø"/>
            </a:pPr>
            <a:r>
              <a:rPr lang="en-US" sz="1350" dirty="0">
                <a:solidFill>
                  <a:schemeClr val="bg1"/>
                </a:solidFill>
                <a:latin typeface="Times New Roman" panose="02020603050405020304" pitchFamily="18" charset="0"/>
                <a:cs typeface="Times New Roman" panose="02020603050405020304" pitchFamily="18" charset="0"/>
              </a:rPr>
              <a:t>Locomotive control group</a:t>
            </a:r>
          </a:p>
          <a:p>
            <a:pPr marL="214313" indent="-214313">
              <a:buFont typeface="Wingdings" panose="05000000000000000000" pitchFamily="2" charset="2"/>
              <a:buChar char="Ø"/>
            </a:pPr>
            <a:r>
              <a:rPr lang="en-US" sz="1350" dirty="0">
                <a:solidFill>
                  <a:schemeClr val="bg1"/>
                </a:solidFill>
                <a:latin typeface="Times New Roman" panose="02020603050405020304" pitchFamily="18" charset="0"/>
                <a:cs typeface="Times New Roman" panose="02020603050405020304" pitchFamily="18" charset="0"/>
              </a:rPr>
              <a:t>Wagons control group</a:t>
            </a:r>
          </a:p>
          <a:p>
            <a:pPr marL="214313" indent="-214313">
              <a:buFont typeface="Wingdings" panose="05000000000000000000" pitchFamily="2" charset="2"/>
              <a:buChar char="Ø"/>
            </a:pPr>
            <a:r>
              <a:rPr lang="en-US" sz="1350" dirty="0">
                <a:solidFill>
                  <a:schemeClr val="bg1"/>
                </a:solidFill>
                <a:latin typeface="Times New Roman" panose="02020603050405020304" pitchFamily="18" charset="0"/>
                <a:cs typeface="Times New Roman" panose="02020603050405020304" pitchFamily="18" charset="0"/>
              </a:rPr>
              <a:t>X-RAY image analyses group</a:t>
            </a:r>
            <a:endParaRPr lang="lv-LV" sz="135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40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57808"/>
            <a:ext cx="8229600" cy="1143000"/>
          </a:xfrm>
        </p:spPr>
        <p:txBody>
          <a:bodyPr/>
          <a:lstStyle/>
          <a:p>
            <a:r>
              <a:rPr lang="pl-PL" dirty="0" smtClean="0">
                <a:latin typeface="Arial" panose="020B0604020202020204" pitchFamily="34" charset="0"/>
                <a:cs typeface="Arial" panose="020B0604020202020204" pitchFamily="34" charset="0"/>
              </a:rPr>
              <a:t>Anenda of the WS, Day 3 </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graphicFrame>
        <p:nvGraphicFramePr>
          <p:cNvPr id="5" name="Táblázat 4"/>
          <p:cNvGraphicFramePr>
            <a:graphicFrameLocks noGrp="1"/>
          </p:cNvGraphicFramePr>
          <p:nvPr>
            <p:extLst>
              <p:ext uri="{D42A27DB-BD31-4B8C-83A1-F6EECF244321}">
                <p14:modId xmlns:p14="http://schemas.microsoft.com/office/powerpoint/2010/main" val="232639402"/>
              </p:ext>
            </p:extLst>
          </p:nvPr>
        </p:nvGraphicFramePr>
        <p:xfrm>
          <a:off x="457200" y="1700808"/>
          <a:ext cx="8229600" cy="4680521"/>
        </p:xfrm>
        <a:graphic>
          <a:graphicData uri="http://schemas.openxmlformats.org/drawingml/2006/table">
            <a:tbl>
              <a:tblPr firstRow="1" firstCol="1" bandRow="1">
                <a:tableStyleId>{5C22544A-7EE6-4342-B048-85BDC9FD1C3A}</a:tableStyleId>
              </a:tblPr>
              <a:tblGrid>
                <a:gridCol w="1694600"/>
                <a:gridCol w="4051184"/>
                <a:gridCol w="2483816"/>
              </a:tblGrid>
              <a:tr h="275325">
                <a:tc>
                  <a:txBody>
                    <a:bodyPr/>
                    <a:lstStyle/>
                    <a:p>
                      <a:pPr>
                        <a:spcAft>
                          <a:spcPts val="0"/>
                        </a:spcAft>
                      </a:pPr>
                      <a:r>
                        <a:rPr lang="en-GB" sz="1600">
                          <a:effectLst/>
                        </a:rPr>
                        <a:t>Time</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Topic</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By</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1101299">
                <a:tc>
                  <a:txBody>
                    <a:bodyPr/>
                    <a:lstStyle/>
                    <a:p>
                      <a:pPr>
                        <a:spcAft>
                          <a:spcPts val="0"/>
                        </a:spcAft>
                      </a:pPr>
                      <a:r>
                        <a:rPr lang="en-GB" sz="1600">
                          <a:effectLst/>
                        </a:rPr>
                        <a:t>9:00-9:40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Success stories - Trainers’ presentations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Wojciech Narkun</a:t>
                      </a:r>
                      <a:endParaRPr lang="hu-HU" sz="1600">
                        <a:effectLst/>
                      </a:endParaRPr>
                    </a:p>
                    <a:p>
                      <a:pPr>
                        <a:spcAft>
                          <a:spcPts val="0"/>
                        </a:spcAft>
                      </a:pPr>
                      <a:r>
                        <a:rPr lang="en-GB" sz="1600">
                          <a:effectLst/>
                        </a:rPr>
                        <a:t>Mr. Jenő Csáki</a:t>
                      </a:r>
                      <a:endParaRPr lang="hu-HU" sz="1600">
                        <a:effectLst/>
                      </a:endParaRPr>
                    </a:p>
                    <a:p>
                      <a:pPr>
                        <a:spcAft>
                          <a:spcPts val="0"/>
                        </a:spcAft>
                      </a:pPr>
                      <a:r>
                        <a:rPr lang="en-GB" sz="1600">
                          <a:effectLst/>
                        </a:rPr>
                        <a:t>Mr. Olegs Jerofejevs</a:t>
                      </a:r>
                      <a:endParaRPr lang="hu-HU" sz="1600">
                        <a:effectLst/>
                      </a:endParaRPr>
                    </a:p>
                    <a:p>
                      <a:pPr>
                        <a:spcAft>
                          <a:spcPts val="0"/>
                        </a:spcAft>
                      </a:pPr>
                      <a:r>
                        <a:rPr lang="en-GB" sz="1600">
                          <a:effectLst/>
                        </a:rPr>
                        <a:t>Mr. Teijo Tarvainen</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825974">
                <a:tc>
                  <a:txBody>
                    <a:bodyPr/>
                    <a:lstStyle/>
                    <a:p>
                      <a:pPr>
                        <a:spcAft>
                          <a:spcPts val="0"/>
                        </a:spcAft>
                      </a:pPr>
                      <a:r>
                        <a:rPr lang="en-GB" sz="1600">
                          <a:effectLst/>
                        </a:rPr>
                        <a:t>9:40-10:30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WS6</a:t>
                      </a:r>
                      <a:endParaRPr lang="hu-HU" sz="1600">
                        <a:effectLst/>
                      </a:endParaRPr>
                    </a:p>
                    <a:p>
                      <a:pPr>
                        <a:spcAft>
                          <a:spcPts val="0"/>
                        </a:spcAft>
                      </a:pPr>
                      <a:r>
                        <a:rPr lang="en-GB" sz="1600">
                          <a:effectLst/>
                        </a:rPr>
                        <a:t>Workshop on National implementation support</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Zeljko Milkovic</a:t>
                      </a:r>
                      <a:endParaRPr lang="hu-HU" sz="1600">
                        <a:effectLst/>
                      </a:endParaRPr>
                    </a:p>
                    <a:p>
                      <a:pPr>
                        <a:spcAft>
                          <a:spcPts val="0"/>
                        </a:spcAft>
                      </a:pPr>
                      <a:r>
                        <a:rPr lang="en-GB" sz="1600">
                          <a:effectLst/>
                        </a:rPr>
                        <a:t>Ms. Anna Grabowska</a:t>
                      </a:r>
                      <a:endParaRPr lang="hu-HU" sz="1600">
                        <a:effectLst/>
                      </a:endParaRPr>
                    </a:p>
                    <a:p>
                      <a:pPr>
                        <a:spcAft>
                          <a:spcPts val="0"/>
                        </a:spcAft>
                      </a:pPr>
                      <a:r>
                        <a:rPr lang="en-GB" sz="1600">
                          <a:effectLst/>
                        </a:rPr>
                        <a:t>Mr. Zsolt Dézsi</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75325">
                <a:tc>
                  <a:txBody>
                    <a:bodyPr/>
                    <a:lstStyle/>
                    <a:p>
                      <a:pPr>
                        <a:spcAft>
                          <a:spcPts val="0"/>
                        </a:spcAft>
                      </a:pPr>
                      <a:r>
                        <a:rPr lang="en-GB" sz="1600">
                          <a:effectLst/>
                        </a:rPr>
                        <a:t>10:30-10:45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coffee break</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 </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75325">
                <a:tc>
                  <a:txBody>
                    <a:bodyPr/>
                    <a:lstStyle/>
                    <a:p>
                      <a:pPr>
                        <a:spcAft>
                          <a:spcPts val="0"/>
                        </a:spcAft>
                      </a:pPr>
                      <a:r>
                        <a:rPr lang="en-GB" sz="1600">
                          <a:effectLst/>
                        </a:rPr>
                        <a:t>10:45-11:15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Standard for trainers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George Bucnaru</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550649">
                <a:tc>
                  <a:txBody>
                    <a:bodyPr/>
                    <a:lstStyle/>
                    <a:p>
                      <a:pPr>
                        <a:spcAft>
                          <a:spcPts val="0"/>
                        </a:spcAft>
                      </a:pPr>
                      <a:r>
                        <a:rPr lang="en-GB" sz="1600">
                          <a:effectLst/>
                        </a:rPr>
                        <a:t>11:15-11:45</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WS7</a:t>
                      </a:r>
                      <a:endParaRPr lang="hu-HU" sz="1600">
                        <a:effectLst/>
                      </a:endParaRPr>
                    </a:p>
                    <a:p>
                      <a:pPr>
                        <a:spcAft>
                          <a:spcPts val="0"/>
                        </a:spcAft>
                      </a:pPr>
                      <a:r>
                        <a:rPr lang="en-GB" sz="1600">
                          <a:effectLst/>
                        </a:rPr>
                        <a:t>VR possibilities in training</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Immo Kilpinen</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75325">
                <a:tc>
                  <a:txBody>
                    <a:bodyPr/>
                    <a:lstStyle/>
                    <a:p>
                      <a:pPr>
                        <a:spcAft>
                          <a:spcPts val="0"/>
                        </a:spcAft>
                      </a:pPr>
                      <a:r>
                        <a:rPr lang="en-GB" sz="1600">
                          <a:effectLst/>
                        </a:rPr>
                        <a:t>11:45-12:00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coffee break</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 </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75325">
                <a:tc>
                  <a:txBody>
                    <a:bodyPr/>
                    <a:lstStyle/>
                    <a:p>
                      <a:pPr>
                        <a:spcAft>
                          <a:spcPts val="0"/>
                        </a:spcAft>
                      </a:pPr>
                      <a:r>
                        <a:rPr lang="en-GB" sz="1600">
                          <a:effectLst/>
                        </a:rPr>
                        <a:t>12:00-13:00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Evaluation of the WS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all</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550649">
                <a:tc>
                  <a:txBody>
                    <a:bodyPr/>
                    <a:lstStyle/>
                    <a:p>
                      <a:pPr>
                        <a:spcAft>
                          <a:spcPts val="0"/>
                        </a:spcAft>
                      </a:pPr>
                      <a:r>
                        <a:rPr lang="en-GB" sz="1600">
                          <a:effectLst/>
                        </a:rPr>
                        <a:t>13:00-13:20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Future of CELBET</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Mr. András Bartha</a:t>
                      </a:r>
                      <a:endParaRPr lang="hu-HU" sz="1600">
                        <a:effectLst/>
                      </a:endParaRPr>
                    </a:p>
                    <a:p>
                      <a:pPr>
                        <a:spcAft>
                          <a:spcPts val="0"/>
                        </a:spcAft>
                      </a:pPr>
                      <a:r>
                        <a:rPr lang="en-GB" sz="1600">
                          <a:effectLst/>
                        </a:rPr>
                        <a:t>Mr. Norbert Jakus</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r h="275325">
                <a:tc>
                  <a:txBody>
                    <a:bodyPr/>
                    <a:lstStyle/>
                    <a:p>
                      <a:pPr>
                        <a:spcAft>
                          <a:spcPts val="0"/>
                        </a:spcAft>
                      </a:pPr>
                      <a:r>
                        <a:rPr lang="en-GB" sz="1600">
                          <a:effectLst/>
                        </a:rPr>
                        <a:t>13:20-13:30</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a:effectLst/>
                        </a:rPr>
                        <a:t>Closing the event</a:t>
                      </a:r>
                      <a:endParaRPr lang="hu-HU" sz="160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spcAft>
                          <a:spcPts val="0"/>
                        </a:spcAft>
                      </a:pPr>
                      <a:r>
                        <a:rPr lang="en-GB" sz="1600" dirty="0">
                          <a:effectLst/>
                        </a:rPr>
                        <a:t> </a:t>
                      </a:r>
                      <a:endParaRPr lang="hu-HU" sz="160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27362841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7" name="Rectangle 46">
            <a:extLst>
              <a:ext uri="{FF2B5EF4-FFF2-40B4-BE49-F238E27FC236}">
                <a16:creationId xmlns="" xmlns:a16="http://schemas.microsoft.com/office/drawing/2014/main" id="{4CBC69AF-AE9D-43C7-A183-244646418B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 xmlns:a16="http://schemas.microsoft.com/office/drawing/2014/main" id="{A7A57010-A78C-49C2-A944-C4B60A962F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05231" y="1562481"/>
            <a:ext cx="5143500" cy="3733038"/>
          </a:xfrm>
          <a:prstGeom prst="rect">
            <a:avLst/>
          </a:prstGeom>
          <a:ln>
            <a:noFill/>
          </a:ln>
          <a:effectLst>
            <a:softEdge rad="112500"/>
          </a:effectLst>
        </p:spPr>
      </p:pic>
      <p:pic>
        <p:nvPicPr>
          <p:cNvPr id="23" name="Picture 22">
            <a:extLst>
              <a:ext uri="{FF2B5EF4-FFF2-40B4-BE49-F238E27FC236}">
                <a16:creationId xmlns="" xmlns:a16="http://schemas.microsoft.com/office/drawing/2014/main" id="{D1315E38-7D4B-4823-B770-0B1B7A371F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33038" y="857257"/>
            <a:ext cx="5410962" cy="5143493"/>
          </a:xfrm>
          <a:prstGeom prst="rect">
            <a:avLst/>
          </a:prstGeom>
          <a:ln>
            <a:noFill/>
          </a:ln>
          <a:effectLst>
            <a:softEdge rad="112500"/>
          </a:effectLst>
        </p:spPr>
      </p:pic>
      <p:sp>
        <p:nvSpPr>
          <p:cNvPr id="49" name="Rectangle 48">
            <a:extLst>
              <a:ext uri="{FF2B5EF4-FFF2-40B4-BE49-F238E27FC236}">
                <a16:creationId xmlns="" xmlns:a16="http://schemas.microsoft.com/office/drawing/2014/main" id="{BE64232A-D912-4882-BF58-1049181157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72001" y="4021429"/>
            <a:ext cx="4219397" cy="1566988"/>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1" name="Rectangle: Rounded Corners 50">
            <a:extLst>
              <a:ext uri="{FF2B5EF4-FFF2-40B4-BE49-F238E27FC236}">
                <a16:creationId xmlns="" xmlns:a16="http://schemas.microsoft.com/office/drawing/2014/main" id="{E8E4E9D8-6D9C-4646-83A2-11844D84EA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79181" y="3764254"/>
            <a:ext cx="3636169"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 name="TextBox 5">
            <a:extLst>
              <a:ext uri="{FF2B5EF4-FFF2-40B4-BE49-F238E27FC236}">
                <a16:creationId xmlns="" xmlns:a16="http://schemas.microsoft.com/office/drawing/2014/main" id="{2621DB6C-12A7-43C6-8106-A8DCB3C931F2}"/>
              </a:ext>
            </a:extLst>
          </p:cNvPr>
          <p:cNvSpPr txBox="1"/>
          <p:nvPr/>
        </p:nvSpPr>
        <p:spPr>
          <a:xfrm>
            <a:off x="4684360" y="3819118"/>
            <a:ext cx="4058012" cy="404622"/>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Second training day in custom</a:t>
            </a:r>
            <a:r>
              <a:rPr lang="lv-LV"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office</a:t>
            </a:r>
          </a:p>
        </p:txBody>
      </p:sp>
      <p:sp>
        <p:nvSpPr>
          <p:cNvPr id="2" name="TextBox 1">
            <a:extLst>
              <a:ext uri="{FF2B5EF4-FFF2-40B4-BE49-F238E27FC236}">
                <a16:creationId xmlns="" xmlns:a16="http://schemas.microsoft.com/office/drawing/2014/main" id="{7FEBE62F-836C-43CF-9CD1-AA3CE6634AF5}"/>
              </a:ext>
            </a:extLst>
          </p:cNvPr>
          <p:cNvSpPr txBox="1"/>
          <p:nvPr/>
        </p:nvSpPr>
        <p:spPr>
          <a:xfrm>
            <a:off x="4823353" y="4380224"/>
            <a:ext cx="3780026" cy="1076706"/>
          </a:xfrm>
          <a:prstGeom prst="rect">
            <a:avLst/>
          </a:prstGeom>
        </p:spPr>
        <p:txBody>
          <a:bodyPr vert="horz" lIns="68580" tIns="34290" rIns="68580" bIns="34290" rtlCol="0" anchor="ctr">
            <a:normAutofit/>
          </a:bodyPr>
          <a:lstStyle/>
          <a:p>
            <a:pPr marL="42863">
              <a:lnSpc>
                <a:spcPct val="90000"/>
              </a:lnSpc>
              <a:spcAft>
                <a:spcPts val="450"/>
              </a:spcAft>
            </a:pPr>
            <a:r>
              <a:rPr lang="en-US" sz="1275" dirty="0">
                <a:latin typeface="Times New Roman" panose="02020603050405020304" pitchFamily="18" charset="0"/>
                <a:cs typeface="Times New Roman" panose="02020603050405020304" pitchFamily="18" charset="0"/>
              </a:rPr>
              <a:t>Topics:</a:t>
            </a:r>
          </a:p>
          <a:p>
            <a:pPr marL="257175" indent="-214313">
              <a:lnSpc>
                <a:spcPct val="90000"/>
              </a:lnSpc>
              <a:spcAft>
                <a:spcPts val="450"/>
              </a:spcAft>
              <a:buFont typeface="Wingdings" panose="05000000000000000000" pitchFamily="2" charset="2"/>
              <a:buChar char="Ø"/>
            </a:pPr>
            <a:r>
              <a:rPr lang="en-US" sz="1275" dirty="0">
                <a:latin typeface="Times New Roman" panose="02020603050405020304" pitchFamily="18" charset="0"/>
                <a:cs typeface="Times New Roman" panose="02020603050405020304" pitchFamily="18" charset="0"/>
              </a:rPr>
              <a:t>Train structure, control, potential concealments</a:t>
            </a:r>
          </a:p>
          <a:p>
            <a:pPr marL="257175" indent="-214313">
              <a:lnSpc>
                <a:spcPct val="90000"/>
              </a:lnSpc>
              <a:spcAft>
                <a:spcPts val="450"/>
              </a:spcAft>
              <a:buFont typeface="Wingdings" panose="05000000000000000000" pitchFamily="2" charset="2"/>
              <a:buChar char="Ø"/>
            </a:pPr>
            <a:r>
              <a:rPr lang="en-US" sz="1275" dirty="0">
                <a:latin typeface="Times New Roman" panose="02020603050405020304" pitchFamily="18" charset="0"/>
                <a:cs typeface="Times New Roman" panose="02020603050405020304" pitchFamily="18" charset="0"/>
              </a:rPr>
              <a:t>Searching techniques and teamwork</a:t>
            </a:r>
          </a:p>
          <a:p>
            <a:pPr>
              <a:lnSpc>
                <a:spcPct val="90000"/>
              </a:lnSpc>
              <a:spcAft>
                <a:spcPts val="450"/>
              </a:spcAft>
            </a:pPr>
            <a:r>
              <a:rPr lang="en-US" sz="1275" dirty="0">
                <a:latin typeface="Times New Roman" panose="02020603050405020304" pitchFamily="18" charset="0"/>
                <a:cs typeface="Times New Roman" panose="02020603050405020304" pitchFamily="18" charset="0"/>
              </a:rPr>
              <a:t> </a:t>
            </a:r>
          </a:p>
        </p:txBody>
      </p:sp>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5" cstate="screen">
            <a:extLst>
              <a:ext uri="{28A0092B-C50C-407E-A947-70E740481C1C}">
                <a14:useLocalDpi xmlns:a14="http://schemas.microsoft.com/office/drawing/2010/main"/>
              </a:ext>
            </a:extLst>
          </a:blip>
          <a:stretch/>
        </p:blipFill>
        <p:spPr>
          <a:xfrm>
            <a:off x="245431" y="967410"/>
            <a:ext cx="1021395" cy="499440"/>
          </a:xfrm>
          <a:prstGeom prst="rect">
            <a:avLst/>
          </a:prstGeom>
          <a:ln>
            <a:noFill/>
          </a:ln>
        </p:spPr>
      </p:pic>
    </p:spTree>
    <p:extLst>
      <p:ext uri="{BB962C8B-B14F-4D97-AF65-F5344CB8AC3E}">
        <p14:creationId xmlns:p14="http://schemas.microsoft.com/office/powerpoint/2010/main" val="4089126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2E9267E-91C3-45D2-A6D0-E10DF0149328}"/>
              </a:ext>
            </a:extLst>
          </p:cNvPr>
          <p:cNvSpPr txBox="1"/>
          <p:nvPr/>
        </p:nvSpPr>
        <p:spPr>
          <a:xfrm>
            <a:off x="245430" y="1658104"/>
            <a:ext cx="3866034" cy="1501475"/>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33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«Train search» trainers</a:t>
            </a:r>
          </a:p>
        </p:txBody>
      </p:sp>
      <p:sp>
        <p:nvSpPr>
          <p:cNvPr id="8" name="TextBox 7">
            <a:extLst>
              <a:ext uri="{FF2B5EF4-FFF2-40B4-BE49-F238E27FC236}">
                <a16:creationId xmlns="" xmlns:a16="http://schemas.microsoft.com/office/drawing/2014/main" id="{54A97068-48C8-4BD8-9008-BF56B51E27B4}"/>
              </a:ext>
            </a:extLst>
          </p:cNvPr>
          <p:cNvSpPr txBox="1"/>
          <p:nvPr/>
        </p:nvSpPr>
        <p:spPr>
          <a:xfrm>
            <a:off x="363160" y="3896697"/>
            <a:ext cx="2629121" cy="1152331"/>
          </a:xfrm>
          <a:prstGeom prst="rect">
            <a:avLst/>
          </a:prstGeom>
        </p:spPr>
        <p:txBody>
          <a:bodyPr vert="horz" lIns="68580" tIns="34290" rIns="68580" bIns="34290" rtlCol="0">
            <a:normAutofit/>
          </a:bodyPr>
          <a:lstStyle/>
          <a:p>
            <a:pPr indent="-171450">
              <a:lnSpc>
                <a:spcPct val="90000"/>
              </a:lnSpc>
              <a:spcAft>
                <a:spcPts val="450"/>
              </a:spcAft>
              <a:buFont typeface="Arial" panose="020B0604020202020204" pitchFamily="34" charset="0"/>
              <a:buChar char="•"/>
            </a:pPr>
            <a:r>
              <a:rPr lang="en-US" sz="1500" i="1" dirty="0">
                <a:latin typeface="Times New Roman" panose="02020603050405020304" pitchFamily="18" charset="0"/>
                <a:cs typeface="Times New Roman" panose="02020603050405020304" pitchFamily="18" charset="0"/>
              </a:rPr>
              <a:t>Igors Gorenko (LV)</a:t>
            </a:r>
          </a:p>
          <a:p>
            <a:pPr indent="-171450">
              <a:lnSpc>
                <a:spcPct val="90000"/>
              </a:lnSpc>
              <a:spcAft>
                <a:spcPts val="450"/>
              </a:spcAft>
              <a:buFont typeface="Arial" panose="020B0604020202020204" pitchFamily="34" charset="0"/>
              <a:buChar char="•"/>
            </a:pPr>
            <a:r>
              <a:rPr lang="en-US" sz="1500" i="1" dirty="0">
                <a:latin typeface="Times New Roman" panose="02020603050405020304" pitchFamily="18" charset="0"/>
                <a:cs typeface="Times New Roman" panose="02020603050405020304" pitchFamily="18" charset="0"/>
              </a:rPr>
              <a:t>Oļegs Jerofejevs(LV)</a:t>
            </a:r>
          </a:p>
          <a:p>
            <a:pPr indent="-171450">
              <a:lnSpc>
                <a:spcPct val="90000"/>
              </a:lnSpc>
              <a:spcAft>
                <a:spcPts val="450"/>
              </a:spcAft>
              <a:buFont typeface="Arial" panose="020B0604020202020204" pitchFamily="34" charset="0"/>
              <a:buChar char="•"/>
            </a:pPr>
            <a:r>
              <a:rPr lang="en-US" sz="1500" i="1" dirty="0">
                <a:latin typeface="Times New Roman" panose="02020603050405020304" pitchFamily="18" charset="0"/>
                <a:cs typeface="Times New Roman" panose="02020603050405020304" pitchFamily="18" charset="0"/>
              </a:rPr>
              <a:t>Arūnas Bolys (LT)</a:t>
            </a:r>
          </a:p>
          <a:p>
            <a:pPr indent="-171450">
              <a:lnSpc>
                <a:spcPct val="90000"/>
              </a:lnSpc>
              <a:spcAft>
                <a:spcPts val="450"/>
              </a:spcAft>
              <a:buFont typeface="Arial" panose="020B0604020202020204" pitchFamily="34" charset="0"/>
              <a:buChar char="•"/>
            </a:pPr>
            <a:r>
              <a:rPr lang="en-US" sz="1500" i="1" dirty="0" err="1">
                <a:latin typeface="Times New Roman" panose="02020603050405020304" pitchFamily="18" charset="0"/>
                <a:cs typeface="Times New Roman" panose="02020603050405020304" pitchFamily="18" charset="0"/>
              </a:rPr>
              <a:t>Jeno</a:t>
            </a:r>
            <a:r>
              <a:rPr lang="en-US" sz="1500" i="1" dirty="0">
                <a:latin typeface="Times New Roman" panose="02020603050405020304" pitchFamily="18" charset="0"/>
                <a:cs typeface="Times New Roman" panose="02020603050405020304" pitchFamily="18" charset="0"/>
              </a:rPr>
              <a:t> Csaba </a:t>
            </a:r>
            <a:r>
              <a:rPr lang="en-US" sz="1500" i="1" dirty="0" err="1">
                <a:latin typeface="Times New Roman" panose="02020603050405020304" pitchFamily="18" charset="0"/>
                <a:cs typeface="Times New Roman" panose="02020603050405020304" pitchFamily="18" charset="0"/>
              </a:rPr>
              <a:t>Csaki</a:t>
            </a:r>
            <a:r>
              <a:rPr lang="en-US" sz="1500" i="1" dirty="0">
                <a:latin typeface="Times New Roman" panose="02020603050405020304" pitchFamily="18" charset="0"/>
                <a:cs typeface="Times New Roman" panose="02020603050405020304" pitchFamily="18" charset="0"/>
              </a:rPr>
              <a:t> (HU)</a:t>
            </a:r>
          </a:p>
        </p:txBody>
      </p:sp>
      <p:sp>
        <p:nvSpPr>
          <p:cNvPr id="13" name="Rectangle 12">
            <a:extLst>
              <a:ext uri="{FF2B5EF4-FFF2-40B4-BE49-F238E27FC236}">
                <a16:creationId xmlns=""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479292" y="857250"/>
            <a:ext cx="5664708"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ounded Rectangle 9">
            <a:extLst>
              <a:ext uri="{FF2B5EF4-FFF2-40B4-BE49-F238E27FC236}">
                <a16:creationId xmlns=""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842766" y="1275589"/>
            <a:ext cx="4938074"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 xmlns:a16="http://schemas.microsoft.com/office/drawing/2014/main" id="{181605EF-BD92-4EF6-B635-17D9B971C9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54397" y="1734846"/>
            <a:ext cx="4514498" cy="3385874"/>
          </a:xfrm>
          <a:prstGeom prst="rect">
            <a:avLst/>
          </a:prstGeom>
          <a:effectLst/>
        </p:spPr>
      </p:pic>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4" cstate="screen">
            <a:extLst>
              <a:ext uri="{28A0092B-C50C-407E-A947-70E740481C1C}">
                <a14:useLocalDpi xmlns:a14="http://schemas.microsoft.com/office/drawing/2010/main"/>
              </a:ext>
            </a:extLst>
          </a:blip>
          <a:stretch/>
        </p:blipFill>
        <p:spPr>
          <a:xfrm>
            <a:off x="245431" y="967410"/>
            <a:ext cx="1097595" cy="528015"/>
          </a:xfrm>
          <a:prstGeom prst="rect">
            <a:avLst/>
          </a:prstGeom>
          <a:ln>
            <a:noFill/>
          </a:ln>
        </p:spPr>
      </p:pic>
    </p:spTree>
    <p:extLst>
      <p:ext uri="{BB962C8B-B14F-4D97-AF65-F5344CB8AC3E}">
        <p14:creationId xmlns:p14="http://schemas.microsoft.com/office/powerpoint/2010/main" val="7747009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5E52985E-2553-471E-82AA-5ED7A32989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94981" y="4203783"/>
            <a:ext cx="8579095" cy="138319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Rectangle 1">
            <a:extLst>
              <a:ext uri="{FF2B5EF4-FFF2-40B4-BE49-F238E27FC236}">
                <a16:creationId xmlns="" xmlns:a16="http://schemas.microsoft.com/office/drawing/2014/main" id="{2FFBC066-69F6-4A72-94A3-4D377479EA57}"/>
              </a:ext>
            </a:extLst>
          </p:cNvPr>
          <p:cNvSpPr/>
          <p:nvPr/>
        </p:nvSpPr>
        <p:spPr>
          <a:xfrm>
            <a:off x="486953" y="4319130"/>
            <a:ext cx="2913856" cy="1145056"/>
          </a:xfrm>
          <a:prstGeom prst="rect">
            <a:avLst/>
          </a:prstGeom>
        </p:spPr>
        <p:txBody>
          <a:bodyPr vert="horz" lIns="68580" tIns="34290" rIns="68580" bIns="34290" rtlCol="0" anchor="ctr">
            <a:normAutofit/>
          </a:bodyPr>
          <a:lstStyle/>
          <a:p>
            <a:pPr indent="-171450" algn="r">
              <a:lnSpc>
                <a:spcPct val="90000"/>
              </a:lnSpc>
              <a:spcBef>
                <a:spcPct val="0"/>
              </a:spcBef>
              <a:spcAft>
                <a:spcPts val="450"/>
              </a:spcAft>
            </a:pPr>
            <a:r>
              <a:rPr lang="en-US" sz="2250"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Daugavpils Locomotive Repair Factory</a:t>
            </a:r>
          </a:p>
        </p:txBody>
      </p:sp>
      <p:pic>
        <p:nvPicPr>
          <p:cNvPr id="18" name="Picture 17">
            <a:extLst>
              <a:ext uri="{FF2B5EF4-FFF2-40B4-BE49-F238E27FC236}">
                <a16:creationId xmlns="" xmlns:a16="http://schemas.microsoft.com/office/drawing/2014/main" id="{4D7FB149-B5F7-401A-A436-8CF40F69B4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4981" y="1121948"/>
            <a:ext cx="4298010" cy="2898367"/>
          </a:xfrm>
          <a:prstGeom prst="rect">
            <a:avLst/>
          </a:prstGeom>
          <a:ln>
            <a:noFill/>
          </a:ln>
          <a:effectLst>
            <a:softEdge rad="112500"/>
          </a:effectLst>
        </p:spPr>
      </p:pic>
      <p:pic>
        <p:nvPicPr>
          <p:cNvPr id="6" name="Picture 5">
            <a:extLst>
              <a:ext uri="{FF2B5EF4-FFF2-40B4-BE49-F238E27FC236}">
                <a16:creationId xmlns="" xmlns:a16="http://schemas.microsoft.com/office/drawing/2014/main" id="{B7EDCBA0-9E6D-4082-A727-B939270C01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4565223" y="1125010"/>
            <a:ext cx="4283796" cy="2895305"/>
          </a:xfrm>
          <a:prstGeom prst="rect">
            <a:avLst/>
          </a:prstGeom>
          <a:ln>
            <a:noFill/>
          </a:ln>
          <a:effectLst>
            <a:softEdge rad="112500"/>
          </a:effectLst>
        </p:spPr>
      </p:pic>
      <p:cxnSp>
        <p:nvCxnSpPr>
          <p:cNvPr id="29" name="Straight Connector 28">
            <a:extLst>
              <a:ext uri="{FF2B5EF4-FFF2-40B4-BE49-F238E27FC236}">
                <a16:creationId xmlns="" xmlns:a16="http://schemas.microsoft.com/office/drawing/2014/main" id="{DAE3ABC6-4042-4293-A7DF-F01181363B7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3554905" y="4374807"/>
            <a:ext cx="0" cy="10287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9073A2FD-6A19-4B56-878A-6414A1C7067C}"/>
              </a:ext>
            </a:extLst>
          </p:cNvPr>
          <p:cNvSpPr txBox="1"/>
          <p:nvPr/>
        </p:nvSpPr>
        <p:spPr>
          <a:xfrm>
            <a:off x="3709002" y="4319130"/>
            <a:ext cx="4957441" cy="1145056"/>
          </a:xfrm>
          <a:prstGeom prst="rect">
            <a:avLst/>
          </a:prstGeom>
        </p:spPr>
        <p:txBody>
          <a:bodyPr vert="horz" lIns="68580" tIns="34290" rIns="68580" bIns="34290" rtlCol="0" anchor="ctr">
            <a:normAutofit/>
          </a:bodyPr>
          <a:lstStyle/>
          <a:p>
            <a:pPr marL="85725">
              <a:lnSpc>
                <a:spcPct val="90000"/>
              </a:lnSpc>
              <a:spcAft>
                <a:spcPts val="450"/>
              </a:spcAft>
            </a:pPr>
            <a:r>
              <a:rPr lang="en-US" sz="1650" dirty="0">
                <a:solidFill>
                  <a:schemeClr val="bg1"/>
                </a:solidFill>
                <a:latin typeface="Times New Roman" panose="02020603050405020304" pitchFamily="18" charset="0"/>
                <a:cs typeface="Times New Roman" panose="02020603050405020304" pitchFamily="18" charset="0"/>
              </a:rPr>
              <a:t>Where it was possible to get acquainted with the structure of the locomotive, types and possibilities for potential hiding places in the locomotive structure</a:t>
            </a:r>
          </a:p>
        </p:txBody>
      </p:sp>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5" cstate="screen">
            <a:extLst>
              <a:ext uri="{28A0092B-C50C-407E-A947-70E740481C1C}">
                <a14:useLocalDpi xmlns:a14="http://schemas.microsoft.com/office/drawing/2010/main"/>
              </a:ext>
            </a:extLst>
          </a:blip>
          <a:stretch/>
        </p:blipFill>
        <p:spPr>
          <a:xfrm>
            <a:off x="245431" y="967410"/>
            <a:ext cx="1059495" cy="499440"/>
          </a:xfrm>
          <a:prstGeom prst="rect">
            <a:avLst/>
          </a:prstGeom>
          <a:ln>
            <a:noFill/>
          </a:ln>
        </p:spPr>
      </p:pic>
    </p:spTree>
    <p:extLst>
      <p:ext uri="{BB962C8B-B14F-4D97-AF65-F5344CB8AC3E}">
        <p14:creationId xmlns:p14="http://schemas.microsoft.com/office/powerpoint/2010/main" val="25933976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3">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 xmlns:a16="http://schemas.microsoft.com/office/drawing/2014/main" id="{C0B45DFE-83DA-41AA-ABDA-9DF4C83D0DC4}"/>
              </a:ext>
            </a:extLst>
          </p:cNvPr>
          <p:cNvSpPr txBox="1"/>
          <p:nvPr/>
        </p:nvSpPr>
        <p:spPr>
          <a:xfrm>
            <a:off x="432289" y="1329865"/>
            <a:ext cx="3276452" cy="1467631"/>
          </a:xfrm>
          <a:prstGeom prst="rect">
            <a:avLst/>
          </a:prstGeom>
        </p:spPr>
        <p:txBody>
          <a:bodyPr vert="horz" lIns="68580" tIns="34290" rIns="68580" bIns="34290" rtlCol="0" anchor="b">
            <a:normAutofit lnSpcReduction="10000"/>
          </a:bodyPr>
          <a:lstStyle/>
          <a:p>
            <a:pPr>
              <a:lnSpc>
                <a:spcPct val="90000"/>
              </a:lnSpc>
              <a:spcBef>
                <a:spcPct val="0"/>
              </a:spcBef>
              <a:spcAft>
                <a:spcPts val="450"/>
              </a:spcAft>
            </a:pPr>
            <a:r>
              <a:rPr lang="en-US" sz="3450" b="1" dirty="0">
                <a:latin typeface="Times New Roman" panose="02020603050405020304" pitchFamily="18" charset="0"/>
                <a:ea typeface="+mj-ea"/>
                <a:cs typeface="Times New Roman" panose="02020603050405020304" pitchFamily="18" charset="0"/>
              </a:rPr>
              <a:t>Third training day at Daugavpils BCP</a:t>
            </a:r>
          </a:p>
        </p:txBody>
      </p:sp>
      <p:sp>
        <p:nvSpPr>
          <p:cNvPr id="16"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0060" y="2797496"/>
            <a:ext cx="2606040" cy="13716"/>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 xmlns:a16="http://schemas.microsoft.com/office/drawing/2014/main" id="{55215416-00B7-44FF-9DD2-B34F13461550}"/>
              </a:ext>
            </a:extLst>
          </p:cNvPr>
          <p:cNvSpPr txBox="1"/>
          <p:nvPr/>
        </p:nvSpPr>
        <p:spPr>
          <a:xfrm>
            <a:off x="480060" y="3409126"/>
            <a:ext cx="3182692" cy="1604069"/>
          </a:xfrm>
          <a:prstGeom prst="rect">
            <a:avLst/>
          </a:prstGeom>
        </p:spPr>
        <p:txBody>
          <a:bodyPr vert="horz" lIns="68580" tIns="34290" rIns="68580" bIns="34290" rtlCol="0">
            <a:normAutofit/>
          </a:bodyPr>
          <a:lstStyle/>
          <a:p>
            <a:pPr>
              <a:lnSpc>
                <a:spcPct val="90000"/>
              </a:lnSpc>
              <a:spcAft>
                <a:spcPts val="450"/>
              </a:spcAft>
            </a:pPr>
            <a:r>
              <a:rPr lang="en-US" sz="1650" dirty="0">
                <a:latin typeface="Times New Roman" panose="02020603050405020304" pitchFamily="18" charset="0"/>
                <a:cs typeface="Times New Roman" panose="02020603050405020304" pitchFamily="18" charset="0"/>
              </a:rPr>
              <a:t>The trainers prepared in advance «cigarette» blocks and hid them in the structure of the wagon and in the cargo. The participants try to find the hidden "illegal goods" with the acquired knowledge</a:t>
            </a:r>
          </a:p>
        </p:txBody>
      </p:sp>
      <p:pic>
        <p:nvPicPr>
          <p:cNvPr id="7" name="Picture 6">
            <a:extLst>
              <a:ext uri="{FF2B5EF4-FFF2-40B4-BE49-F238E27FC236}">
                <a16:creationId xmlns="" xmlns:a16="http://schemas.microsoft.com/office/drawing/2014/main" id="{19C15763-4810-4440-8A4A-A56C4C0B0D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4" cstate="screen">
            <a:extLst>
              <a:ext uri="{28A0092B-C50C-407E-A947-70E740481C1C}">
                <a14:useLocalDpi xmlns:a14="http://schemas.microsoft.com/office/drawing/2010/main"/>
              </a:ext>
            </a:extLst>
          </a:blip>
          <a:stretch/>
        </p:blipFill>
        <p:spPr>
          <a:xfrm>
            <a:off x="245431" y="967410"/>
            <a:ext cx="1059495" cy="480390"/>
          </a:xfrm>
          <a:prstGeom prst="rect">
            <a:avLst/>
          </a:prstGeom>
          <a:ln>
            <a:noFill/>
          </a:ln>
        </p:spPr>
      </p:pic>
    </p:spTree>
    <p:extLst>
      <p:ext uri="{BB962C8B-B14F-4D97-AF65-F5344CB8AC3E}">
        <p14:creationId xmlns:p14="http://schemas.microsoft.com/office/powerpoint/2010/main" val="22062972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 xmlns:a16="http://schemas.microsoft.com/office/drawing/2014/main" id="{7E734232-46A8-4884-9A59-B7E3BA4BC3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 xmlns:a16="http://schemas.microsoft.com/office/drawing/2014/main" id="{63FBA207-DB0D-4AA1-B4EF-224AA88235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57251"/>
            <a:ext cx="3028952" cy="3953943"/>
          </a:xfrm>
          <a:prstGeom prst="rect">
            <a:avLst/>
          </a:prstGeom>
          <a:ln>
            <a:noFill/>
          </a:ln>
          <a:effectLst>
            <a:softEdge rad="112500"/>
          </a:effectLst>
        </p:spPr>
      </p:pic>
      <p:pic>
        <p:nvPicPr>
          <p:cNvPr id="7" name="Picture 6">
            <a:extLst>
              <a:ext uri="{FF2B5EF4-FFF2-40B4-BE49-F238E27FC236}">
                <a16:creationId xmlns="" xmlns:a16="http://schemas.microsoft.com/office/drawing/2014/main" id="{C3A4D55A-8449-4359-AA2E-183EFE4EE2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8950" y="857251"/>
            <a:ext cx="3057525" cy="3953943"/>
          </a:xfrm>
          <a:prstGeom prst="rect">
            <a:avLst/>
          </a:prstGeom>
          <a:ln>
            <a:noFill/>
          </a:ln>
          <a:effectLst>
            <a:softEdge rad="112500"/>
          </a:effectLst>
        </p:spPr>
      </p:pic>
      <p:pic>
        <p:nvPicPr>
          <p:cNvPr id="9" name="Picture 8">
            <a:extLst>
              <a:ext uri="{FF2B5EF4-FFF2-40B4-BE49-F238E27FC236}">
                <a16:creationId xmlns="" xmlns:a16="http://schemas.microsoft.com/office/drawing/2014/main" id="{8B5CA28C-5F22-49FD-BBC2-36B78EC9D5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6469" y="857251"/>
            <a:ext cx="3057525" cy="3953943"/>
          </a:xfrm>
          <a:prstGeom prst="rect">
            <a:avLst/>
          </a:prstGeom>
          <a:ln>
            <a:noFill/>
          </a:ln>
          <a:effectLst>
            <a:softEdge rad="112500"/>
          </a:effectLst>
        </p:spPr>
      </p:pic>
      <p:sp>
        <p:nvSpPr>
          <p:cNvPr id="33" name="Rectangle 32">
            <a:extLst>
              <a:ext uri="{FF2B5EF4-FFF2-40B4-BE49-F238E27FC236}">
                <a16:creationId xmlns="" xmlns:a16="http://schemas.microsoft.com/office/drawing/2014/main" id="{D346B8D2-3218-41A5-B817-9ABFB108C6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 y="4802794"/>
            <a:ext cx="9143999" cy="1196831"/>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 xmlns:a16="http://schemas.microsoft.com/office/drawing/2014/main" id="{51E014CA-4279-4E70-AC56-0BBEBF92C2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 y="4803919"/>
            <a:ext cx="6086475" cy="1195706"/>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 xmlns:a16="http://schemas.microsoft.com/office/drawing/2014/main" id="{28B3DCF8-9D1E-4907-B1EC-98D11BC16F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3477" y="4803919"/>
            <a:ext cx="9147477" cy="119570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 xmlns:a16="http://schemas.microsoft.com/office/drawing/2014/main" id="{88D6B9EF-FF47-487C-8B82-F9F2B9A54A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086472" y="4803919"/>
            <a:ext cx="3057523" cy="1195706"/>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 xmlns:a16="http://schemas.microsoft.com/office/drawing/2014/main" id="{5717D090-7948-433A-AED2-EA1A98E6F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3968287" y="826733"/>
            <a:ext cx="1195706" cy="9144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 xmlns:a16="http://schemas.microsoft.com/office/drawing/2014/main" id="{D618C3E8-8260-4E23-8BA1-C2C3E80BEF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98" y="4818904"/>
            <a:ext cx="9144198" cy="864986"/>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 xmlns:a16="http://schemas.microsoft.com/office/drawing/2014/main" id="{B808CBC2-C847-4DFD-871C-52D5CEAE823F}"/>
              </a:ext>
            </a:extLst>
          </p:cNvPr>
          <p:cNvSpPr txBox="1"/>
          <p:nvPr/>
        </p:nvSpPr>
        <p:spPr>
          <a:xfrm>
            <a:off x="524785" y="5048250"/>
            <a:ext cx="5150458" cy="690443"/>
          </a:xfrm>
          <a:prstGeom prst="rect">
            <a:avLst/>
          </a:prstGeom>
        </p:spPr>
        <p:txBody>
          <a:bodyPr vert="horz" lIns="68580" tIns="34290" rIns="68580" bIns="34290" rtlCol="0" anchor="ctr">
            <a:noAutofit/>
          </a:bodyPr>
          <a:lstStyle/>
          <a:p>
            <a:pPr>
              <a:lnSpc>
                <a:spcPct val="90000"/>
              </a:lnSpc>
              <a:spcBef>
                <a:spcPct val="0"/>
              </a:spcBef>
              <a:spcAft>
                <a:spcPts val="450"/>
              </a:spcAft>
            </a:pPr>
            <a:r>
              <a:rPr lang="en-US" sz="3000" b="1" dirty="0">
                <a:solidFill>
                  <a:srgbClr val="FFFFFF"/>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Trying to find the cigarettes in sawdust cargo</a:t>
            </a:r>
          </a:p>
        </p:txBody>
      </p:sp>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6" cstate="screen">
            <a:extLst>
              <a:ext uri="{28A0092B-C50C-407E-A947-70E740481C1C}">
                <a14:useLocalDpi xmlns:a14="http://schemas.microsoft.com/office/drawing/2010/main"/>
              </a:ext>
            </a:extLst>
          </a:blip>
          <a:stretch/>
        </p:blipFill>
        <p:spPr>
          <a:xfrm>
            <a:off x="245431" y="967410"/>
            <a:ext cx="1154745" cy="499440"/>
          </a:xfrm>
          <a:prstGeom prst="rect">
            <a:avLst/>
          </a:prstGeom>
          <a:ln>
            <a:noFill/>
          </a:ln>
        </p:spPr>
      </p:pic>
    </p:spTree>
    <p:extLst>
      <p:ext uri="{BB962C8B-B14F-4D97-AF65-F5344CB8AC3E}">
        <p14:creationId xmlns:p14="http://schemas.microsoft.com/office/powerpoint/2010/main" val="35185767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7E734232-46A8-4884-9A59-B7E3BA4BC3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 xmlns:a16="http://schemas.microsoft.com/office/drawing/2014/main" id="{FE81AEBB-CBA3-4932-B16A-B961534189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57251"/>
            <a:ext cx="3028952" cy="3953943"/>
          </a:xfrm>
          <a:prstGeom prst="rect">
            <a:avLst/>
          </a:prstGeom>
          <a:ln>
            <a:noFill/>
          </a:ln>
          <a:effectLst>
            <a:softEdge rad="112500"/>
          </a:effectLst>
        </p:spPr>
      </p:pic>
      <p:pic>
        <p:nvPicPr>
          <p:cNvPr id="7" name="Picture 6">
            <a:extLst>
              <a:ext uri="{FF2B5EF4-FFF2-40B4-BE49-F238E27FC236}">
                <a16:creationId xmlns="" xmlns:a16="http://schemas.microsoft.com/office/drawing/2014/main" id="{32B7F8D6-1845-4414-97B2-650F9AC3F4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8950" y="857251"/>
            <a:ext cx="3057525" cy="3953943"/>
          </a:xfrm>
          <a:prstGeom prst="rect">
            <a:avLst/>
          </a:prstGeom>
          <a:ln>
            <a:noFill/>
          </a:ln>
          <a:effectLst>
            <a:softEdge rad="112500"/>
          </a:effectLst>
        </p:spPr>
      </p:pic>
      <p:pic>
        <p:nvPicPr>
          <p:cNvPr id="8" name="Picture 7">
            <a:extLst>
              <a:ext uri="{FF2B5EF4-FFF2-40B4-BE49-F238E27FC236}">
                <a16:creationId xmlns="" xmlns:a16="http://schemas.microsoft.com/office/drawing/2014/main" id="{7569BFE0-F8A2-49F9-8021-DDF31286AC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6469" y="857251"/>
            <a:ext cx="3057525" cy="3953943"/>
          </a:xfrm>
          <a:prstGeom prst="rect">
            <a:avLst/>
          </a:prstGeom>
          <a:ln>
            <a:noFill/>
          </a:ln>
          <a:effectLst>
            <a:softEdge rad="112500"/>
          </a:effectLst>
        </p:spPr>
      </p:pic>
      <p:sp>
        <p:nvSpPr>
          <p:cNvPr id="16" name="Rectangle 15">
            <a:extLst>
              <a:ext uri="{FF2B5EF4-FFF2-40B4-BE49-F238E27FC236}">
                <a16:creationId xmlns="" xmlns:a16="http://schemas.microsoft.com/office/drawing/2014/main" id="{D346B8D2-3218-41A5-B817-9ABFB108C6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 y="4802794"/>
            <a:ext cx="9143999" cy="1196831"/>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 xmlns:a16="http://schemas.microsoft.com/office/drawing/2014/main" id="{51E014CA-4279-4E70-AC56-0BBEBF92C2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 y="4803919"/>
            <a:ext cx="6086475" cy="1195706"/>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 xmlns:a16="http://schemas.microsoft.com/office/drawing/2014/main" id="{28B3DCF8-9D1E-4907-B1EC-98D11BC16F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3477" y="4803919"/>
            <a:ext cx="9147477" cy="119570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 xmlns:a16="http://schemas.microsoft.com/office/drawing/2014/main" id="{88D6B9EF-FF47-487C-8B82-F9F2B9A54A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086472" y="4803919"/>
            <a:ext cx="3057523" cy="1195706"/>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 xmlns:a16="http://schemas.microsoft.com/office/drawing/2014/main" id="{5717D090-7948-433A-AED2-EA1A98E6F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3968287" y="826733"/>
            <a:ext cx="1195706" cy="9144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 xmlns:a16="http://schemas.microsoft.com/office/drawing/2014/main" id="{D618C3E8-8260-4E23-8BA1-C2C3E80BEF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98" y="4818904"/>
            <a:ext cx="9144198" cy="864986"/>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 xmlns:a16="http://schemas.microsoft.com/office/drawing/2014/main" id="{A524D27B-4121-4DC0-B9DD-D3337E23A088}"/>
              </a:ext>
            </a:extLst>
          </p:cNvPr>
          <p:cNvSpPr txBox="1"/>
          <p:nvPr/>
        </p:nvSpPr>
        <p:spPr>
          <a:xfrm>
            <a:off x="524785" y="5048250"/>
            <a:ext cx="5150458" cy="690443"/>
          </a:xfrm>
          <a:prstGeom prst="rect">
            <a:avLst/>
          </a:prstGeom>
        </p:spPr>
        <p:txBody>
          <a:bodyPr vert="horz" lIns="68580" tIns="34290" rIns="68580" bIns="34290" rtlCol="0" anchor="ctr">
            <a:noAutofit/>
          </a:bodyPr>
          <a:lstStyle/>
          <a:p>
            <a:pPr>
              <a:lnSpc>
                <a:spcPct val="90000"/>
              </a:lnSpc>
              <a:spcBef>
                <a:spcPct val="0"/>
              </a:spcBef>
              <a:spcAft>
                <a:spcPts val="450"/>
              </a:spcAft>
            </a:pPr>
            <a:r>
              <a:rPr lang="en-US" sz="3300" b="1" dirty="0">
                <a:solidFill>
                  <a:srgbClr val="FFFFFF"/>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Potential concealments in wagon construction</a:t>
            </a:r>
          </a:p>
        </p:txBody>
      </p:sp>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6" cstate="screen">
            <a:extLst>
              <a:ext uri="{28A0092B-C50C-407E-A947-70E740481C1C}">
                <a14:useLocalDpi xmlns:a14="http://schemas.microsoft.com/office/drawing/2010/main"/>
              </a:ext>
            </a:extLst>
          </a:blip>
          <a:stretch/>
        </p:blipFill>
        <p:spPr>
          <a:xfrm>
            <a:off x="245431" y="967410"/>
            <a:ext cx="1049970" cy="470865"/>
          </a:xfrm>
          <a:prstGeom prst="rect">
            <a:avLst/>
          </a:prstGeom>
          <a:ln>
            <a:noFill/>
          </a:ln>
        </p:spPr>
      </p:pic>
    </p:spTree>
    <p:extLst>
      <p:ext uri="{BB962C8B-B14F-4D97-AF65-F5344CB8AC3E}">
        <p14:creationId xmlns:p14="http://schemas.microsoft.com/office/powerpoint/2010/main" val="1114503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4">
            <a:extLst>
              <a:ext uri="{FF2B5EF4-FFF2-40B4-BE49-F238E27FC236}">
                <a16:creationId xmlns="" xmlns:a16="http://schemas.microsoft.com/office/drawing/2014/main" id="{CAD82CDB-5509-455C-A2AC-DBC53F85A1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23" name="Rectangle 16">
            <a:extLst>
              <a:ext uri="{FF2B5EF4-FFF2-40B4-BE49-F238E27FC236}">
                <a16:creationId xmlns="" xmlns:a16="http://schemas.microsoft.com/office/drawing/2014/main" id="{720D4FAC-7B9A-4A4F-8E53-071522870B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67309" y="1008264"/>
            <a:ext cx="5676441" cy="157048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6" name="Picture 5">
            <a:extLst>
              <a:ext uri="{FF2B5EF4-FFF2-40B4-BE49-F238E27FC236}">
                <a16:creationId xmlns="" xmlns:a16="http://schemas.microsoft.com/office/drawing/2014/main" id="{7F778340-8617-4F40-B286-065F7DC2F0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a:off x="15" y="987690"/>
            <a:ext cx="2952303" cy="1611630"/>
          </a:xfrm>
          <a:prstGeom prst="rect">
            <a:avLst/>
          </a:prstGeom>
        </p:spPr>
      </p:pic>
      <p:sp>
        <p:nvSpPr>
          <p:cNvPr id="24" name="Rectangle 18">
            <a:extLst>
              <a:ext uri="{FF2B5EF4-FFF2-40B4-BE49-F238E27FC236}">
                <a16:creationId xmlns="" xmlns:a16="http://schemas.microsoft.com/office/drawing/2014/main" id="{EDD2A13B-608C-4BE1-AC1F-62B2DAF76B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16777" y="1530365"/>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1" name="Rectangle 20">
            <a:extLst>
              <a:ext uri="{FF2B5EF4-FFF2-40B4-BE49-F238E27FC236}">
                <a16:creationId xmlns="" xmlns:a16="http://schemas.microsoft.com/office/drawing/2014/main" id="{977038ED-F717-467A-8D75-D8441BB926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145089" y="1786647"/>
            <a:ext cx="10972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0" name="TextBox 9">
            <a:extLst>
              <a:ext uri="{FF2B5EF4-FFF2-40B4-BE49-F238E27FC236}">
                <a16:creationId xmlns="" xmlns:a16="http://schemas.microsoft.com/office/drawing/2014/main" id="{6BB2CF09-64A2-4AD7-A7CB-A54ABCD27FB2}"/>
              </a:ext>
            </a:extLst>
          </p:cNvPr>
          <p:cNvSpPr txBox="1"/>
          <p:nvPr/>
        </p:nvSpPr>
        <p:spPr>
          <a:xfrm>
            <a:off x="5831425" y="1190001"/>
            <a:ext cx="2784348" cy="1207008"/>
          </a:xfrm>
          <a:prstGeom prst="rect">
            <a:avLst/>
          </a:prstGeom>
        </p:spPr>
        <p:txBody>
          <a:bodyPr vert="horz" lIns="68580" tIns="34290" rIns="68580" bIns="34290" rtlCol="0" anchor="ctr">
            <a:normAutofit/>
          </a:bodyPr>
          <a:lstStyle/>
          <a:p>
            <a:pPr>
              <a:lnSpc>
                <a:spcPct val="90000"/>
              </a:lnSpc>
              <a:spcAft>
                <a:spcPts val="450"/>
              </a:spcAft>
            </a:pPr>
            <a:r>
              <a:rPr lang="en-US" sz="2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Participants found all the hidden cigarettes and the training ended</a:t>
            </a:r>
          </a:p>
        </p:txBody>
      </p:sp>
      <p:pic>
        <p:nvPicPr>
          <p:cNvPr id="9" name="Picture 8">
            <a:extLst>
              <a:ext uri="{FF2B5EF4-FFF2-40B4-BE49-F238E27FC236}">
                <a16:creationId xmlns="" xmlns:a16="http://schemas.microsoft.com/office/drawing/2014/main" id="{1A225525-05F8-4598-81C2-6DE02B7714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15" y="2787325"/>
            <a:ext cx="2952303" cy="2801945"/>
          </a:xfrm>
          <a:prstGeom prst="rect">
            <a:avLst/>
          </a:prstGeom>
        </p:spPr>
      </p:pic>
      <p:pic>
        <p:nvPicPr>
          <p:cNvPr id="7" name="Picture 6">
            <a:extLst>
              <a:ext uri="{FF2B5EF4-FFF2-40B4-BE49-F238E27FC236}">
                <a16:creationId xmlns="" xmlns:a16="http://schemas.microsoft.com/office/drawing/2014/main" id="{294B81D7-9289-4B57-8327-4CB6DBB1D9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3116777" y="2787325"/>
            <a:ext cx="2942082" cy="2801945"/>
          </a:xfrm>
          <a:prstGeom prst="rect">
            <a:avLst/>
          </a:prstGeom>
        </p:spPr>
      </p:pic>
      <p:pic>
        <p:nvPicPr>
          <p:cNvPr id="8" name="Picture 7">
            <a:extLst>
              <a:ext uri="{FF2B5EF4-FFF2-40B4-BE49-F238E27FC236}">
                <a16:creationId xmlns="" xmlns:a16="http://schemas.microsoft.com/office/drawing/2014/main" id="{3CBA20F7-0AD8-4BE2-9BB9-74F04D59C1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
          <a:stretch/>
        </p:blipFill>
        <p:spPr>
          <a:xfrm>
            <a:off x="6218199" y="2777342"/>
            <a:ext cx="2925801" cy="2811927"/>
          </a:xfrm>
          <a:prstGeom prst="rect">
            <a:avLst/>
          </a:prstGeom>
        </p:spPr>
      </p:pic>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7" cstate="screen">
            <a:extLst>
              <a:ext uri="{28A0092B-C50C-407E-A947-70E740481C1C}">
                <a14:useLocalDpi xmlns:a14="http://schemas.microsoft.com/office/drawing/2010/main"/>
              </a:ext>
            </a:extLst>
          </a:blip>
          <a:stretch/>
        </p:blipFill>
        <p:spPr>
          <a:xfrm>
            <a:off x="245430" y="967410"/>
            <a:ext cx="1504060" cy="463673"/>
          </a:xfrm>
          <a:prstGeom prst="rect">
            <a:avLst/>
          </a:prstGeom>
          <a:ln>
            <a:noFill/>
          </a:ln>
        </p:spPr>
      </p:pic>
    </p:spTree>
    <p:extLst>
      <p:ext uri="{BB962C8B-B14F-4D97-AF65-F5344CB8AC3E}">
        <p14:creationId xmlns:p14="http://schemas.microsoft.com/office/powerpoint/2010/main" val="14129257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 xmlns:a16="http://schemas.microsoft.com/office/drawing/2014/main" id="{A3C210E6-A35A-4F68-8D60-801A019C75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 xmlns:a16="http://schemas.microsoft.com/office/drawing/2014/main" id="{A4948CE8-D338-4FD0-AC78-BEEB3D62A4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371886" y="857249"/>
            <a:ext cx="3734478"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2" name="Picture 11">
            <a:extLst>
              <a:ext uri="{FF2B5EF4-FFF2-40B4-BE49-F238E27FC236}">
                <a16:creationId xmlns="" xmlns:a16="http://schemas.microsoft.com/office/drawing/2014/main" id="{CC68C992-A535-4C61-9DE8-BFC10EB15B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6267" y="3449575"/>
            <a:ext cx="3607733" cy="2551176"/>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4" name="Picture 3">
            <a:extLst>
              <a:ext uri="{FF2B5EF4-FFF2-40B4-BE49-F238E27FC236}">
                <a16:creationId xmlns="" xmlns:a16="http://schemas.microsoft.com/office/drawing/2014/main" id="{8FA93DB6-E496-42EB-9F3A-85059EB37A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2392072" y="344957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5" name="Freeform: Shape 24">
            <a:extLst>
              <a:ext uri="{FF2B5EF4-FFF2-40B4-BE49-F238E27FC236}">
                <a16:creationId xmlns="" xmlns:a16="http://schemas.microsoft.com/office/drawing/2014/main" id="{AC0D06B0-F19C-459E-B221-A34B506FB5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857250"/>
            <a:ext cx="2959361" cy="51435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 xmlns:a16="http://schemas.microsoft.com/office/drawing/2014/main" id="{345B26DA-1C6B-4C66-81C9-9C1877FC2D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2952503" cy="51435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9" name="TextBox 8">
            <a:extLst>
              <a:ext uri="{FF2B5EF4-FFF2-40B4-BE49-F238E27FC236}">
                <a16:creationId xmlns="" xmlns:a16="http://schemas.microsoft.com/office/drawing/2014/main" id="{E7259516-747D-4873-81DA-2F827D8C14FE}"/>
              </a:ext>
            </a:extLst>
          </p:cNvPr>
          <p:cNvSpPr txBox="1"/>
          <p:nvPr/>
        </p:nvSpPr>
        <p:spPr>
          <a:xfrm>
            <a:off x="336042" y="1500627"/>
            <a:ext cx="2550033" cy="937796"/>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24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Preparation for being a </a:t>
            </a:r>
            <a:r>
              <a:rPr lang="en-US" sz="24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CoE</a:t>
            </a:r>
            <a:endParaRPr lang="en-US" sz="24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29" name="Rectangle 28">
            <a:extLst>
              <a:ext uri="{FF2B5EF4-FFF2-40B4-BE49-F238E27FC236}">
                <a16:creationId xmlns="" xmlns:a16="http://schemas.microsoft.com/office/drawing/2014/main" id="{98DE6C44-43F8-4DE4-AB81-66853FFEA0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11631"/>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Rectangle 30">
            <a:extLst>
              <a:ext uri="{FF2B5EF4-FFF2-40B4-BE49-F238E27FC236}">
                <a16:creationId xmlns="" xmlns:a16="http://schemas.microsoft.com/office/drawing/2014/main" id="{2409529B-9B56-4F10-BE4D-F934DB89E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9184" y="2424706"/>
            <a:ext cx="21259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Rectangle 1">
            <a:extLst>
              <a:ext uri="{FF2B5EF4-FFF2-40B4-BE49-F238E27FC236}">
                <a16:creationId xmlns="" xmlns:a16="http://schemas.microsoft.com/office/drawing/2014/main" id="{EC8DF5BC-5F60-471B-BF23-EA26D8A4B5D1}"/>
              </a:ext>
            </a:extLst>
          </p:cNvPr>
          <p:cNvSpPr/>
          <p:nvPr/>
        </p:nvSpPr>
        <p:spPr>
          <a:xfrm>
            <a:off x="297833" y="3280838"/>
            <a:ext cx="2105406" cy="1450080"/>
          </a:xfrm>
          <a:prstGeom prst="rect">
            <a:avLst/>
          </a:prstGeom>
        </p:spPr>
        <p:txBody>
          <a:bodyPr vert="horz" lIns="68580" tIns="34290" rIns="68580" bIns="34290" rtlCol="0">
            <a:noAutofit/>
          </a:bodyPr>
          <a:lstStyle/>
          <a:p>
            <a:pPr>
              <a:lnSpc>
                <a:spcPct val="90000"/>
              </a:lnSpc>
              <a:spcAft>
                <a:spcPts val="450"/>
              </a:spcAft>
            </a:pPr>
            <a:r>
              <a:rPr lang="en-US" sz="2100" dirty="0">
                <a:latin typeface="Times New Roman" panose="02020603050405020304" pitchFamily="18" charset="0"/>
                <a:cs typeface="Times New Roman" panose="02020603050405020304" pitchFamily="18" charset="0"/>
              </a:rPr>
              <a:t>We sent filled and signed application form</a:t>
            </a:r>
            <a:r>
              <a:rPr lang="lv-LV" sz="2100"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to the head of CELBET.</a:t>
            </a:r>
          </a:p>
        </p:txBody>
      </p:sp>
      <p:pic>
        <p:nvPicPr>
          <p:cNvPr id="10" name="Picture 9">
            <a:extLst>
              <a:ext uri="{FF2B5EF4-FFF2-40B4-BE49-F238E27FC236}">
                <a16:creationId xmlns="" xmlns:a16="http://schemas.microsoft.com/office/drawing/2014/main" id="{1A4E98FF-9508-431D-8208-A13059D6F7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5553279" y="857257"/>
            <a:ext cx="3590721" cy="2551169"/>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5" name="Obrázok 4">
            <a:extLst>
              <a:ext uri="{FF2B5EF4-FFF2-40B4-BE49-F238E27FC236}">
                <a16:creationId xmlns="" xmlns:a16="http://schemas.microsoft.com/office/drawing/2014/main" id="{57DC5528-41F0-434B-940C-A9048B162520}"/>
              </a:ext>
            </a:extLst>
          </p:cNvPr>
          <p:cNvPicPr/>
          <p:nvPr/>
        </p:nvPicPr>
        <p:blipFill>
          <a:blip r:embed="rId7" cstate="screen">
            <a:extLst>
              <a:ext uri="{28A0092B-C50C-407E-A947-70E740481C1C}">
                <a14:useLocalDpi xmlns:a14="http://schemas.microsoft.com/office/drawing/2010/main"/>
              </a:ext>
            </a:extLst>
          </a:blip>
          <a:stretch/>
        </p:blipFill>
        <p:spPr>
          <a:xfrm>
            <a:off x="485299" y="1015148"/>
            <a:ext cx="1068980" cy="599339"/>
          </a:xfrm>
          <a:prstGeom prst="rect">
            <a:avLst/>
          </a:prstGeom>
          <a:ln>
            <a:noFill/>
          </a:ln>
        </p:spPr>
      </p:pic>
    </p:spTree>
    <p:extLst>
      <p:ext uri="{BB962C8B-B14F-4D97-AF65-F5344CB8AC3E}">
        <p14:creationId xmlns:p14="http://schemas.microsoft.com/office/powerpoint/2010/main" val="24913419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Freeform: Shape 18">
            <a:extLst>
              <a:ext uri="{FF2B5EF4-FFF2-40B4-BE49-F238E27FC236}">
                <a16:creationId xmlns=""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282117" y="666998"/>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668731" y="117386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7532612" y="134860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Shape 24">
            <a:extLst>
              <a:ext uri="{FF2B5EF4-FFF2-40B4-BE49-F238E27FC236}">
                <a16:creationId xmlns=""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7017483" y="85725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7" name="Isosceles Triangle 26">
            <a:extLst>
              <a:ext uri="{FF2B5EF4-FFF2-40B4-BE49-F238E27FC236}">
                <a16:creationId xmlns=""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982258" y="544387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Isosceles Triangle 28">
            <a:extLst>
              <a:ext uri="{FF2B5EF4-FFF2-40B4-BE49-F238E27FC236}">
                <a16:creationId xmlns=""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703061" y="569710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descr="Logo&#10;&#10;Description automatically generated">
            <a:extLst>
              <a:ext uri="{FF2B5EF4-FFF2-40B4-BE49-F238E27FC236}">
                <a16:creationId xmlns="" xmlns:a16="http://schemas.microsoft.com/office/drawing/2014/main" id="{B76FC2CC-D0A8-4563-B2F7-94A8DCEC4CAC}"/>
              </a:ext>
            </a:extLst>
          </p:cNvPr>
          <p:cNvPicPr/>
          <p:nvPr/>
        </p:nvPicPr>
        <p:blipFill>
          <a:blip r:embed="rId3" cstate="screen">
            <a:extLst>
              <a:ext uri="{28A0092B-C50C-407E-A947-70E740481C1C}">
                <a14:useLocalDpi xmlns:a14="http://schemas.microsoft.com/office/drawing/2010/main"/>
              </a:ext>
            </a:extLst>
          </a:blip>
          <a:stretch/>
        </p:blipFill>
        <p:spPr>
          <a:xfrm>
            <a:off x="245431" y="953123"/>
            <a:ext cx="1026158" cy="518490"/>
          </a:xfrm>
          <a:prstGeom prst="rect">
            <a:avLst/>
          </a:prstGeom>
          <a:ln>
            <a:noFill/>
          </a:ln>
        </p:spPr>
      </p:pic>
      <p:sp>
        <p:nvSpPr>
          <p:cNvPr id="2" name="Rectangle 1">
            <a:extLst>
              <a:ext uri="{FF2B5EF4-FFF2-40B4-BE49-F238E27FC236}">
                <a16:creationId xmlns="" xmlns:a16="http://schemas.microsoft.com/office/drawing/2014/main" id="{446617DA-72E9-4503-BAAB-98339952B4D0}"/>
              </a:ext>
            </a:extLst>
          </p:cNvPr>
          <p:cNvSpPr/>
          <p:nvPr/>
        </p:nvSpPr>
        <p:spPr>
          <a:xfrm>
            <a:off x="1" y="2464832"/>
            <a:ext cx="2898476" cy="2103358"/>
          </a:xfrm>
          <a:prstGeom prst="rect">
            <a:avLst/>
          </a:prstGeom>
        </p:spPr>
        <p:txBody>
          <a:bodyPr vert="horz" lIns="68580" tIns="34290" rIns="68580" bIns="34290" rtlCol="0" anchor="t">
            <a:normAutofit/>
          </a:bodyPr>
          <a:lstStyle/>
          <a:p>
            <a:pPr algn="ctr">
              <a:lnSpc>
                <a:spcPct val="90000"/>
              </a:lnSpc>
              <a:spcBef>
                <a:spcPct val="0"/>
              </a:spcBef>
              <a:spcAft>
                <a:spcPts val="450"/>
              </a:spcAft>
            </a:pP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POTENTIAL PARTNERS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CoE</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endParaRPr lang="en-US" sz="3600" dirty="0">
              <a:solidFill>
                <a:srgbClr val="002060"/>
              </a:solidFill>
              <a:latin typeface="Times New Roman" panose="02020603050405020304" pitchFamily="18" charset="0"/>
              <a:ea typeface="+mj-ea"/>
              <a:cs typeface="Times New Roman" panose="02020603050405020304" pitchFamily="18" charset="0"/>
            </a:endParaRPr>
          </a:p>
        </p:txBody>
      </p:sp>
      <p:graphicFrame>
        <p:nvGraphicFramePr>
          <p:cNvPr id="7" name="Diagram 6">
            <a:extLst>
              <a:ext uri="{FF2B5EF4-FFF2-40B4-BE49-F238E27FC236}">
                <a16:creationId xmlns="" xmlns:a16="http://schemas.microsoft.com/office/drawing/2014/main" id="{EA1ABFED-0867-4B55-853F-501972555871}"/>
              </a:ext>
            </a:extLst>
          </p:cNvPr>
          <p:cNvGraphicFramePr/>
          <p:nvPr>
            <p:extLst/>
          </p:nvPr>
        </p:nvGraphicFramePr>
        <p:xfrm>
          <a:off x="2898477" y="1296094"/>
          <a:ext cx="6219308" cy="4585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6395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a:extLst>
              <a:ext uri="{FF2B5EF4-FFF2-40B4-BE49-F238E27FC236}">
                <a16:creationId xmlns="" xmlns:a16="http://schemas.microsoft.com/office/drawing/2014/main" id="{DFDA47BC-3069-47F5-8257-24B3B1F76A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346957"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0B9D5775-F1CB-41C2-87AC-ABA2F141BF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7172327" y="1062926"/>
            <a:ext cx="1380812" cy="2062554"/>
          </a:xfrm>
          <a:prstGeom prst="rect">
            <a:avLst/>
          </a:prstGeom>
        </p:spPr>
      </p:pic>
      <p:sp>
        <p:nvSpPr>
          <p:cNvPr id="64" name="Rectangle 63">
            <a:extLst>
              <a:ext uri="{FF2B5EF4-FFF2-40B4-BE49-F238E27FC236}">
                <a16:creationId xmlns="" xmlns:a16="http://schemas.microsoft.com/office/drawing/2014/main" id="{7AE95D8F-9825-4222-8846-E3461598CC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 xmlns:a16="http://schemas.microsoft.com/office/drawing/2014/main" id="{C09C56F8-5C36-423E-A14F-91B4C9923A8B}"/>
              </a:ext>
            </a:extLst>
          </p:cNvPr>
          <p:cNvSpPr txBox="1"/>
          <p:nvPr/>
        </p:nvSpPr>
        <p:spPr>
          <a:xfrm>
            <a:off x="395653" y="4424729"/>
            <a:ext cx="8354891" cy="697835"/>
          </a:xfrm>
          <a:prstGeom prst="rect">
            <a:avLst/>
          </a:prstGeom>
        </p:spPr>
        <p:txBody>
          <a:bodyPr vert="horz" lIns="68580" tIns="34290" rIns="68580" bIns="34290" rtlCol="0" anchor="b">
            <a:normAutofit lnSpcReduction="10000"/>
          </a:bodyPr>
          <a:lstStyle/>
          <a:p>
            <a:pPr algn="ctr">
              <a:lnSpc>
                <a:spcPct val="90000"/>
              </a:lnSpc>
              <a:spcBef>
                <a:spcPct val="0"/>
              </a:spcBef>
              <a:spcAft>
                <a:spcPts val="450"/>
              </a:spcAft>
            </a:pPr>
            <a:r>
              <a:rPr lang="en-US" sz="2550" b="1" dirty="0">
                <a:solidFill>
                  <a:srgbClr val="FFFFFF"/>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BASIC (MINIMUM) CONDITIONS TO ORGANIZE THE TRAINING IN LOCAL LEVEL</a:t>
            </a:r>
          </a:p>
        </p:txBody>
      </p:sp>
      <p:pic>
        <p:nvPicPr>
          <p:cNvPr id="12" name="Picture 11" descr="Shape, arrow&#10;&#10;Description automatically generated">
            <a:extLst>
              <a:ext uri="{FF2B5EF4-FFF2-40B4-BE49-F238E27FC236}">
                <a16:creationId xmlns="" xmlns:a16="http://schemas.microsoft.com/office/drawing/2014/main" id="{3D1B83DC-2490-41AD-8A7C-97A59D2986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1" y="1744940"/>
            <a:ext cx="1994604" cy="1684445"/>
          </a:xfrm>
          <a:prstGeom prst="rect">
            <a:avLst/>
          </a:prstGeom>
        </p:spPr>
      </p:pic>
      <p:pic>
        <p:nvPicPr>
          <p:cNvPr id="6" name="Picture 5" descr="A picture containing text&#10;&#10;Description automatically generated">
            <a:extLst>
              <a:ext uri="{FF2B5EF4-FFF2-40B4-BE49-F238E27FC236}">
                <a16:creationId xmlns="" xmlns:a16="http://schemas.microsoft.com/office/drawing/2014/main" id="{1CEA1EDC-DB22-42E4-82EB-F18D680400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2467608" y="1710691"/>
            <a:ext cx="1985008" cy="1752941"/>
          </a:xfrm>
          <a:prstGeom prst="rect">
            <a:avLst/>
          </a:prstGeom>
        </p:spPr>
      </p:pic>
      <p:cxnSp>
        <p:nvCxnSpPr>
          <p:cNvPr id="66" name="Straight Connector 65">
            <a:extLst>
              <a:ext uri="{FF2B5EF4-FFF2-40B4-BE49-F238E27FC236}">
                <a16:creationId xmlns="" xmlns:a16="http://schemas.microsoft.com/office/drawing/2014/main" id="{942B920A-73AD-402A-8EEF-B88E1A9398B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573265"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00C9EB70-BC82-414A-BF8D-AD7FC672761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799572"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descr="Diagram&#10;&#10;Description automatically generated">
            <a:extLst>
              <a:ext uri="{FF2B5EF4-FFF2-40B4-BE49-F238E27FC236}">
                <a16:creationId xmlns="" xmlns:a16="http://schemas.microsoft.com/office/drawing/2014/main" id="{A86A42D7-F8A3-4B4A-B5D9-0BE29CA6A8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93279" y="1684917"/>
            <a:ext cx="1986279" cy="1744083"/>
          </a:xfrm>
          <a:prstGeom prst="rect">
            <a:avLst/>
          </a:prstGeom>
        </p:spPr>
      </p:pic>
      <p:cxnSp>
        <p:nvCxnSpPr>
          <p:cNvPr id="70" name="Straight Connector 69">
            <a:extLst>
              <a:ext uri="{FF2B5EF4-FFF2-40B4-BE49-F238E27FC236}">
                <a16:creationId xmlns="" xmlns:a16="http://schemas.microsoft.com/office/drawing/2014/main" id="{3217665F-0036-444A-8D4A-33AF36A36A4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7" cstate="screen">
            <a:extLst>
              <a:ext uri="{28A0092B-C50C-407E-A947-70E740481C1C}">
                <a14:useLocalDpi xmlns:a14="http://schemas.microsoft.com/office/drawing/2010/main"/>
              </a:ext>
            </a:extLst>
          </a:blip>
          <a:stretch/>
        </p:blipFill>
        <p:spPr>
          <a:xfrm>
            <a:off x="245431" y="967410"/>
            <a:ext cx="1011870" cy="441637"/>
          </a:xfrm>
          <a:prstGeom prst="rect">
            <a:avLst/>
          </a:prstGeom>
          <a:ln>
            <a:noFill/>
          </a:ln>
        </p:spPr>
      </p:pic>
      <p:sp>
        <p:nvSpPr>
          <p:cNvPr id="17" name="TextBox 16">
            <a:extLst>
              <a:ext uri="{FF2B5EF4-FFF2-40B4-BE49-F238E27FC236}">
                <a16:creationId xmlns="" xmlns:a16="http://schemas.microsoft.com/office/drawing/2014/main" id="{FC3F6B73-4028-4910-85C5-A9D66546711A}"/>
              </a:ext>
            </a:extLst>
          </p:cNvPr>
          <p:cNvSpPr txBox="1"/>
          <p:nvPr/>
        </p:nvSpPr>
        <p:spPr>
          <a:xfrm>
            <a:off x="594238" y="3704104"/>
            <a:ext cx="1286190" cy="507831"/>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Do You need it?</a:t>
            </a:r>
            <a:endParaRPr lang="lv-LV" sz="135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27413DCD-F828-40C3-A1F0-E8C17B791148}"/>
              </a:ext>
            </a:extLst>
          </p:cNvPr>
          <p:cNvSpPr txBox="1"/>
          <p:nvPr/>
        </p:nvSpPr>
        <p:spPr>
          <a:xfrm>
            <a:off x="2590800" y="3531870"/>
            <a:ext cx="1793683" cy="507831"/>
          </a:xfrm>
          <a:prstGeom prst="rect">
            <a:avLst/>
          </a:prstGeom>
          <a:noFill/>
        </p:spPr>
        <p:txBody>
          <a:bodyPr wrap="square" rtlCol="0">
            <a:spAutoFit/>
          </a:bodyPr>
          <a:lstStyle/>
          <a:p>
            <a:pPr algn="ctr"/>
            <a:r>
              <a:rPr lang="en-US" sz="1350" dirty="0">
                <a:latin typeface="Times New Roman" panose="02020603050405020304" pitchFamily="18" charset="0"/>
                <a:cs typeface="Times New Roman" panose="02020603050405020304" pitchFamily="18" charset="0"/>
              </a:rPr>
              <a:t>Presentation + real practice </a:t>
            </a:r>
            <a:endParaRPr lang="lv-LV" sz="135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24EE3D59-E6F2-47AC-A3B6-682BC17EFFB0}"/>
              </a:ext>
            </a:extLst>
          </p:cNvPr>
          <p:cNvSpPr txBox="1"/>
          <p:nvPr/>
        </p:nvSpPr>
        <p:spPr>
          <a:xfrm>
            <a:off x="4750594" y="3531871"/>
            <a:ext cx="1778791" cy="507831"/>
          </a:xfrm>
          <a:prstGeom prst="rect">
            <a:avLst/>
          </a:prstGeom>
          <a:noFill/>
        </p:spPr>
        <p:txBody>
          <a:bodyPr wrap="square" rtlCol="0">
            <a:spAutoFit/>
          </a:bodyPr>
          <a:lstStyle/>
          <a:p>
            <a:pPr algn="ctr"/>
            <a:r>
              <a:rPr lang="en-US" sz="1350" dirty="0">
                <a:latin typeface="Times New Roman" panose="02020603050405020304" pitchFamily="18" charset="0"/>
                <a:cs typeface="Times New Roman" panose="02020603050405020304" pitchFamily="18" charset="0"/>
              </a:rPr>
              <a:t>Practice with popular type of wagons</a:t>
            </a:r>
            <a:endParaRPr lang="lv-LV" sz="135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EEED4A8B-4C8C-4334-91FF-9E5AA3EF10D7}"/>
              </a:ext>
            </a:extLst>
          </p:cNvPr>
          <p:cNvSpPr txBox="1"/>
          <p:nvPr/>
        </p:nvSpPr>
        <p:spPr>
          <a:xfrm>
            <a:off x="7029450" y="3125479"/>
            <a:ext cx="1874518" cy="923330"/>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Individual/collective safety equipment</a:t>
            </a: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Helmets, gloves </a:t>
            </a: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Infrastructure</a:t>
            </a:r>
            <a:r>
              <a:rPr lang="ru-RU" sz="1350" dirty="0">
                <a:latin typeface="Times New Roman" panose="02020603050405020304" pitchFamily="18" charset="0"/>
                <a:cs typeface="Times New Roman" panose="02020603050405020304" pitchFamily="18" charset="0"/>
              </a:rPr>
              <a:t> (</a:t>
            </a:r>
            <a:r>
              <a:rPr lang="en-US" sz="1350" dirty="0">
                <a:latin typeface="Times New Roman" panose="02020603050405020304" pitchFamily="18" charset="0"/>
                <a:cs typeface="Times New Roman" panose="02020603050405020304" pitchFamily="18" charset="0"/>
              </a:rPr>
              <a:t>ramp)</a:t>
            </a:r>
            <a:endParaRPr lang="lv-LV" sz="13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986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id-Rise Solutions - TK Elevator | US"/>
          <p:cNvPicPr>
            <a:picLocks noChangeAspect="1" noChangeArrowheads="1"/>
          </p:cNvPicPr>
          <p:nvPr/>
        </p:nvPicPr>
        <p:blipFill rotWithShape="1">
          <a:blip r:embed="rId2">
            <a:extLst>
              <a:ext uri="{28A0092B-C50C-407E-A947-70E740481C1C}">
                <a14:useLocalDpi xmlns:a14="http://schemas.microsoft.com/office/drawing/2010/main" val="0"/>
              </a:ext>
            </a:extLst>
          </a:blip>
          <a:srcRect l="12879" r="22442"/>
          <a:stretch/>
        </p:blipFill>
        <p:spPr bwMode="auto">
          <a:xfrm>
            <a:off x="248856" y="2843808"/>
            <a:ext cx="3883359" cy="3669135"/>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a:xfrm>
            <a:off x="457200" y="557808"/>
            <a:ext cx="8229600" cy="1143000"/>
          </a:xfrm>
        </p:spPr>
        <p:txBody>
          <a:bodyPr/>
          <a:lstStyle/>
          <a:p>
            <a:r>
              <a:rPr lang="pl-PL" b="1" dirty="0" smtClean="0">
                <a:latin typeface="Arial" panose="020B0604020202020204" pitchFamily="34" charset="0"/>
                <a:cs typeface="Arial" panose="020B0604020202020204" pitchFamily="34" charset="0"/>
              </a:rPr>
              <a:t>Elevator speech </a:t>
            </a:r>
            <a:endParaRPr lang="pl-PL" b="1" dirty="0">
              <a:latin typeface="Arial" panose="020B0604020202020204" pitchFamily="34" charset="0"/>
              <a:cs typeface="Arial" panose="020B0604020202020204" pitchFamily="34" charset="0"/>
            </a:endParaRPr>
          </a:p>
        </p:txBody>
      </p:sp>
      <p:sp>
        <p:nvSpPr>
          <p:cNvPr id="5" name="Symbol zastępczy zawartości 4"/>
          <p:cNvSpPr>
            <a:spLocks noGrp="1"/>
          </p:cNvSpPr>
          <p:nvPr>
            <p:ph idx="1"/>
          </p:nvPr>
        </p:nvSpPr>
        <p:spPr>
          <a:xfrm>
            <a:off x="3164997" y="1700808"/>
            <a:ext cx="5585278" cy="4065315"/>
          </a:xfrm>
          <a:solidFill>
            <a:schemeClr val="bg1">
              <a:alpha val="50000"/>
            </a:schemeClr>
          </a:solidFill>
        </p:spPr>
        <p:txBody>
          <a:bodyPr>
            <a:normAutofit fontScale="92500" lnSpcReduction="20000"/>
          </a:bodyPr>
          <a:lstStyle/>
          <a:p>
            <a:pPr marL="0" indent="0">
              <a:buNone/>
            </a:pPr>
            <a:r>
              <a:rPr lang="pl-PL" dirty="0" smtClean="0">
                <a:latin typeface="Arial" panose="020B0604020202020204" pitchFamily="34" charset="0"/>
                <a:cs typeface="Arial" panose="020B0604020202020204" pitchFamily="34" charset="0"/>
              </a:rPr>
              <a:t>Basic rules</a:t>
            </a:r>
          </a:p>
          <a:p>
            <a:r>
              <a:rPr lang="pl-PL" dirty="0" smtClean="0">
                <a:latin typeface="Arial" panose="020B0604020202020204" pitchFamily="34" charset="0"/>
                <a:cs typeface="Arial" panose="020B0604020202020204" pitchFamily="34" charset="0"/>
              </a:rPr>
              <a:t>Please stand up and choose 1-2 partners (in the first round not from your country)</a:t>
            </a:r>
          </a:p>
          <a:p>
            <a:r>
              <a:rPr lang="pl-PL" dirty="0" smtClean="0">
                <a:latin typeface="Arial" panose="020B0604020202020204" pitchFamily="34" charset="0"/>
                <a:cs typeface="Arial" panose="020B0604020202020204" pitchFamily="34" charset="0"/>
              </a:rPr>
              <a:t>You will have max. 60 seconds </a:t>
            </a:r>
            <a:r>
              <a:rPr lang="pl-PL" dirty="0" smtClean="0">
                <a:latin typeface="Arial" panose="020B0604020202020204" pitchFamily="34" charset="0"/>
                <a:cs typeface="Arial" panose="020B0604020202020204" pitchFamily="34" charset="0"/>
              </a:rPr>
              <a:t>in each rounds to </a:t>
            </a:r>
            <a:r>
              <a:rPr lang="pl-PL" dirty="0" smtClean="0">
                <a:latin typeface="Arial" panose="020B0604020202020204" pitchFamily="34" charset="0"/>
                <a:cs typeface="Arial" panose="020B0604020202020204" pitchFamily="34" charset="0"/>
              </a:rPr>
              <a:t>speak with each others</a:t>
            </a:r>
          </a:p>
          <a:p>
            <a:r>
              <a:rPr lang="pl-PL" dirty="0" smtClean="0">
                <a:latin typeface="Arial" panose="020B0604020202020204" pitchFamily="34" charset="0"/>
                <a:cs typeface="Arial" panose="020B0604020202020204" pitchFamily="34" charset="0"/>
              </a:rPr>
              <a:t>There will be 5 rounds (5 different questions on the screen) </a:t>
            </a:r>
            <a:endParaRPr lang="pl-PL"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Tree>
    <p:extLst>
      <p:ext uri="{BB962C8B-B14F-4D97-AF65-F5344CB8AC3E}">
        <p14:creationId xmlns:p14="http://schemas.microsoft.com/office/powerpoint/2010/main" val="34424218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a:extLst>
              <a:ext uri="{FF2B5EF4-FFF2-40B4-BE49-F238E27FC236}">
                <a16:creationId xmlns="" xmlns:a16="http://schemas.microsoft.com/office/drawing/2014/main" id="{5E52985E-2553-471E-82AA-5ED7A32989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94981" y="4203783"/>
            <a:ext cx="8579095" cy="138319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 name="TextBox 7">
            <a:extLst>
              <a:ext uri="{FF2B5EF4-FFF2-40B4-BE49-F238E27FC236}">
                <a16:creationId xmlns="" xmlns:a16="http://schemas.microsoft.com/office/drawing/2014/main" id="{3B927723-B4C1-4747-99B4-AE55AC4EA634}"/>
              </a:ext>
            </a:extLst>
          </p:cNvPr>
          <p:cNvSpPr txBox="1"/>
          <p:nvPr/>
        </p:nvSpPr>
        <p:spPr>
          <a:xfrm>
            <a:off x="269925" y="4313401"/>
            <a:ext cx="3382469" cy="1145056"/>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lv-LV" sz="2250"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National «</a:t>
            </a:r>
            <a:r>
              <a:rPr lang="lv-LV" sz="225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Trains</a:t>
            </a:r>
            <a:r>
              <a:rPr lang="lv-LV" sz="2250"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lv-LV" sz="225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search</a:t>
            </a:r>
            <a:r>
              <a:rPr lang="lv-LV" sz="2250"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lv-LV" sz="225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training</a:t>
            </a:r>
            <a:endParaRPr lang="en-US" sz="2250"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7" name="Picture 6">
            <a:extLst>
              <a:ext uri="{FF2B5EF4-FFF2-40B4-BE49-F238E27FC236}">
                <a16:creationId xmlns="" xmlns:a16="http://schemas.microsoft.com/office/drawing/2014/main" id="{4853DB37-2970-4E77-BE1A-56B7A9D13D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4981" y="1121948"/>
            <a:ext cx="4277019" cy="2884211"/>
          </a:xfrm>
          <a:prstGeom prst="rect">
            <a:avLst/>
          </a:prstGeom>
          <a:ln>
            <a:noFill/>
          </a:ln>
          <a:effectLst>
            <a:softEdge rad="112500"/>
          </a:effectLst>
        </p:spPr>
      </p:pic>
      <p:pic>
        <p:nvPicPr>
          <p:cNvPr id="6" name="Picture 5">
            <a:extLst>
              <a:ext uri="{FF2B5EF4-FFF2-40B4-BE49-F238E27FC236}">
                <a16:creationId xmlns="" xmlns:a16="http://schemas.microsoft.com/office/drawing/2014/main" id="{DF041762-F887-4B07-9207-A81F7F4065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4586167" y="1125010"/>
            <a:ext cx="4262852" cy="2881149"/>
          </a:xfrm>
          <a:prstGeom prst="rect">
            <a:avLst/>
          </a:prstGeom>
          <a:ln>
            <a:noFill/>
          </a:ln>
          <a:effectLst>
            <a:softEdge rad="112500"/>
          </a:effectLst>
        </p:spPr>
      </p:pic>
      <p:cxnSp>
        <p:nvCxnSpPr>
          <p:cNvPr id="21" name="Straight Connector 15">
            <a:extLst>
              <a:ext uri="{FF2B5EF4-FFF2-40B4-BE49-F238E27FC236}">
                <a16:creationId xmlns="" xmlns:a16="http://schemas.microsoft.com/office/drawing/2014/main" id="{DAE3ABC6-4042-4293-A7DF-F01181363B7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3554905" y="4374807"/>
            <a:ext cx="0" cy="10287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BB2D4524-EFB5-4C2C-8938-2FD5A1D191CD}"/>
              </a:ext>
            </a:extLst>
          </p:cNvPr>
          <p:cNvSpPr/>
          <p:nvPr/>
        </p:nvSpPr>
        <p:spPr>
          <a:xfrm>
            <a:off x="3709002" y="4319130"/>
            <a:ext cx="4957441" cy="1145056"/>
          </a:xfrm>
          <a:prstGeom prst="rect">
            <a:avLst/>
          </a:prstGeom>
        </p:spPr>
        <p:txBody>
          <a:bodyPr vert="horz" lIns="68580" tIns="34290" rIns="68580" bIns="34290" rtlCol="0" anchor="ctr">
            <a:normAutofit/>
          </a:bodyPr>
          <a:lstStyle/>
          <a:p>
            <a:pPr marL="85725">
              <a:lnSpc>
                <a:spcPct val="90000"/>
              </a:lnSpc>
              <a:spcAft>
                <a:spcPts val="600"/>
              </a:spcAft>
            </a:pPr>
            <a:r>
              <a:rPr lang="lv-LV" sz="1275" dirty="0" err="1">
                <a:solidFill>
                  <a:schemeClr val="bg1"/>
                </a:solidFill>
                <a:latin typeface="Times New Roman" panose="02020603050405020304" pitchFamily="18" charset="0"/>
                <a:cs typeface="Times New Roman" panose="02020603050405020304" pitchFamily="18" charset="0"/>
              </a:rPr>
              <a:t>After</a:t>
            </a:r>
            <a:r>
              <a:rPr lang="lv-LV" sz="1275" dirty="0">
                <a:solidFill>
                  <a:schemeClr val="bg1"/>
                </a:solidFill>
                <a:latin typeface="Times New Roman" panose="02020603050405020304" pitchFamily="18" charset="0"/>
                <a:cs typeface="Times New Roman" panose="02020603050405020304" pitchFamily="18" charset="0"/>
              </a:rPr>
              <a:t> </a:t>
            </a:r>
            <a:r>
              <a:rPr lang="en-US" sz="1275" dirty="0">
                <a:solidFill>
                  <a:schemeClr val="bg1"/>
                </a:solidFill>
                <a:latin typeface="Times New Roman" panose="02020603050405020304" pitchFamily="18" charset="0"/>
                <a:cs typeface="Times New Roman" panose="02020603050405020304" pitchFamily="18" charset="0"/>
              </a:rPr>
              <a:t>CELBET training, we </a:t>
            </a:r>
            <a:r>
              <a:rPr lang="lv-LV" sz="1275" dirty="0" err="1">
                <a:solidFill>
                  <a:schemeClr val="bg1"/>
                </a:solidFill>
                <a:latin typeface="Times New Roman" panose="02020603050405020304" pitchFamily="18" charset="0"/>
                <a:cs typeface="Times New Roman" panose="02020603050405020304" pitchFamily="18" charset="0"/>
              </a:rPr>
              <a:t>integrate</a:t>
            </a:r>
            <a:r>
              <a:rPr lang="lv-LV" sz="1275" dirty="0">
                <a:solidFill>
                  <a:schemeClr val="bg1"/>
                </a:solidFill>
                <a:latin typeface="Times New Roman" panose="02020603050405020304" pitchFamily="18" charset="0"/>
                <a:cs typeface="Times New Roman" panose="02020603050405020304" pitchFamily="18" charset="0"/>
              </a:rPr>
              <a:t> </a:t>
            </a:r>
            <a:r>
              <a:rPr lang="lv-LV" sz="1275" dirty="0" err="1">
                <a:solidFill>
                  <a:schemeClr val="bg1"/>
                </a:solidFill>
                <a:latin typeface="Times New Roman" panose="02020603050405020304" pitchFamily="18" charset="0"/>
                <a:cs typeface="Times New Roman" panose="02020603050405020304" pitchFamily="18" charset="0"/>
              </a:rPr>
              <a:t>the</a:t>
            </a:r>
            <a:r>
              <a:rPr lang="lv-LV" sz="1275" dirty="0">
                <a:solidFill>
                  <a:schemeClr val="bg1"/>
                </a:solidFill>
                <a:latin typeface="Times New Roman" panose="02020603050405020304" pitchFamily="18" charset="0"/>
                <a:cs typeface="Times New Roman" panose="02020603050405020304" pitchFamily="18" charset="0"/>
              </a:rPr>
              <a:t> </a:t>
            </a:r>
            <a:r>
              <a:rPr lang="en-US" sz="1275" dirty="0">
                <a:solidFill>
                  <a:schemeClr val="bg1"/>
                </a:solidFill>
                <a:latin typeface="Times New Roman" panose="02020603050405020304" pitchFamily="18" charset="0"/>
                <a:cs typeface="Times New Roman" panose="02020603050405020304" pitchFamily="18" charset="0"/>
              </a:rPr>
              <a:t>train </a:t>
            </a:r>
            <a:r>
              <a:rPr lang="lv-LV" sz="1275" dirty="0" err="1">
                <a:solidFill>
                  <a:schemeClr val="bg1"/>
                </a:solidFill>
                <a:latin typeface="Times New Roman" panose="02020603050405020304" pitchFamily="18" charset="0"/>
                <a:cs typeface="Times New Roman" panose="02020603050405020304" pitchFamily="18" charset="0"/>
              </a:rPr>
              <a:t>search</a:t>
            </a:r>
            <a:r>
              <a:rPr lang="en-US" sz="1275" dirty="0">
                <a:solidFill>
                  <a:schemeClr val="bg1"/>
                </a:solidFill>
                <a:latin typeface="Times New Roman" panose="02020603050405020304" pitchFamily="18" charset="0"/>
                <a:cs typeface="Times New Roman" panose="02020603050405020304" pitchFamily="18" charset="0"/>
              </a:rPr>
              <a:t> training at</a:t>
            </a:r>
            <a:r>
              <a:rPr lang="lv-LV" sz="1275" dirty="0">
                <a:solidFill>
                  <a:schemeClr val="bg1"/>
                </a:solidFill>
                <a:latin typeface="Times New Roman" panose="02020603050405020304" pitchFamily="18" charset="0"/>
                <a:cs typeface="Times New Roman" panose="02020603050405020304" pitchFamily="18" charset="0"/>
              </a:rPr>
              <a:t> </a:t>
            </a:r>
            <a:r>
              <a:rPr lang="lv-LV" sz="1275" dirty="0" err="1">
                <a:solidFill>
                  <a:schemeClr val="bg1"/>
                </a:solidFill>
                <a:latin typeface="Times New Roman" panose="02020603050405020304" pitchFamily="18" charset="0"/>
                <a:cs typeface="Times New Roman" panose="02020603050405020304" pitchFamily="18" charset="0"/>
              </a:rPr>
              <a:t>national</a:t>
            </a:r>
            <a:r>
              <a:rPr lang="lv-LV" sz="1275" dirty="0">
                <a:solidFill>
                  <a:schemeClr val="bg1"/>
                </a:solidFill>
                <a:latin typeface="Times New Roman" panose="02020603050405020304" pitchFamily="18" charset="0"/>
                <a:cs typeface="Times New Roman" panose="02020603050405020304" pitchFamily="18" charset="0"/>
              </a:rPr>
              <a:t> </a:t>
            </a:r>
            <a:r>
              <a:rPr lang="lv-LV" sz="1275" dirty="0" err="1">
                <a:solidFill>
                  <a:schemeClr val="bg1"/>
                </a:solidFill>
                <a:latin typeface="Times New Roman" panose="02020603050405020304" pitchFamily="18" charset="0"/>
                <a:cs typeface="Times New Roman" panose="02020603050405020304" pitchFamily="18" charset="0"/>
              </a:rPr>
              <a:t>level</a:t>
            </a:r>
            <a:r>
              <a:rPr lang="en-US" sz="1275" dirty="0">
                <a:solidFill>
                  <a:schemeClr val="bg1"/>
                </a:solidFill>
                <a:latin typeface="Times New Roman" panose="02020603050405020304" pitchFamily="18" charset="0"/>
                <a:cs typeface="Times New Roman" panose="02020603050405020304" pitchFamily="18" charset="0"/>
              </a:rPr>
              <a:t> and </a:t>
            </a:r>
            <a:r>
              <a:rPr lang="lv-LV" sz="1275" dirty="0" err="1">
                <a:solidFill>
                  <a:schemeClr val="bg1"/>
                </a:solidFill>
                <a:latin typeface="Times New Roman" panose="02020603050405020304" pitchFamily="18" charset="0"/>
                <a:cs typeface="Times New Roman" panose="02020603050405020304" pitchFamily="18" charset="0"/>
              </a:rPr>
              <a:t>from</a:t>
            </a:r>
            <a:r>
              <a:rPr lang="lv-LV" sz="1275" dirty="0">
                <a:solidFill>
                  <a:schemeClr val="bg1"/>
                </a:solidFill>
                <a:latin typeface="Times New Roman" panose="02020603050405020304" pitchFamily="18" charset="0"/>
                <a:cs typeface="Times New Roman" panose="02020603050405020304" pitchFamily="18" charset="0"/>
              </a:rPr>
              <a:t> </a:t>
            </a:r>
            <a:r>
              <a:rPr lang="lv-LV" sz="1275" dirty="0" err="1">
                <a:solidFill>
                  <a:schemeClr val="bg1"/>
                </a:solidFill>
                <a:latin typeface="Times New Roman" panose="02020603050405020304" pitchFamily="18" charset="0"/>
                <a:cs typeface="Times New Roman" panose="02020603050405020304" pitchFamily="18" charset="0"/>
              </a:rPr>
              <a:t>September</a:t>
            </a:r>
            <a:r>
              <a:rPr lang="lv-LV" sz="1275" dirty="0">
                <a:solidFill>
                  <a:schemeClr val="bg1"/>
                </a:solidFill>
                <a:latin typeface="Times New Roman" panose="02020603050405020304" pitchFamily="18" charset="0"/>
                <a:cs typeface="Times New Roman" panose="02020603050405020304" pitchFamily="18" charset="0"/>
              </a:rPr>
              <a:t> 2022 </a:t>
            </a:r>
            <a:r>
              <a:rPr lang="lv-LV" sz="1275" dirty="0" err="1">
                <a:solidFill>
                  <a:schemeClr val="bg1"/>
                </a:solidFill>
                <a:latin typeface="Times New Roman" panose="02020603050405020304" pitchFamily="18" charset="0"/>
                <a:cs typeface="Times New Roman" panose="02020603050405020304" pitchFamily="18" charset="0"/>
              </a:rPr>
              <a:t>we</a:t>
            </a:r>
            <a:r>
              <a:rPr lang="lv-LV" sz="1275" dirty="0">
                <a:solidFill>
                  <a:schemeClr val="bg1"/>
                </a:solidFill>
                <a:latin typeface="Times New Roman" panose="02020603050405020304" pitchFamily="18" charset="0"/>
                <a:cs typeface="Times New Roman" panose="02020603050405020304" pitchFamily="18" charset="0"/>
              </a:rPr>
              <a:t> </a:t>
            </a:r>
            <a:r>
              <a:rPr lang="lv-LV" sz="1275" dirty="0" err="1">
                <a:solidFill>
                  <a:schemeClr val="bg1"/>
                </a:solidFill>
                <a:latin typeface="Times New Roman" panose="02020603050405020304" pitchFamily="18" charset="0"/>
                <a:cs typeface="Times New Roman" panose="02020603050405020304" pitchFamily="18" charset="0"/>
              </a:rPr>
              <a:t>realized</a:t>
            </a:r>
            <a:r>
              <a:rPr lang="lv-LV" sz="1275" dirty="0">
                <a:solidFill>
                  <a:schemeClr val="bg1"/>
                </a:solidFill>
                <a:latin typeface="Times New Roman" panose="02020603050405020304" pitchFamily="18" charset="0"/>
                <a:cs typeface="Times New Roman" panose="02020603050405020304" pitchFamily="18" charset="0"/>
              </a:rPr>
              <a:t> 5</a:t>
            </a:r>
            <a:r>
              <a:rPr lang="en-US" sz="1275" dirty="0">
                <a:solidFill>
                  <a:schemeClr val="bg1"/>
                </a:solidFill>
                <a:latin typeface="Times New Roman" panose="02020603050405020304" pitchFamily="18" charset="0"/>
                <a:cs typeface="Times New Roman" panose="02020603050405020304" pitchFamily="18" charset="0"/>
              </a:rPr>
              <a:t> face-to-face trainings</a:t>
            </a:r>
            <a:r>
              <a:rPr lang="lv-LV" sz="1275" dirty="0">
                <a:solidFill>
                  <a:schemeClr val="bg1"/>
                </a:solidFill>
                <a:latin typeface="Times New Roman" panose="02020603050405020304" pitchFamily="18" charset="0"/>
                <a:cs typeface="Times New Roman" panose="02020603050405020304" pitchFamily="18" charset="0"/>
              </a:rPr>
              <a:t> </a:t>
            </a:r>
            <a:r>
              <a:rPr lang="lv-LV" sz="1275" dirty="0" err="1">
                <a:solidFill>
                  <a:schemeClr val="bg1"/>
                </a:solidFill>
                <a:latin typeface="Times New Roman" panose="02020603050405020304" pitchFamily="18" charset="0"/>
                <a:cs typeface="Times New Roman" panose="02020603050405020304" pitchFamily="18" charset="0"/>
              </a:rPr>
              <a:t>for</a:t>
            </a:r>
            <a:r>
              <a:rPr lang="lv-LV" sz="1275" dirty="0">
                <a:solidFill>
                  <a:schemeClr val="bg1"/>
                </a:solidFill>
                <a:latin typeface="Times New Roman" panose="02020603050405020304" pitchFamily="18" charset="0"/>
                <a:cs typeface="Times New Roman" panose="02020603050405020304" pitchFamily="18" charset="0"/>
              </a:rPr>
              <a:t> </a:t>
            </a:r>
            <a:r>
              <a:rPr lang="en-US" sz="1275" dirty="0">
                <a:solidFill>
                  <a:schemeClr val="bg1"/>
                </a:solidFill>
                <a:latin typeface="Times New Roman" panose="02020603050405020304" pitchFamily="18" charset="0"/>
                <a:cs typeface="Times New Roman" panose="02020603050405020304" pitchFamily="18" charset="0"/>
              </a:rPr>
              <a:t>44 Customs officials.</a:t>
            </a:r>
          </a:p>
        </p:txBody>
      </p:sp>
      <p:pic>
        <p:nvPicPr>
          <p:cNvPr id="5" name="Obraz 7">
            <a:extLst>
              <a:ext uri="{FF2B5EF4-FFF2-40B4-BE49-F238E27FC236}">
                <a16:creationId xmlns="" xmlns:a16="http://schemas.microsoft.com/office/drawing/2014/main" id="{55EBECA2-4857-4F53-9A2F-96A23688D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940" y="5458456"/>
            <a:ext cx="1612681" cy="423329"/>
          </a:xfrm>
          <a:prstGeom prst="rect">
            <a:avLst/>
          </a:prstGeom>
        </p:spPr>
      </p:pic>
      <p:pic>
        <p:nvPicPr>
          <p:cNvPr id="4" name="Obrázok 4">
            <a:extLst>
              <a:ext uri="{FF2B5EF4-FFF2-40B4-BE49-F238E27FC236}">
                <a16:creationId xmlns="" xmlns:a16="http://schemas.microsoft.com/office/drawing/2014/main" id="{B76FC2CC-D0A8-4563-B2F7-94A8DCEC4CAC}"/>
              </a:ext>
            </a:extLst>
          </p:cNvPr>
          <p:cNvPicPr/>
          <p:nvPr/>
        </p:nvPicPr>
        <p:blipFill>
          <a:blip r:embed="rId5" cstate="screen">
            <a:extLst>
              <a:ext uri="{28A0092B-C50C-407E-A947-70E740481C1C}">
                <a14:useLocalDpi xmlns:a14="http://schemas.microsoft.com/office/drawing/2010/main"/>
              </a:ext>
            </a:extLst>
          </a:blip>
          <a:stretch/>
        </p:blipFill>
        <p:spPr>
          <a:xfrm>
            <a:off x="245431" y="967410"/>
            <a:ext cx="1059495" cy="432134"/>
          </a:xfrm>
          <a:prstGeom prst="rect">
            <a:avLst/>
          </a:prstGeom>
          <a:ln>
            <a:noFill/>
          </a:ln>
        </p:spPr>
      </p:pic>
    </p:spTree>
    <p:extLst>
      <p:ext uri="{BB962C8B-B14F-4D97-AF65-F5344CB8AC3E}">
        <p14:creationId xmlns:p14="http://schemas.microsoft.com/office/powerpoint/2010/main" val="429490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871700" y="2834934"/>
            <a:ext cx="5074890" cy="1102519"/>
          </a:xfrm>
        </p:spPr>
        <p:txBody>
          <a:bodyPr>
            <a:normAutofit fontScale="90000"/>
          </a:bodyPr>
          <a:lstStyle/>
          <a:p>
            <a:pPr algn="ctr"/>
            <a:r>
              <a:rPr lang="hu-HU" dirty="0" err="1">
                <a:solidFill>
                  <a:schemeClr val="tx2"/>
                </a:solidFill>
                <a:latin typeface="Times New Roman" panose="02020603050405020304" pitchFamily="18" charset="0"/>
                <a:ea typeface="Verdana" panose="020B0604030504040204" pitchFamily="34" charset="0"/>
                <a:cs typeface="Times New Roman" panose="02020603050405020304" pitchFamily="18" charset="0"/>
              </a:rPr>
              <a:t>Thank</a:t>
            </a:r>
            <a:r>
              <a:rPr lang="hu-HU" dirty="0">
                <a:solidFill>
                  <a:schemeClr val="tx2"/>
                </a:solidFill>
                <a:latin typeface="Times New Roman" panose="02020603050405020304" pitchFamily="18" charset="0"/>
                <a:ea typeface="Verdana" panose="020B0604030504040204" pitchFamily="34" charset="0"/>
                <a:cs typeface="Times New Roman" panose="02020603050405020304" pitchFamily="18" charset="0"/>
              </a:rPr>
              <a:t> </a:t>
            </a:r>
            <a:r>
              <a:rPr lang="hu-HU" dirty="0" err="1">
                <a:solidFill>
                  <a:schemeClr val="tx2"/>
                </a:solidFill>
                <a:latin typeface="Times New Roman" panose="02020603050405020304" pitchFamily="18" charset="0"/>
                <a:ea typeface="Verdana" panose="020B0604030504040204" pitchFamily="34" charset="0"/>
                <a:cs typeface="Times New Roman" panose="02020603050405020304" pitchFamily="18" charset="0"/>
              </a:rPr>
              <a:t>you</a:t>
            </a:r>
            <a:r>
              <a:rPr lang="hu-HU" dirty="0">
                <a:solidFill>
                  <a:schemeClr val="tx2"/>
                </a:solidFill>
                <a:latin typeface="Times New Roman" panose="02020603050405020304" pitchFamily="18" charset="0"/>
                <a:ea typeface="Verdana" panose="020B0604030504040204" pitchFamily="34" charset="0"/>
                <a:cs typeface="Times New Roman" panose="02020603050405020304" pitchFamily="18" charset="0"/>
              </a:rPr>
              <a:t> </a:t>
            </a:r>
            <a:r>
              <a:rPr lang="hu-HU" dirty="0" err="1">
                <a:solidFill>
                  <a:schemeClr val="tx2"/>
                </a:solidFill>
                <a:latin typeface="Times New Roman" panose="02020603050405020304" pitchFamily="18" charset="0"/>
                <a:ea typeface="Verdana" panose="020B0604030504040204" pitchFamily="34" charset="0"/>
                <a:cs typeface="Times New Roman" panose="02020603050405020304" pitchFamily="18" charset="0"/>
              </a:rPr>
              <a:t>for</a:t>
            </a:r>
            <a:r>
              <a:rPr lang="hu-HU" dirty="0">
                <a:solidFill>
                  <a:schemeClr val="tx2"/>
                </a:solidFill>
                <a:latin typeface="Times New Roman" panose="02020603050405020304" pitchFamily="18" charset="0"/>
                <a:ea typeface="Verdana" panose="020B0604030504040204" pitchFamily="34" charset="0"/>
                <a:cs typeface="Times New Roman" panose="02020603050405020304" pitchFamily="18" charset="0"/>
              </a:rPr>
              <a:t> </a:t>
            </a:r>
            <a:r>
              <a:rPr lang="hu-HU" dirty="0" err="1">
                <a:solidFill>
                  <a:schemeClr val="tx2"/>
                </a:solidFill>
                <a:latin typeface="Times New Roman" panose="02020603050405020304" pitchFamily="18" charset="0"/>
                <a:ea typeface="Verdana" panose="020B0604030504040204" pitchFamily="34" charset="0"/>
                <a:cs typeface="Times New Roman" panose="02020603050405020304" pitchFamily="18" charset="0"/>
              </a:rPr>
              <a:t>you</a:t>
            </a:r>
            <a:r>
              <a:rPr lang="hu-HU" dirty="0">
                <a:solidFill>
                  <a:schemeClr val="tx2"/>
                </a:solidFill>
                <a:latin typeface="Times New Roman" panose="02020603050405020304" pitchFamily="18" charset="0"/>
                <a:ea typeface="Verdana" panose="020B0604030504040204" pitchFamily="34" charset="0"/>
                <a:cs typeface="Times New Roman" panose="02020603050405020304" pitchFamily="18" charset="0"/>
              </a:rPr>
              <a:t> </a:t>
            </a:r>
            <a:r>
              <a:rPr lang="hu-HU" dirty="0" err="1">
                <a:solidFill>
                  <a:schemeClr val="tx2"/>
                </a:solidFill>
                <a:latin typeface="Times New Roman" panose="02020603050405020304" pitchFamily="18" charset="0"/>
                <a:ea typeface="Verdana" panose="020B0604030504040204" pitchFamily="34" charset="0"/>
                <a:cs typeface="Times New Roman" panose="02020603050405020304" pitchFamily="18" charset="0"/>
              </a:rPr>
              <a:t>attention</a:t>
            </a:r>
            <a:r>
              <a:rPr lang="hu-HU" dirty="0">
                <a:solidFill>
                  <a:schemeClr val="tx2"/>
                </a:solidFill>
                <a:latin typeface="Times New Roman" panose="02020603050405020304" pitchFamily="18" charset="0"/>
                <a:ea typeface="Verdana" panose="020B0604030504040204" pitchFamily="34" charset="0"/>
                <a:cs typeface="Times New Roman" panose="02020603050405020304" pitchFamily="18" charset="0"/>
              </a:rPr>
              <a:t>!</a:t>
            </a:r>
            <a:endParaRPr lang="pl-PL" dirty="0">
              <a:solidFill>
                <a:schemeClr val="tx2"/>
              </a:solidFill>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8" name="Obraz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9789" y="5415535"/>
            <a:ext cx="1782125" cy="467852"/>
          </a:xfrm>
          <a:prstGeom prst="rect">
            <a:avLst/>
          </a:prstGeom>
        </p:spPr>
      </p:pic>
      <p:sp>
        <p:nvSpPr>
          <p:cNvPr id="7" name="Symbol zastępczy tekstu 3">
            <a:extLst>
              <a:ext uri="{FF2B5EF4-FFF2-40B4-BE49-F238E27FC236}">
                <a16:creationId xmlns="" xmlns:a16="http://schemas.microsoft.com/office/drawing/2014/main" id="{6A0EA309-60BD-4D37-834B-CF6ACEC0AB49}"/>
              </a:ext>
            </a:extLst>
          </p:cNvPr>
          <p:cNvSpPr>
            <a:spLocks/>
          </p:cNvSpPr>
          <p:nvPr/>
        </p:nvSpPr>
        <p:spPr bwMode="auto">
          <a:xfrm>
            <a:off x="244041" y="4609379"/>
            <a:ext cx="4165104" cy="1456135"/>
          </a:xfrm>
          <a:prstGeom prst="rect">
            <a:avLst/>
          </a:prstGeom>
          <a:noFill/>
          <a:ln>
            <a:noFill/>
          </a:ln>
          <a:effectLst/>
        </p:spPr>
        <p:txBody>
          <a:bodyPr lIns="0" tIns="0" rIns="0" bIns="0"/>
          <a:lstStyle/>
          <a:p>
            <a:pPr>
              <a:defRPr/>
            </a:pPr>
            <a:endParaRPr lang="hu-HU" sz="1350" u="sng" kern="0" dirty="0">
              <a:solidFill>
                <a:schemeClr val="tx2"/>
              </a:solidFill>
              <a:latin typeface="Times New Roman" panose="02020603050405020304" pitchFamily="18" charset="0"/>
              <a:cs typeface="Times New Roman" panose="02020603050405020304" pitchFamily="18" charset="0"/>
            </a:endParaRPr>
          </a:p>
          <a:p>
            <a:pPr algn="ctr">
              <a:defRPr/>
            </a:pPr>
            <a:endParaRPr lang="hu-HU" sz="1350" i="1" kern="0" dirty="0">
              <a:solidFill>
                <a:schemeClr val="tx2"/>
              </a:solidFill>
              <a:latin typeface="Times New Roman" panose="02020603050405020304" pitchFamily="18" charset="0"/>
              <a:cs typeface="Times New Roman" panose="02020603050405020304" pitchFamily="18" charset="0"/>
            </a:endParaRPr>
          </a:p>
          <a:p>
            <a:pPr>
              <a:defRPr/>
            </a:pPr>
            <a:r>
              <a:rPr lang="lv-LV" sz="1350" b="1" i="1" kern="0" dirty="0" err="1">
                <a:solidFill>
                  <a:schemeClr val="tx2"/>
                </a:solidFill>
                <a:latin typeface="Times New Roman" panose="02020603050405020304" pitchFamily="18" charset="0"/>
                <a:cs typeface="Times New Roman" panose="02020603050405020304" pitchFamily="18" charset="0"/>
              </a:rPr>
              <a:t>Olegs</a:t>
            </a:r>
            <a:r>
              <a:rPr lang="lv-LV" sz="1350" b="1" i="1" kern="0" dirty="0">
                <a:solidFill>
                  <a:schemeClr val="tx2"/>
                </a:solidFill>
                <a:latin typeface="Times New Roman" panose="02020603050405020304" pitchFamily="18" charset="0"/>
                <a:cs typeface="Times New Roman" panose="02020603050405020304" pitchFamily="18" charset="0"/>
              </a:rPr>
              <a:t> Jerofejevs</a:t>
            </a:r>
          </a:p>
          <a:p>
            <a:pPr>
              <a:defRPr/>
            </a:pPr>
            <a:r>
              <a:rPr lang="lv-LV" sz="1350" b="1" i="1" kern="0" dirty="0">
                <a:solidFill>
                  <a:schemeClr val="tx2"/>
                </a:solidFill>
                <a:latin typeface="Times New Roman" panose="02020603050405020304" pitchFamily="18" charset="0"/>
                <a:cs typeface="Times New Roman" panose="02020603050405020304" pitchFamily="18" charset="0"/>
              </a:rPr>
              <a:t>Igors Gorenko</a:t>
            </a:r>
          </a:p>
          <a:p>
            <a:pPr>
              <a:defRPr/>
            </a:pPr>
            <a:r>
              <a:rPr lang="lv-LV" sz="1350" b="1" i="1" kern="0" dirty="0">
                <a:solidFill>
                  <a:schemeClr val="tx2"/>
                </a:solidFill>
                <a:latin typeface="Times New Roman" panose="02020603050405020304" pitchFamily="18" charset="0"/>
                <a:cs typeface="Times New Roman" panose="02020603050405020304" pitchFamily="18" charset="0"/>
              </a:rPr>
              <a:t>Sindija Bērziņa</a:t>
            </a:r>
          </a:p>
        </p:txBody>
      </p:sp>
      <p:pic>
        <p:nvPicPr>
          <p:cNvPr id="9" name="Obraz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46" y="857251"/>
            <a:ext cx="3834407" cy="974540"/>
          </a:xfrm>
          <a:prstGeom prst="rect">
            <a:avLst/>
          </a:prstGeom>
        </p:spPr>
      </p:pic>
    </p:spTree>
    <p:extLst>
      <p:ext uri="{BB962C8B-B14F-4D97-AF65-F5344CB8AC3E}">
        <p14:creationId xmlns:p14="http://schemas.microsoft.com/office/powerpoint/2010/main" val="601605801"/>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
      <p:transition>
        <p:dissolv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p:cNvPicPr>
            <a:picLocks noChangeAspect="1"/>
          </p:cNvPicPr>
          <p:nvPr/>
        </p:nvPicPr>
        <p:blipFill>
          <a:blip r:embed="rId2"/>
          <a:stretch>
            <a:fillRect/>
          </a:stretch>
        </p:blipFill>
        <p:spPr>
          <a:xfrm>
            <a:off x="6024" y="1686821"/>
            <a:ext cx="9144000" cy="5171179"/>
          </a:xfrm>
          <a:prstGeom prst="rect">
            <a:avLst/>
          </a:prstGeom>
        </p:spPr>
      </p:pic>
      <p:sp>
        <p:nvSpPr>
          <p:cNvPr id="2" name="Tytuł 1"/>
          <p:cNvSpPr>
            <a:spLocks noGrp="1"/>
          </p:cNvSpPr>
          <p:nvPr>
            <p:ph type="title"/>
          </p:nvPr>
        </p:nvSpPr>
        <p:spPr>
          <a:xfrm>
            <a:off x="1043608" y="670762"/>
            <a:ext cx="8229600" cy="1143000"/>
          </a:xfrm>
        </p:spPr>
        <p:txBody>
          <a:bodyPr>
            <a:normAutofit/>
          </a:bodyPr>
          <a:lstStyle/>
          <a:p>
            <a:r>
              <a:rPr lang="pl-PL" sz="3600" b="1" dirty="0" smtClean="0">
                <a:latin typeface="Arial" panose="020B0604020202020204" pitchFamily="34" charset="0"/>
                <a:cs typeface="Arial" panose="020B0604020202020204" pitchFamily="34" charset="0"/>
              </a:rPr>
              <a:t>Centres of Expertise, Section </a:t>
            </a:r>
            <a:r>
              <a:rPr lang="pl-PL" sz="3600" b="1" dirty="0" smtClean="0">
                <a:latin typeface="Arial" panose="020B0604020202020204" pitchFamily="34" charset="0"/>
                <a:cs typeface="Arial" panose="020B0604020202020204" pitchFamily="34" charset="0"/>
              </a:rPr>
              <a:t>3</a:t>
            </a:r>
            <a:endParaRPr lang="pl-PL" sz="3600"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6" name="Lekerekített téglalap 5"/>
          <p:cNvSpPr/>
          <p:nvPr/>
        </p:nvSpPr>
        <p:spPr>
          <a:xfrm>
            <a:off x="611560" y="2996952"/>
            <a:ext cx="7932929" cy="2880320"/>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t>How to get partner </a:t>
            </a:r>
            <a:r>
              <a:rPr lang="en-GB" sz="3200" b="1" dirty="0" err="1"/>
              <a:t>CoE</a:t>
            </a:r>
            <a:r>
              <a:rPr lang="en-GB" sz="3200" b="1" dirty="0"/>
              <a:t>?</a:t>
            </a:r>
          </a:p>
          <a:p>
            <a:r>
              <a:rPr lang="en-GB" sz="3200" b="1" dirty="0"/>
              <a:t>Special premises for training – how it can work at national level?</a:t>
            </a:r>
            <a:endParaRPr lang="en-GB" sz="3200" b="1" dirty="0"/>
          </a:p>
        </p:txBody>
      </p:sp>
    </p:spTree>
    <p:extLst>
      <p:ext uri="{BB962C8B-B14F-4D97-AF65-F5344CB8AC3E}">
        <p14:creationId xmlns:p14="http://schemas.microsoft.com/office/powerpoint/2010/main" val="35942334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p:cNvPicPr>
            <a:picLocks noChangeAspect="1"/>
          </p:cNvPicPr>
          <p:nvPr/>
        </p:nvPicPr>
        <p:blipFill>
          <a:blip r:embed="rId2"/>
          <a:stretch>
            <a:fillRect/>
          </a:stretch>
        </p:blipFill>
        <p:spPr>
          <a:xfrm>
            <a:off x="5004048" y="2302986"/>
            <a:ext cx="3877171" cy="4412376"/>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7" name="Lekerekített téglalap 6"/>
          <p:cNvSpPr/>
          <p:nvPr/>
        </p:nvSpPr>
        <p:spPr>
          <a:xfrm>
            <a:off x="251848" y="974534"/>
            <a:ext cx="5295282" cy="3528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Video about JCA 10 - implementation and mission in Hungary, 2022</a:t>
            </a:r>
            <a:endParaRPr lang="hu-HU" sz="4000" dirty="0"/>
          </a:p>
        </p:txBody>
      </p:sp>
    </p:spTree>
    <p:extLst>
      <p:ext uri="{BB962C8B-B14F-4D97-AF65-F5344CB8AC3E}">
        <p14:creationId xmlns:p14="http://schemas.microsoft.com/office/powerpoint/2010/main" val="13146315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2"/>
          <a:stretch>
            <a:fillRect/>
          </a:stretch>
        </p:blipFill>
        <p:spPr>
          <a:xfrm>
            <a:off x="695403" y="655457"/>
            <a:ext cx="7973821" cy="6150640"/>
          </a:xfrm>
          <a:prstGeom prst="rect">
            <a:avLst/>
          </a:prstGeom>
        </p:spPr>
      </p:pic>
      <p:sp>
        <p:nvSpPr>
          <p:cNvPr id="2" name="Tytuł 1"/>
          <p:cNvSpPr>
            <a:spLocks noGrp="1"/>
          </p:cNvSpPr>
          <p:nvPr>
            <p:ph type="title"/>
          </p:nvPr>
        </p:nvSpPr>
        <p:spPr>
          <a:xfrm>
            <a:off x="442231" y="250122"/>
            <a:ext cx="8229600" cy="1521622"/>
          </a:xfrm>
          <a:solidFill>
            <a:schemeClr val="accent1">
              <a:lumMod val="60000"/>
              <a:lumOff val="40000"/>
              <a:alpha val="70000"/>
            </a:schemeClr>
          </a:solidFill>
        </p:spPr>
        <p:txBody>
          <a:bodyPr>
            <a:normAutofit fontScale="90000"/>
          </a:bodyPr>
          <a:lstStyle/>
          <a:p>
            <a:r>
              <a:rPr lang="pl-PL" b="1" dirty="0" smtClean="0">
                <a:latin typeface="Arial" panose="020B0604020202020204" pitchFamily="34" charset="0"/>
                <a:cs typeface="Arial" panose="020B0604020202020204" pitchFamily="34" charset="0"/>
              </a:rPr>
              <a:t>Workshop </a:t>
            </a:r>
            <a:r>
              <a:rPr lang="pl-PL" b="1" dirty="0" smtClean="0">
                <a:latin typeface="Arial" panose="020B0604020202020204" pitchFamily="34" charset="0"/>
                <a:cs typeface="Arial" panose="020B0604020202020204" pitchFamily="34" charset="0"/>
              </a:rPr>
              <a:t>2</a:t>
            </a:r>
            <a:r>
              <a:rPr lang="pl-PL" b="1" dirty="0">
                <a:latin typeface="Arial" panose="020B0604020202020204" pitchFamily="34" charset="0"/>
                <a:cs typeface="Arial" panose="020B0604020202020204" pitchFamily="34" charset="0"/>
              </a:rPr>
              <a:t/>
            </a:r>
            <a:br>
              <a:rPr lang="pl-PL" b="1" dirty="0">
                <a:latin typeface="Arial" panose="020B0604020202020204" pitchFamily="34" charset="0"/>
                <a:cs typeface="Arial" panose="020B0604020202020204" pitchFamily="34" charset="0"/>
              </a:rPr>
            </a:br>
            <a:r>
              <a:rPr lang="en-GB" sz="3100" b="1" dirty="0"/>
              <a:t>Discussion between experts from </a:t>
            </a:r>
            <a:r>
              <a:rPr lang="en-GB" sz="3100" b="1" dirty="0" err="1"/>
              <a:t>CoE</a:t>
            </a:r>
            <a:r>
              <a:rPr lang="en-GB" sz="3100" b="1" dirty="0"/>
              <a:t>, positive outcomes and challenges</a:t>
            </a:r>
            <a:r>
              <a:rPr lang="pl-PL" sz="3100" b="1" dirty="0" smtClean="0">
                <a:latin typeface="Arial" panose="020B0604020202020204" pitchFamily="34" charset="0"/>
                <a:cs typeface="Arial" panose="020B0604020202020204" pitchFamily="34" charset="0"/>
              </a:rPr>
              <a:t> </a:t>
            </a:r>
            <a:endParaRPr lang="pl-PL" sz="3100" b="1" dirty="0">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
        <p:nvSpPr>
          <p:cNvPr id="3" name="AutoShape 4" descr="Worksho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9" name="Lekerekített téglalap 8"/>
          <p:cNvSpPr/>
          <p:nvPr/>
        </p:nvSpPr>
        <p:spPr>
          <a:xfrm>
            <a:off x="251848" y="1833226"/>
            <a:ext cx="8712640" cy="4836134"/>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smtClean="0"/>
              <a:t>How </a:t>
            </a:r>
            <a:r>
              <a:rPr lang="en-GB" sz="2800" b="1" dirty="0" smtClean="0"/>
              <a:t>trainers from other countries can be involved?</a:t>
            </a:r>
          </a:p>
          <a:p>
            <a:r>
              <a:rPr lang="en-GB" sz="2800" b="1" dirty="0" smtClean="0"/>
              <a:t>How the national training support can be managed</a:t>
            </a:r>
            <a:r>
              <a:rPr lang="en-GB" sz="2800" b="1" dirty="0" smtClean="0"/>
              <a:t>?</a:t>
            </a:r>
            <a:endParaRPr lang="hu-HU" sz="2800" b="1" dirty="0" smtClean="0"/>
          </a:p>
          <a:p>
            <a:r>
              <a:rPr lang="en-GB" sz="2800" b="1" dirty="0"/>
              <a:t>How it is possible to manage the trainings on different levels?</a:t>
            </a:r>
          </a:p>
          <a:p>
            <a:r>
              <a:rPr lang="en-GB" sz="2800" b="1" dirty="0"/>
              <a:t>What can be the future of train the trainers method</a:t>
            </a:r>
            <a:r>
              <a:rPr lang="en-GB" sz="2800" b="1" dirty="0" smtClean="0"/>
              <a:t>?</a:t>
            </a:r>
            <a:endParaRPr lang="hu-HU" sz="2800" b="1" dirty="0" smtClean="0"/>
          </a:p>
          <a:p>
            <a:r>
              <a:rPr lang="en-GB" sz="2800" b="1" dirty="0" smtClean="0"/>
              <a:t>How to get partner </a:t>
            </a:r>
            <a:r>
              <a:rPr lang="en-GB" sz="2800" b="1" dirty="0" err="1" smtClean="0"/>
              <a:t>CoE</a:t>
            </a:r>
            <a:r>
              <a:rPr lang="en-GB" sz="2800" b="1" dirty="0" smtClean="0"/>
              <a:t>?</a:t>
            </a:r>
          </a:p>
          <a:p>
            <a:r>
              <a:rPr lang="en-GB" sz="2800" b="1" dirty="0" smtClean="0"/>
              <a:t>Special premises for training – how it can work at national level?</a:t>
            </a:r>
            <a:endParaRPr lang="en-GB" sz="2800" b="1" dirty="0"/>
          </a:p>
        </p:txBody>
      </p:sp>
    </p:spTree>
    <p:extLst>
      <p:ext uri="{BB962C8B-B14F-4D97-AF65-F5344CB8AC3E}">
        <p14:creationId xmlns:p14="http://schemas.microsoft.com/office/powerpoint/2010/main" val="42412698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pic>
        <p:nvPicPr>
          <p:cNvPr id="1026" name="Picture 2" descr="Make Learning Awesome Using Kahoot! - Educational Technology @ H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63" y="1772816"/>
            <a:ext cx="8592889" cy="4562125"/>
          </a:xfrm>
          <a:prstGeom prst="rect">
            <a:avLst/>
          </a:prstGeom>
          <a:noFill/>
          <a:extLst>
            <a:ext uri="{909E8E84-426E-40DD-AFC4-6F175D3DCCD1}">
              <a14:hiddenFill xmlns:a14="http://schemas.microsoft.com/office/drawing/2010/main">
                <a:solidFill>
                  <a:srgbClr val="FFFFFF"/>
                </a:solidFill>
              </a14:hiddenFill>
            </a:ext>
          </a:extLst>
        </p:spPr>
      </p:pic>
      <p:sp>
        <p:nvSpPr>
          <p:cNvPr id="8" name="Tytuł 1"/>
          <p:cNvSpPr>
            <a:spLocks noGrp="1"/>
          </p:cNvSpPr>
          <p:nvPr>
            <p:ph type="title"/>
          </p:nvPr>
        </p:nvSpPr>
        <p:spPr>
          <a:xfrm>
            <a:off x="1043608" y="670762"/>
            <a:ext cx="6480720" cy="1143000"/>
          </a:xfrm>
        </p:spPr>
        <p:txBody>
          <a:bodyPr>
            <a:normAutofit/>
          </a:bodyPr>
          <a:lstStyle/>
          <a:p>
            <a:r>
              <a:rPr lang="pl-PL" sz="3600" b="1" dirty="0" smtClean="0">
                <a:latin typeface="Arial" panose="020B0604020202020204" pitchFamily="34" charset="0"/>
                <a:cs typeface="Arial" panose="020B0604020202020204" pitchFamily="34" charset="0"/>
              </a:rPr>
              <a:t>Kahoot! Challange</a:t>
            </a:r>
            <a:endParaRPr lang="pl-PL" sz="3600" b="1" dirty="0">
              <a:latin typeface="Arial" panose="020B0604020202020204" pitchFamily="34" charset="0"/>
              <a:cs typeface="Arial" panose="020B0604020202020204" pitchFamily="34" charset="0"/>
            </a:endParaRPr>
          </a:p>
        </p:txBody>
      </p:sp>
      <p:sp>
        <p:nvSpPr>
          <p:cNvPr id="9" name="Lekerekített téglalap 8"/>
          <p:cNvSpPr/>
          <p:nvPr/>
        </p:nvSpPr>
        <p:spPr>
          <a:xfrm>
            <a:off x="2240551" y="2427899"/>
            <a:ext cx="4608512" cy="3251958"/>
          </a:xfrm>
          <a:prstGeom prst="round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hu-HU" sz="2800" b="1" dirty="0" err="1" smtClean="0"/>
              <a:t>Please</a:t>
            </a:r>
            <a:r>
              <a:rPr lang="hu-HU" sz="2800" b="1" dirty="0" smtClean="0"/>
              <a:t> </a:t>
            </a:r>
            <a:r>
              <a:rPr lang="hu-HU" sz="2800" b="1" dirty="0" err="1" smtClean="0"/>
              <a:t>take</a:t>
            </a:r>
            <a:r>
              <a:rPr lang="hu-HU" sz="2800" b="1" dirty="0" smtClean="0"/>
              <a:t> </a:t>
            </a:r>
            <a:r>
              <a:rPr lang="hu-HU" sz="2800" b="1" dirty="0" err="1" smtClean="0"/>
              <a:t>your</a:t>
            </a:r>
            <a:r>
              <a:rPr lang="hu-HU" sz="2800" b="1" dirty="0" smtClean="0"/>
              <a:t> mobile, </a:t>
            </a:r>
            <a:r>
              <a:rPr lang="hu-HU" sz="2800" b="1" dirty="0" err="1" smtClean="0"/>
              <a:t>tablet</a:t>
            </a:r>
            <a:r>
              <a:rPr lang="hu-HU" sz="2800" b="1" dirty="0" smtClean="0"/>
              <a:t> </a:t>
            </a:r>
            <a:r>
              <a:rPr lang="hu-HU" sz="2800" b="1" dirty="0" err="1" smtClean="0"/>
              <a:t>or</a:t>
            </a:r>
            <a:r>
              <a:rPr lang="hu-HU" sz="2800" b="1" dirty="0" smtClean="0"/>
              <a:t> laptop </a:t>
            </a:r>
            <a:r>
              <a:rPr lang="hu-HU" sz="2800" b="1" dirty="0" err="1" smtClean="0"/>
              <a:t>with</a:t>
            </a:r>
            <a:r>
              <a:rPr lang="hu-HU" sz="2800" b="1" dirty="0" smtClean="0"/>
              <a:t> internet</a:t>
            </a:r>
          </a:p>
          <a:p>
            <a:pPr marL="457200" indent="-457200">
              <a:buFont typeface="Arial" panose="020B0604020202020204" pitchFamily="34" charset="0"/>
              <a:buChar char="•"/>
            </a:pPr>
            <a:r>
              <a:rPr lang="hu-HU" sz="2800" b="1" dirty="0" err="1" smtClean="0"/>
              <a:t>Please</a:t>
            </a:r>
            <a:r>
              <a:rPr lang="hu-HU" sz="2800" b="1" dirty="0" smtClean="0"/>
              <a:t> </a:t>
            </a:r>
            <a:r>
              <a:rPr lang="hu-HU" sz="2800" b="1" dirty="0" err="1" smtClean="0"/>
              <a:t>search</a:t>
            </a:r>
            <a:r>
              <a:rPr lang="hu-HU" sz="2800" b="1" dirty="0" smtClean="0"/>
              <a:t>: </a:t>
            </a:r>
            <a:r>
              <a:rPr lang="hu-HU" sz="2800" b="1" dirty="0" err="1" smtClean="0"/>
              <a:t>kahoot.it</a:t>
            </a:r>
            <a:r>
              <a:rPr lang="hu-HU" sz="2800" b="1" dirty="0" smtClean="0"/>
              <a:t> </a:t>
            </a:r>
          </a:p>
          <a:p>
            <a:pPr marL="457200" indent="-457200">
              <a:buFont typeface="Arial" panose="020B0604020202020204" pitchFamily="34" charset="0"/>
              <a:buChar char="•"/>
            </a:pPr>
            <a:r>
              <a:rPr lang="hu-HU" sz="2800" b="1" dirty="0" err="1" smtClean="0"/>
              <a:t>Please</a:t>
            </a:r>
            <a:r>
              <a:rPr lang="hu-HU" sz="2800" b="1" dirty="0" smtClean="0"/>
              <a:t> </a:t>
            </a:r>
            <a:r>
              <a:rPr lang="hu-HU" sz="2800" b="1" dirty="0" err="1" smtClean="0"/>
              <a:t>follow</a:t>
            </a:r>
            <a:r>
              <a:rPr lang="hu-HU" sz="2800" b="1" dirty="0" smtClean="0"/>
              <a:t> </a:t>
            </a:r>
            <a:r>
              <a:rPr lang="hu-HU" sz="2800" b="1" dirty="0" err="1" smtClean="0"/>
              <a:t>the</a:t>
            </a:r>
            <a:r>
              <a:rPr lang="hu-HU" sz="2800" b="1" dirty="0" smtClean="0"/>
              <a:t> </a:t>
            </a:r>
            <a:r>
              <a:rPr lang="hu-HU" sz="2800" b="1" dirty="0" err="1" smtClean="0"/>
              <a:t>instructions</a:t>
            </a:r>
            <a:r>
              <a:rPr lang="hu-HU" sz="2800" b="1" dirty="0" smtClean="0"/>
              <a:t> </a:t>
            </a:r>
            <a:r>
              <a:rPr lang="hu-HU" sz="2800" b="1" dirty="0" err="1" smtClean="0"/>
              <a:t>on</a:t>
            </a:r>
            <a:r>
              <a:rPr lang="hu-HU" sz="2800" b="1" dirty="0" smtClean="0"/>
              <a:t> </a:t>
            </a:r>
            <a:r>
              <a:rPr lang="hu-HU" sz="2800" b="1" dirty="0" err="1"/>
              <a:t>t</a:t>
            </a:r>
            <a:r>
              <a:rPr lang="hu-HU" sz="2800" b="1" dirty="0" err="1" smtClean="0"/>
              <a:t>he</a:t>
            </a:r>
            <a:r>
              <a:rPr lang="hu-HU" sz="2800" b="1" dirty="0" smtClean="0"/>
              <a:t> </a:t>
            </a:r>
            <a:r>
              <a:rPr lang="hu-HU" sz="2800" b="1" dirty="0" err="1" smtClean="0"/>
              <a:t>screen</a:t>
            </a:r>
            <a:endParaRPr lang="hu-HU" sz="2800" b="1" dirty="0" smtClean="0"/>
          </a:p>
          <a:p>
            <a:endParaRPr lang="en-GB" sz="2800" b="1" dirty="0"/>
          </a:p>
        </p:txBody>
      </p:sp>
    </p:spTree>
    <p:extLst>
      <p:ext uri="{BB962C8B-B14F-4D97-AF65-F5344CB8AC3E}">
        <p14:creationId xmlns:p14="http://schemas.microsoft.com/office/powerpoint/2010/main" val="29700889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48" y="188640"/>
            <a:ext cx="2193920" cy="576010"/>
          </a:xfrm>
          <a:prstGeom prst="rect">
            <a:avLst/>
          </a:prstGeom>
        </p:spPr>
      </p:pic>
    </p:spTree>
    <p:extLst>
      <p:ext uri="{BB962C8B-B14F-4D97-AF65-F5344CB8AC3E}">
        <p14:creationId xmlns:p14="http://schemas.microsoft.com/office/powerpoint/2010/main" val="1038043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CELBET full blue with COM logo template</Template>
  <TotalTime>782</TotalTime>
  <Words>3956</Words>
  <Application>Microsoft Office PowerPoint</Application>
  <PresentationFormat>Diavetítés a képernyőre (4:3 oldalarány)</PresentationFormat>
  <Paragraphs>709</Paragraphs>
  <Slides>96</Slides>
  <Notes>49</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96</vt:i4>
      </vt:variant>
    </vt:vector>
  </HeadingPairs>
  <TitlesOfParts>
    <vt:vector size="104" baseType="lpstr">
      <vt:lpstr>Arial</vt:lpstr>
      <vt:lpstr>Calibri</vt:lpstr>
      <vt:lpstr>Calibri Light</vt:lpstr>
      <vt:lpstr>Courier New</vt:lpstr>
      <vt:lpstr>Times New Roman</vt:lpstr>
      <vt:lpstr>Verdana</vt:lpstr>
      <vt:lpstr>Wingdings</vt:lpstr>
      <vt:lpstr>Motyw pakietu Office</vt:lpstr>
      <vt:lpstr>CELBET Training Workshop</vt:lpstr>
      <vt:lpstr>About CELBET in general</vt:lpstr>
      <vt:lpstr>CELBET training activities</vt:lpstr>
      <vt:lpstr>Anenda of the WS, Day 1 </vt:lpstr>
      <vt:lpstr>Anenda of the WS, Day 1 </vt:lpstr>
      <vt:lpstr>Anenda of the WS, Day 2 </vt:lpstr>
      <vt:lpstr>Anenda of the WS, Day 2 </vt:lpstr>
      <vt:lpstr>Anenda of the WS, Day 3 </vt:lpstr>
      <vt:lpstr>Elevator speech </vt:lpstr>
      <vt:lpstr>Elevator speech, question 1 </vt:lpstr>
      <vt:lpstr>Elevator speech, question 2 </vt:lpstr>
      <vt:lpstr>Elevator speech, question 3 </vt:lpstr>
      <vt:lpstr>Elevator speech, question 4 </vt:lpstr>
      <vt:lpstr>Elevator speech, question 5 </vt:lpstr>
      <vt:lpstr>Workshop 1 Expectations </vt:lpstr>
      <vt:lpstr>PowerPoint bemutató</vt:lpstr>
      <vt:lpstr>PowerPoint bemutató</vt:lpstr>
      <vt:lpstr>Presentation of Centres of Expertise, Section 1</vt:lpstr>
      <vt:lpstr>X-ray Centre in Gdańsk as a Centre of Expertise (CoE) for training  purposes on the „X-ray image analyzing”</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Customs Control Skills Development Centre of Expertise</vt:lpstr>
      <vt:lpstr>General information Customs Control Process Training</vt:lpstr>
      <vt:lpstr>General information Customs Control Process Training</vt:lpstr>
      <vt:lpstr>General informations Customs Control Process Training</vt:lpstr>
      <vt:lpstr>PowerPoint bemutató</vt:lpstr>
      <vt:lpstr>PowerPoint bemutató</vt:lpstr>
      <vt:lpstr>PowerPoint bemutató</vt:lpstr>
      <vt:lpstr>PowerPoint bemutató</vt:lpstr>
      <vt:lpstr>Thank you for attention!</vt:lpstr>
      <vt:lpstr>Centres of Expertise, Section 1</vt:lpstr>
      <vt:lpstr>Presentation of Centres of Expertise, Section 2</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Centres of Expertise, Section 2</vt:lpstr>
      <vt:lpstr>PowerPoint bemutató</vt:lpstr>
      <vt:lpstr>Presentation of Centres of Expertise, Section 3</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Thank you for you attention!</vt:lpstr>
      <vt:lpstr>Centres of Expertise, Section 3</vt:lpstr>
      <vt:lpstr>PowerPoint bemutató</vt:lpstr>
      <vt:lpstr>Workshop 2 Discussion between experts from CoE, positive outcomes and challenges </vt:lpstr>
      <vt:lpstr>Kahoot! Challange</vt:lpstr>
      <vt:lpstr>PowerPoint bemutató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Anna Hatała-Wanat</dc:creator>
  <cp:lastModifiedBy>Dr. Dézsi Zsolt</cp:lastModifiedBy>
  <cp:revision>60</cp:revision>
  <dcterms:created xsi:type="dcterms:W3CDTF">2020-05-26T11:23:46Z</dcterms:created>
  <dcterms:modified xsi:type="dcterms:W3CDTF">2023-03-16T15:47:05Z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FCATEGORY">
    <vt:lpwstr>InformacjePubliczneInformacjeSektoraPublicznego</vt:lpwstr>
  </property>
  <property fmtid="{D5CDD505-2E9C-101B-9397-08002B2CF9AE}" pid="3" name="MFClassifiedBy">
    <vt:lpwstr>MF\DNPS;Hatała-Wanat Anna</vt:lpwstr>
  </property>
  <property fmtid="{D5CDD505-2E9C-101B-9397-08002B2CF9AE}" pid="4" name="MFClassificationDate">
    <vt:lpwstr>2022-05-13T11:45:44.6310729+02:00</vt:lpwstr>
  </property>
  <property fmtid="{D5CDD505-2E9C-101B-9397-08002B2CF9AE}" pid="5" name="MFClassifiedBySID">
    <vt:lpwstr>MF\S-1-5-21-1525952054-1005573771-2909822258-86928</vt:lpwstr>
  </property>
  <property fmtid="{D5CDD505-2E9C-101B-9397-08002B2CF9AE}" pid="6" name="MFGRNItemId">
    <vt:lpwstr>GRN-d1648d59-8d04-43bb-b89c-67c2643d6211</vt:lpwstr>
  </property>
  <property fmtid="{D5CDD505-2E9C-101B-9397-08002B2CF9AE}" pid="7" name="MFHash">
    <vt:lpwstr>b0hcFtl+psk6WsttGVQEm1jM4hLT2WHKHBYHWTFYpv8=</vt:lpwstr>
  </property>
  <property fmtid="{D5CDD505-2E9C-101B-9397-08002B2CF9AE}" pid="8" name="DLPManualFileClassification">
    <vt:lpwstr>{2755b7d9-e53d-4779-a40c-03797dcf43b3}</vt:lpwstr>
  </property>
  <property fmtid="{D5CDD505-2E9C-101B-9397-08002B2CF9AE}" pid="9" name="MFRefresh">
    <vt:lpwstr>False</vt:lpwstr>
  </property>
</Properties>
</file>