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0"/>
  </p:notesMasterIdLst>
  <p:handoutMasterIdLst>
    <p:handoutMasterId r:id="rId51"/>
  </p:handoutMasterIdLst>
  <p:sldIdLst>
    <p:sldId id="256" r:id="rId2"/>
    <p:sldId id="274" r:id="rId3"/>
    <p:sldId id="275"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9" r:id="rId26"/>
    <p:sldId id="298" r:id="rId27"/>
    <p:sldId id="300" r:id="rId28"/>
    <p:sldId id="301" r:id="rId29"/>
    <p:sldId id="302" r:id="rId30"/>
    <p:sldId id="303" r:id="rId31"/>
    <p:sldId id="304" r:id="rId32"/>
    <p:sldId id="305" r:id="rId33"/>
    <p:sldId id="306" r:id="rId34"/>
    <p:sldId id="307" r:id="rId35"/>
    <p:sldId id="308" r:id="rId36"/>
    <p:sldId id="309" r:id="rId37"/>
    <p:sldId id="311" r:id="rId38"/>
    <p:sldId id="312" r:id="rId39"/>
    <p:sldId id="313" r:id="rId40"/>
    <p:sldId id="314" r:id="rId41"/>
    <p:sldId id="315" r:id="rId42"/>
    <p:sldId id="310" r:id="rId43"/>
    <p:sldId id="318" r:id="rId44"/>
    <p:sldId id="317" r:id="rId45"/>
    <p:sldId id="277" r:id="rId46"/>
    <p:sldId id="270" r:id="rId47"/>
    <p:sldId id="271" r:id="rId48"/>
    <p:sldId id="272" r:id="rId4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BF5"/>
    <a:srgbClr val="336699"/>
    <a:srgbClr val="BFD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4" d="100"/>
          <a:sy n="74" d="100"/>
        </p:scale>
        <p:origin x="4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D1C35-D332-48A8-BB5C-9C99208B952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458F2272-369E-4462-A31E-A40DD2C08D2B}">
      <dgm:prSet phldrT="[Text]"/>
      <dgm:spPr/>
      <dgm:t>
        <a:bodyPr/>
        <a:lstStyle/>
        <a:p>
          <a:endParaRPr lang="en-GB" dirty="0"/>
        </a:p>
      </dgm:t>
    </dgm:pt>
    <dgm:pt modelId="{89971B4B-4508-46DF-BAD2-2AF97696BAC5}" type="parTrans" cxnId="{7768857D-1947-4BE4-878E-F4845E623319}">
      <dgm:prSet/>
      <dgm:spPr/>
      <dgm:t>
        <a:bodyPr/>
        <a:lstStyle/>
        <a:p>
          <a:endParaRPr lang="en-GB"/>
        </a:p>
      </dgm:t>
    </dgm:pt>
    <dgm:pt modelId="{C019BDCB-453E-42C4-B80E-A7EF240437FC}" type="sibTrans" cxnId="{7768857D-1947-4BE4-878E-F4845E623319}">
      <dgm:prSet/>
      <dgm:spPr/>
      <dgm:t>
        <a:bodyPr/>
        <a:lstStyle/>
        <a:p>
          <a:endParaRPr lang="en-GB"/>
        </a:p>
      </dgm:t>
    </dgm:pt>
    <dgm:pt modelId="{80BF4CE0-9602-4D2E-92D1-949A0F0ECCB9}">
      <dgm:prSet phldrT="[Text]" phldr="1"/>
      <dgm:spPr/>
      <dgm:t>
        <a:bodyPr/>
        <a:lstStyle/>
        <a:p>
          <a:endParaRPr lang="en-GB" dirty="0">
            <a:solidFill>
              <a:schemeClr val="bg1"/>
            </a:solidFill>
          </a:endParaRPr>
        </a:p>
      </dgm:t>
    </dgm:pt>
    <dgm:pt modelId="{3C7A691C-F84A-4A32-8E29-8635E2CE1620}" type="parTrans" cxnId="{164DAF6E-D674-4559-BD35-6A631687F847}">
      <dgm:prSet/>
      <dgm:spPr/>
      <dgm:t>
        <a:bodyPr/>
        <a:lstStyle/>
        <a:p>
          <a:endParaRPr lang="en-GB"/>
        </a:p>
      </dgm:t>
    </dgm:pt>
    <dgm:pt modelId="{0F0F0540-0844-4422-991F-9985765DCCC3}" type="sibTrans" cxnId="{164DAF6E-D674-4559-BD35-6A631687F847}">
      <dgm:prSet/>
      <dgm:spPr/>
      <dgm:t>
        <a:bodyPr/>
        <a:lstStyle/>
        <a:p>
          <a:endParaRPr lang="en-GB"/>
        </a:p>
      </dgm:t>
    </dgm:pt>
    <dgm:pt modelId="{FF227725-90CD-4A3A-AE29-CF7975C2C939}">
      <dgm:prSet phldrT="[Text]" phldr="1"/>
      <dgm:spPr/>
      <dgm:t>
        <a:bodyPr/>
        <a:lstStyle/>
        <a:p>
          <a:endParaRPr lang="en-GB" dirty="0">
            <a:solidFill>
              <a:schemeClr val="bg1"/>
            </a:solidFill>
          </a:endParaRPr>
        </a:p>
      </dgm:t>
    </dgm:pt>
    <dgm:pt modelId="{F838B47B-D539-4EAC-8D7A-0A6D5CCB5566}" type="sibTrans" cxnId="{48FB81EA-5D91-436B-B186-51F22D6D06CE}">
      <dgm:prSet/>
      <dgm:spPr/>
      <dgm:t>
        <a:bodyPr/>
        <a:lstStyle/>
        <a:p>
          <a:endParaRPr lang="en-GB"/>
        </a:p>
      </dgm:t>
    </dgm:pt>
    <dgm:pt modelId="{BC1A9270-F4D0-4AB6-B4E4-075EEBEB036E}" type="parTrans" cxnId="{48FB81EA-5D91-436B-B186-51F22D6D06CE}">
      <dgm:prSet/>
      <dgm:spPr/>
      <dgm:t>
        <a:bodyPr/>
        <a:lstStyle/>
        <a:p>
          <a:endParaRPr lang="en-GB"/>
        </a:p>
      </dgm:t>
    </dgm:pt>
    <dgm:pt modelId="{9594A97B-556C-4B0C-BD68-2F9F4405D037}" type="pres">
      <dgm:prSet presAssocID="{319D1C35-D332-48A8-BB5C-9C99208B952E}" presName="Name0" presStyleCnt="0">
        <dgm:presLayoutVars>
          <dgm:chMax val="7"/>
          <dgm:chPref val="7"/>
          <dgm:dir/>
          <dgm:animLvl val="lvl"/>
        </dgm:presLayoutVars>
      </dgm:prSet>
      <dgm:spPr/>
      <dgm:t>
        <a:bodyPr/>
        <a:lstStyle/>
        <a:p>
          <a:endParaRPr lang="hu-HU"/>
        </a:p>
      </dgm:t>
    </dgm:pt>
    <dgm:pt modelId="{A8082EA5-874E-422E-835A-8F65B0F2974A}" type="pres">
      <dgm:prSet presAssocID="{458F2272-369E-4462-A31E-A40DD2C08D2B}" presName="Accent1" presStyleCnt="0"/>
      <dgm:spPr/>
    </dgm:pt>
    <dgm:pt modelId="{B3FE5D0C-C102-480E-AC84-2D81964C0971}" type="pres">
      <dgm:prSet presAssocID="{458F2272-369E-4462-A31E-A40DD2C08D2B}" presName="Accent" presStyleLbl="node1" presStyleIdx="0" presStyleCnt="3" custLinFactNeighborX="1162"/>
      <dgm:spPr>
        <a:solidFill>
          <a:schemeClr val="tx2"/>
        </a:solidFill>
      </dgm:spPr>
    </dgm:pt>
    <dgm:pt modelId="{6C165BC2-943F-4ED3-AB39-FDFB36711103}" type="pres">
      <dgm:prSet presAssocID="{458F2272-369E-4462-A31E-A40DD2C08D2B}" presName="Parent1" presStyleLbl="revTx" presStyleIdx="0" presStyleCnt="3">
        <dgm:presLayoutVars>
          <dgm:chMax val="1"/>
          <dgm:chPref val="1"/>
          <dgm:bulletEnabled val="1"/>
        </dgm:presLayoutVars>
      </dgm:prSet>
      <dgm:spPr/>
      <dgm:t>
        <a:bodyPr/>
        <a:lstStyle/>
        <a:p>
          <a:endParaRPr lang="hu-HU"/>
        </a:p>
      </dgm:t>
    </dgm:pt>
    <dgm:pt modelId="{6C261387-5102-4C44-ABA5-E18AA55370BA}" type="pres">
      <dgm:prSet presAssocID="{FF227725-90CD-4A3A-AE29-CF7975C2C939}" presName="Accent2" presStyleCnt="0"/>
      <dgm:spPr/>
    </dgm:pt>
    <dgm:pt modelId="{7EC037C1-8E7B-410F-8115-E4E937BC20B0}" type="pres">
      <dgm:prSet presAssocID="{FF227725-90CD-4A3A-AE29-CF7975C2C939}" presName="Accent" presStyleLbl="node1" presStyleIdx="1" presStyleCnt="3"/>
      <dgm:spPr>
        <a:solidFill>
          <a:schemeClr val="accent2"/>
        </a:solidFill>
      </dgm:spPr>
    </dgm:pt>
    <dgm:pt modelId="{5E990528-324C-419D-B544-8E7BB98399C8}" type="pres">
      <dgm:prSet presAssocID="{FF227725-90CD-4A3A-AE29-CF7975C2C939}" presName="Parent2" presStyleLbl="revTx" presStyleIdx="1" presStyleCnt="3">
        <dgm:presLayoutVars>
          <dgm:chMax val="1"/>
          <dgm:chPref val="1"/>
          <dgm:bulletEnabled val="1"/>
        </dgm:presLayoutVars>
      </dgm:prSet>
      <dgm:spPr/>
      <dgm:t>
        <a:bodyPr/>
        <a:lstStyle/>
        <a:p>
          <a:endParaRPr lang="hu-HU"/>
        </a:p>
      </dgm:t>
    </dgm:pt>
    <dgm:pt modelId="{920A192C-83A8-44A7-88AA-E12ACEA57966}" type="pres">
      <dgm:prSet presAssocID="{80BF4CE0-9602-4D2E-92D1-949A0F0ECCB9}" presName="Accent3" presStyleCnt="0"/>
      <dgm:spPr/>
    </dgm:pt>
    <dgm:pt modelId="{6FDCA8F3-03C4-4455-9802-1B8692C34B59}" type="pres">
      <dgm:prSet presAssocID="{80BF4CE0-9602-4D2E-92D1-949A0F0ECCB9}" presName="Accent" presStyleLbl="node1" presStyleIdx="2" presStyleCnt="3"/>
      <dgm:spPr>
        <a:solidFill>
          <a:schemeClr val="accent5"/>
        </a:solidFill>
      </dgm:spPr>
    </dgm:pt>
    <dgm:pt modelId="{EC3EAF59-23A9-420E-A409-812BAF7B9162}" type="pres">
      <dgm:prSet presAssocID="{80BF4CE0-9602-4D2E-92D1-949A0F0ECCB9}" presName="Parent3" presStyleLbl="revTx" presStyleIdx="2" presStyleCnt="3">
        <dgm:presLayoutVars>
          <dgm:chMax val="1"/>
          <dgm:chPref val="1"/>
          <dgm:bulletEnabled val="1"/>
        </dgm:presLayoutVars>
      </dgm:prSet>
      <dgm:spPr/>
      <dgm:t>
        <a:bodyPr/>
        <a:lstStyle/>
        <a:p>
          <a:endParaRPr lang="hu-HU"/>
        </a:p>
      </dgm:t>
    </dgm:pt>
  </dgm:ptLst>
  <dgm:cxnLst>
    <dgm:cxn modelId="{7768857D-1947-4BE4-878E-F4845E623319}" srcId="{319D1C35-D332-48A8-BB5C-9C99208B952E}" destId="{458F2272-369E-4462-A31E-A40DD2C08D2B}" srcOrd="0" destOrd="0" parTransId="{89971B4B-4508-46DF-BAD2-2AF97696BAC5}" sibTransId="{C019BDCB-453E-42C4-B80E-A7EF240437FC}"/>
    <dgm:cxn modelId="{164DAF6E-D674-4559-BD35-6A631687F847}" srcId="{319D1C35-D332-48A8-BB5C-9C99208B952E}" destId="{80BF4CE0-9602-4D2E-92D1-949A0F0ECCB9}" srcOrd="2" destOrd="0" parTransId="{3C7A691C-F84A-4A32-8E29-8635E2CE1620}" sibTransId="{0F0F0540-0844-4422-991F-9985765DCCC3}"/>
    <dgm:cxn modelId="{4567FD85-8D9A-4146-8DBA-82FEF942C252}" type="presOf" srcId="{80BF4CE0-9602-4D2E-92D1-949A0F0ECCB9}" destId="{EC3EAF59-23A9-420E-A409-812BAF7B9162}" srcOrd="0" destOrd="0" presId="urn:microsoft.com/office/officeart/2009/layout/CircleArrowProcess"/>
    <dgm:cxn modelId="{B8E0B42A-00A8-4A5A-9CF6-DE1A49F4D6A1}" type="presOf" srcId="{458F2272-369E-4462-A31E-A40DD2C08D2B}" destId="{6C165BC2-943F-4ED3-AB39-FDFB36711103}" srcOrd="0" destOrd="0" presId="urn:microsoft.com/office/officeart/2009/layout/CircleArrowProcess"/>
    <dgm:cxn modelId="{D93A2B26-BD92-43AE-A4B5-AF40BF5F2FB9}" type="presOf" srcId="{FF227725-90CD-4A3A-AE29-CF7975C2C939}" destId="{5E990528-324C-419D-B544-8E7BB98399C8}" srcOrd="0" destOrd="0" presId="urn:microsoft.com/office/officeart/2009/layout/CircleArrowProcess"/>
    <dgm:cxn modelId="{389EDCC7-D1B9-4B73-AA07-6B0526C4DEFF}" type="presOf" srcId="{319D1C35-D332-48A8-BB5C-9C99208B952E}" destId="{9594A97B-556C-4B0C-BD68-2F9F4405D037}" srcOrd="0" destOrd="0" presId="urn:microsoft.com/office/officeart/2009/layout/CircleArrowProcess"/>
    <dgm:cxn modelId="{48FB81EA-5D91-436B-B186-51F22D6D06CE}" srcId="{319D1C35-D332-48A8-BB5C-9C99208B952E}" destId="{FF227725-90CD-4A3A-AE29-CF7975C2C939}" srcOrd="1" destOrd="0" parTransId="{BC1A9270-F4D0-4AB6-B4E4-075EEBEB036E}" sibTransId="{F838B47B-D539-4EAC-8D7A-0A6D5CCB5566}"/>
    <dgm:cxn modelId="{BE860162-323E-4CC7-931B-3E4DEAC54063}" type="presParOf" srcId="{9594A97B-556C-4B0C-BD68-2F9F4405D037}" destId="{A8082EA5-874E-422E-835A-8F65B0F2974A}" srcOrd="0" destOrd="0" presId="urn:microsoft.com/office/officeart/2009/layout/CircleArrowProcess"/>
    <dgm:cxn modelId="{40EDF570-D395-49EC-862A-2961AEFC1245}" type="presParOf" srcId="{A8082EA5-874E-422E-835A-8F65B0F2974A}" destId="{B3FE5D0C-C102-480E-AC84-2D81964C0971}" srcOrd="0" destOrd="0" presId="urn:microsoft.com/office/officeart/2009/layout/CircleArrowProcess"/>
    <dgm:cxn modelId="{E879E4E4-6965-46D9-89E5-57192066BCF8}" type="presParOf" srcId="{9594A97B-556C-4B0C-BD68-2F9F4405D037}" destId="{6C165BC2-943F-4ED3-AB39-FDFB36711103}" srcOrd="1" destOrd="0" presId="urn:microsoft.com/office/officeart/2009/layout/CircleArrowProcess"/>
    <dgm:cxn modelId="{A9308B48-6689-46D7-8703-C3E2F3F5D10A}" type="presParOf" srcId="{9594A97B-556C-4B0C-BD68-2F9F4405D037}" destId="{6C261387-5102-4C44-ABA5-E18AA55370BA}" srcOrd="2" destOrd="0" presId="urn:microsoft.com/office/officeart/2009/layout/CircleArrowProcess"/>
    <dgm:cxn modelId="{B8E31A0C-15A9-4EE1-B390-7CCFC1575DE0}" type="presParOf" srcId="{6C261387-5102-4C44-ABA5-E18AA55370BA}" destId="{7EC037C1-8E7B-410F-8115-E4E937BC20B0}" srcOrd="0" destOrd="0" presId="urn:microsoft.com/office/officeart/2009/layout/CircleArrowProcess"/>
    <dgm:cxn modelId="{5B6B21A9-7E80-4913-8786-B8739EF40FD2}" type="presParOf" srcId="{9594A97B-556C-4B0C-BD68-2F9F4405D037}" destId="{5E990528-324C-419D-B544-8E7BB98399C8}" srcOrd="3" destOrd="0" presId="urn:microsoft.com/office/officeart/2009/layout/CircleArrowProcess"/>
    <dgm:cxn modelId="{EAD51ED6-6378-4438-A9A3-8F324AB57D17}" type="presParOf" srcId="{9594A97B-556C-4B0C-BD68-2F9F4405D037}" destId="{920A192C-83A8-44A7-88AA-E12ACEA57966}" srcOrd="4" destOrd="0" presId="urn:microsoft.com/office/officeart/2009/layout/CircleArrowProcess"/>
    <dgm:cxn modelId="{057E406B-561B-4EEB-9C08-C4102070CF7B}" type="presParOf" srcId="{920A192C-83A8-44A7-88AA-E12ACEA57966}" destId="{6FDCA8F3-03C4-4455-9802-1B8692C34B59}" srcOrd="0" destOrd="0" presId="urn:microsoft.com/office/officeart/2009/layout/CircleArrowProcess"/>
    <dgm:cxn modelId="{918CA8AD-C7E7-48DD-99D0-D1B540C8BD97}" type="presParOf" srcId="{9594A97B-556C-4B0C-BD68-2F9F4405D037}" destId="{EC3EAF59-23A9-420E-A409-812BAF7B916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5D0C-C102-480E-AC84-2D81964C0971}">
      <dsp:nvSpPr>
        <dsp:cNvPr id="0" name=""/>
        <dsp:cNvSpPr/>
      </dsp:nvSpPr>
      <dsp:spPr>
        <a:xfrm>
          <a:off x="2045314" y="0"/>
          <a:ext cx="1790069" cy="1790341"/>
        </a:xfrm>
        <a:prstGeom prst="circularArrow">
          <a:avLst>
            <a:gd name="adj1" fmla="val 10980"/>
            <a:gd name="adj2" fmla="val 1142322"/>
            <a:gd name="adj3" fmla="val 4500000"/>
            <a:gd name="adj4" fmla="val 10800000"/>
            <a:gd name="adj5" fmla="val 125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65BC2-943F-4ED3-AB39-FDFB36711103}">
      <dsp:nvSpPr>
        <dsp:cNvPr id="0" name=""/>
        <dsp:cNvSpPr/>
      </dsp:nvSpPr>
      <dsp:spPr>
        <a:xfrm>
          <a:off x="2420178" y="646367"/>
          <a:ext cx="994706" cy="49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a:off x="2420178" y="646367"/>
        <a:ext cx="994706" cy="497234"/>
      </dsp:txXfrm>
    </dsp:sp>
    <dsp:sp modelId="{7EC037C1-8E7B-410F-8115-E4E937BC20B0}">
      <dsp:nvSpPr>
        <dsp:cNvPr id="0" name=""/>
        <dsp:cNvSpPr/>
      </dsp:nvSpPr>
      <dsp:spPr>
        <a:xfrm>
          <a:off x="1527328" y="1028683"/>
          <a:ext cx="1790069" cy="1790341"/>
        </a:xfrm>
        <a:prstGeom prst="leftCircularArrow">
          <a:avLst>
            <a:gd name="adj1" fmla="val 10980"/>
            <a:gd name="adj2" fmla="val 1142322"/>
            <a:gd name="adj3" fmla="val 6300000"/>
            <a:gd name="adj4" fmla="val 18900000"/>
            <a:gd name="adj5" fmla="val 125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90528-324C-419D-B544-8E7BB98399C8}">
      <dsp:nvSpPr>
        <dsp:cNvPr id="0" name=""/>
        <dsp:cNvSpPr/>
      </dsp:nvSpPr>
      <dsp:spPr>
        <a:xfrm>
          <a:off x="1925009" y="1681002"/>
          <a:ext cx="994706" cy="49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solidFill>
              <a:schemeClr val="bg1"/>
            </a:solidFill>
          </a:endParaRPr>
        </a:p>
      </dsp:txBody>
      <dsp:txXfrm>
        <a:off x="1925009" y="1681002"/>
        <a:ext cx="994706" cy="497234"/>
      </dsp:txXfrm>
    </dsp:sp>
    <dsp:sp modelId="{6FDCA8F3-03C4-4455-9802-1B8692C34B59}">
      <dsp:nvSpPr>
        <dsp:cNvPr id="0" name=""/>
        <dsp:cNvSpPr/>
      </dsp:nvSpPr>
      <dsp:spPr>
        <a:xfrm>
          <a:off x="2151920" y="2180467"/>
          <a:ext cx="1537946" cy="1538563"/>
        </a:xfrm>
        <a:prstGeom prst="blockArc">
          <a:avLst>
            <a:gd name="adj1" fmla="val 13500000"/>
            <a:gd name="adj2" fmla="val 10800000"/>
            <a:gd name="adj3" fmla="val 1274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EAF59-23A9-420E-A409-812BAF7B9162}">
      <dsp:nvSpPr>
        <dsp:cNvPr id="0" name=""/>
        <dsp:cNvSpPr/>
      </dsp:nvSpPr>
      <dsp:spPr>
        <a:xfrm>
          <a:off x="2422531" y="2717124"/>
          <a:ext cx="994706" cy="49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solidFill>
              <a:schemeClr val="bg1"/>
            </a:solidFill>
          </a:endParaRPr>
        </a:p>
      </dsp:txBody>
      <dsp:txXfrm>
        <a:off x="2422531" y="2717124"/>
        <a:ext cx="994706" cy="49723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D82D5-BA90-4506-A2EC-0AE21021CCF1}" type="datetimeFigureOut">
              <a:rPr lang="pl-PL" smtClean="0"/>
              <a:t>16.03.2023</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DFD9BA-FCD5-4409-94CF-F7519EFC7573}" type="slidenum">
              <a:rPr lang="pl-PL" smtClean="0"/>
              <a:t>‹#›</a:t>
            </a:fld>
            <a:endParaRPr lang="pl-PL"/>
          </a:p>
        </p:txBody>
      </p:sp>
    </p:spTree>
    <p:extLst>
      <p:ext uri="{BB962C8B-B14F-4D97-AF65-F5344CB8AC3E}">
        <p14:creationId xmlns:p14="http://schemas.microsoft.com/office/powerpoint/2010/main" val="76785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9DA86-A105-4F9B-8513-730D4FBD90D2}" type="datetimeFigureOut">
              <a:rPr lang="pl-PL" smtClean="0"/>
              <a:t>16.03.2023</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71FE6-FE4F-41CC-A9AA-983CE06694F9}" type="slidenum">
              <a:rPr lang="pl-PL" smtClean="0"/>
              <a:t>‹#›</a:t>
            </a:fld>
            <a:endParaRPr lang="pl-PL"/>
          </a:p>
        </p:txBody>
      </p:sp>
    </p:spTree>
    <p:extLst>
      <p:ext uri="{BB962C8B-B14F-4D97-AF65-F5344CB8AC3E}">
        <p14:creationId xmlns:p14="http://schemas.microsoft.com/office/powerpoint/2010/main" val="96706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52965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smtClean="0"/>
              <a:t>Online </a:t>
            </a:r>
            <a:r>
              <a:rPr lang="hu-HU" dirty="0" err="1" smtClean="0"/>
              <a:t>meetings</a:t>
            </a:r>
            <a:endParaRPr lang="hu-HU" dirty="0"/>
          </a:p>
          <a:p>
            <a:pPr marL="171450" indent="-171450">
              <a:buFontTx/>
              <a:buChar char="-"/>
            </a:pPr>
            <a:r>
              <a:rPr lang="hu-HU" dirty="0" err="1" smtClean="0"/>
              <a:t>Phone</a:t>
            </a:r>
            <a:r>
              <a:rPr lang="hu-HU" baseline="0" dirty="0" smtClean="0"/>
              <a:t> </a:t>
            </a:r>
            <a:r>
              <a:rPr lang="hu-HU" baseline="0" dirty="0" err="1" smtClean="0"/>
              <a:t>calls</a:t>
            </a:r>
            <a:endParaRPr lang="hu-HU" baseline="0" dirty="0" smtClean="0"/>
          </a:p>
          <a:p>
            <a:pPr marL="171450" indent="-171450">
              <a:buFontTx/>
              <a:buChar char="-"/>
            </a:pPr>
            <a:r>
              <a:rPr lang="hu-HU" baseline="0" dirty="0" err="1" smtClean="0"/>
              <a:t>Emails</a:t>
            </a:r>
            <a:endParaRPr lang="hu-HU" baseline="0" dirty="0" smtClean="0"/>
          </a:p>
          <a:p>
            <a:pPr marL="171450" indent="-171450">
              <a:buFontTx/>
              <a:buChar char="-"/>
            </a:pPr>
            <a:r>
              <a:rPr lang="hu-HU" baseline="0" dirty="0" err="1" smtClean="0"/>
              <a:t>TeamWork</a:t>
            </a:r>
            <a:r>
              <a:rPr lang="hu-HU" baseline="0" dirty="0" smtClean="0"/>
              <a:t> (</a:t>
            </a:r>
            <a:r>
              <a:rPr lang="hu-HU" baseline="0" dirty="0" err="1" smtClean="0"/>
              <a:t>chain</a:t>
            </a:r>
            <a:r>
              <a:rPr lang="hu-HU" baseline="0" dirty="0" smtClean="0"/>
              <a:t> </a:t>
            </a:r>
            <a:r>
              <a:rPr lang="hu-HU" baseline="0" dirty="0" err="1" smtClean="0"/>
              <a:t>revision</a:t>
            </a:r>
            <a:r>
              <a:rPr lang="hu-HU" baseline="0" dirty="0" smtClean="0"/>
              <a:t>)</a:t>
            </a:r>
          </a:p>
          <a:p>
            <a:pPr marL="171450" indent="-171450">
              <a:buFontTx/>
              <a:buChar char="-"/>
            </a:pPr>
            <a:endParaRPr lang="hu-HU" dirty="0" smtClean="0"/>
          </a:p>
        </p:txBody>
      </p:sp>
      <p:sp>
        <p:nvSpPr>
          <p:cNvPr id="4" name="Dia számának helye 3"/>
          <p:cNvSpPr>
            <a:spLocks noGrp="1"/>
          </p:cNvSpPr>
          <p:nvPr>
            <p:ph type="sldNum" sz="quarter" idx="10"/>
          </p:nvPr>
        </p:nvSpPr>
        <p:spPr/>
        <p:txBody>
          <a:bodyPr/>
          <a:lstStyle/>
          <a:p>
            <a:fld id="{B50BB046-FC1F-452D-A64F-524CBA968D22}" type="slidenum">
              <a:rPr lang="hu-HU" smtClean="0"/>
              <a:t>23</a:t>
            </a:fld>
            <a:endParaRPr lang="hu-HU"/>
          </a:p>
        </p:txBody>
      </p:sp>
    </p:spTree>
    <p:extLst>
      <p:ext uri="{BB962C8B-B14F-4D97-AF65-F5344CB8AC3E}">
        <p14:creationId xmlns:p14="http://schemas.microsoft.com/office/powerpoint/2010/main" val="2328436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err="1" smtClean="0"/>
              <a:t>specialist</a:t>
            </a:r>
            <a:r>
              <a:rPr lang="hu-HU" dirty="0" smtClean="0"/>
              <a:t> </a:t>
            </a:r>
            <a:r>
              <a:rPr lang="hu-HU" dirty="0" err="1" smtClean="0"/>
              <a:t>language</a:t>
            </a:r>
            <a:endParaRPr lang="hu-HU" dirty="0" smtClean="0"/>
          </a:p>
          <a:p>
            <a:pPr marL="171450" indent="-171450">
              <a:buFontTx/>
              <a:buChar char="-"/>
            </a:pPr>
            <a:r>
              <a:rPr lang="hu-HU" dirty="0" err="1" smtClean="0"/>
              <a:t>correct</a:t>
            </a:r>
            <a:r>
              <a:rPr lang="hu-HU" dirty="0" smtClean="0"/>
              <a:t> </a:t>
            </a:r>
            <a:r>
              <a:rPr lang="hu-HU" dirty="0" err="1" smtClean="0"/>
              <a:t>technical</a:t>
            </a:r>
            <a:r>
              <a:rPr lang="hu-HU" dirty="0" smtClean="0"/>
              <a:t> </a:t>
            </a:r>
            <a:r>
              <a:rPr lang="hu-HU" dirty="0" err="1" smtClean="0"/>
              <a:t>terminology</a:t>
            </a:r>
            <a:endParaRPr lang="hu-HU" dirty="0"/>
          </a:p>
        </p:txBody>
      </p:sp>
      <p:sp>
        <p:nvSpPr>
          <p:cNvPr id="4" name="Dia számának helye 3"/>
          <p:cNvSpPr>
            <a:spLocks noGrp="1"/>
          </p:cNvSpPr>
          <p:nvPr>
            <p:ph type="sldNum" sz="quarter" idx="10"/>
          </p:nvPr>
        </p:nvSpPr>
        <p:spPr/>
        <p:txBody>
          <a:bodyPr/>
          <a:lstStyle/>
          <a:p>
            <a:fld id="{B50BB046-FC1F-452D-A64F-524CBA968D22}" type="slidenum">
              <a:rPr lang="hu-HU" smtClean="0"/>
              <a:t>24</a:t>
            </a:fld>
            <a:endParaRPr lang="hu-HU"/>
          </a:p>
        </p:txBody>
      </p:sp>
    </p:spTree>
    <p:extLst>
      <p:ext uri="{BB962C8B-B14F-4D97-AF65-F5344CB8AC3E}">
        <p14:creationId xmlns:p14="http://schemas.microsoft.com/office/powerpoint/2010/main" val="111008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B50BB046-FC1F-452D-A64F-524CBA968D22}" type="slidenum">
              <a:rPr lang="hu-HU" smtClean="0"/>
              <a:t>25</a:t>
            </a:fld>
            <a:endParaRPr lang="hu-HU"/>
          </a:p>
        </p:txBody>
      </p:sp>
    </p:spTree>
    <p:extLst>
      <p:ext uri="{BB962C8B-B14F-4D97-AF65-F5344CB8AC3E}">
        <p14:creationId xmlns:p14="http://schemas.microsoft.com/office/powerpoint/2010/main" val="324698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28</a:t>
            </a:fld>
            <a:endParaRPr lang="fi-FI"/>
          </a:p>
        </p:txBody>
      </p:sp>
    </p:spTree>
    <p:extLst>
      <p:ext uri="{BB962C8B-B14F-4D97-AF65-F5344CB8AC3E}">
        <p14:creationId xmlns:p14="http://schemas.microsoft.com/office/powerpoint/2010/main" val="372738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29</a:t>
            </a:fld>
            <a:endParaRPr lang="fi-FI"/>
          </a:p>
        </p:txBody>
      </p:sp>
    </p:spTree>
    <p:extLst>
      <p:ext uri="{BB962C8B-B14F-4D97-AF65-F5344CB8AC3E}">
        <p14:creationId xmlns:p14="http://schemas.microsoft.com/office/powerpoint/2010/main" val="241322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30</a:t>
            </a:fld>
            <a:endParaRPr lang="fi-FI"/>
          </a:p>
        </p:txBody>
      </p:sp>
    </p:spTree>
    <p:extLst>
      <p:ext uri="{BB962C8B-B14F-4D97-AF65-F5344CB8AC3E}">
        <p14:creationId xmlns:p14="http://schemas.microsoft.com/office/powerpoint/2010/main" val="93022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31</a:t>
            </a:fld>
            <a:endParaRPr lang="fi-FI"/>
          </a:p>
        </p:txBody>
      </p:sp>
    </p:spTree>
    <p:extLst>
      <p:ext uri="{BB962C8B-B14F-4D97-AF65-F5344CB8AC3E}">
        <p14:creationId xmlns:p14="http://schemas.microsoft.com/office/powerpoint/2010/main" val="2669451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32</a:t>
            </a:fld>
            <a:endParaRPr lang="fi-FI"/>
          </a:p>
        </p:txBody>
      </p:sp>
    </p:spTree>
    <p:extLst>
      <p:ext uri="{BB962C8B-B14F-4D97-AF65-F5344CB8AC3E}">
        <p14:creationId xmlns:p14="http://schemas.microsoft.com/office/powerpoint/2010/main" val="4153667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33</a:t>
            </a:fld>
            <a:endParaRPr lang="fi-FI"/>
          </a:p>
        </p:txBody>
      </p:sp>
    </p:spTree>
    <p:extLst>
      <p:ext uri="{BB962C8B-B14F-4D97-AF65-F5344CB8AC3E}">
        <p14:creationId xmlns:p14="http://schemas.microsoft.com/office/powerpoint/2010/main" val="200963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34</a:t>
            </a:fld>
            <a:endParaRPr lang="fi-FI"/>
          </a:p>
        </p:txBody>
      </p:sp>
    </p:spTree>
    <p:extLst>
      <p:ext uri="{BB962C8B-B14F-4D97-AF65-F5344CB8AC3E}">
        <p14:creationId xmlns:p14="http://schemas.microsoft.com/office/powerpoint/2010/main" val="418363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406325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35</a:t>
            </a:fld>
            <a:endParaRPr lang="fi-FI"/>
          </a:p>
        </p:txBody>
      </p:sp>
    </p:spTree>
    <p:extLst>
      <p:ext uri="{BB962C8B-B14F-4D97-AF65-F5344CB8AC3E}">
        <p14:creationId xmlns:p14="http://schemas.microsoft.com/office/powerpoint/2010/main" val="428826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36</a:t>
            </a:fld>
            <a:endParaRPr lang="fi-FI"/>
          </a:p>
        </p:txBody>
      </p:sp>
    </p:spTree>
    <p:extLst>
      <p:ext uri="{BB962C8B-B14F-4D97-AF65-F5344CB8AC3E}">
        <p14:creationId xmlns:p14="http://schemas.microsoft.com/office/powerpoint/2010/main" val="3545337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hu-HU" dirty="0" smtClean="0"/>
              <a:t>1</a:t>
            </a:r>
            <a:r>
              <a:rPr lang="hu-HU" baseline="0" dirty="0" smtClean="0"/>
              <a:t> </a:t>
            </a:r>
            <a:r>
              <a:rPr lang="hu-HU" baseline="0" dirty="0" err="1" smtClean="0"/>
              <a:t>or</a:t>
            </a:r>
            <a:r>
              <a:rPr lang="hu-HU" baseline="0" dirty="0" smtClean="0"/>
              <a:t> 2 </a:t>
            </a:r>
            <a:r>
              <a:rPr lang="hu-HU" baseline="0" dirty="0" err="1" smtClean="0"/>
              <a:t>way</a:t>
            </a:r>
            <a:r>
              <a:rPr lang="hu-HU" baseline="0" dirty="0" smtClean="0"/>
              <a:t> </a:t>
            </a:r>
            <a:r>
              <a:rPr lang="hu-HU" baseline="0" dirty="0" err="1" smtClean="0"/>
              <a:t>comminication</a:t>
            </a:r>
            <a:endParaRPr lang="hu-HU" dirty="0" smtClean="0"/>
          </a:p>
          <a:p>
            <a:pPr marL="171450" indent="-171450">
              <a:buFontTx/>
              <a:buChar char="-"/>
            </a:pPr>
            <a:r>
              <a:rPr lang="hu-HU" dirty="0" err="1" smtClean="0"/>
              <a:t>Different</a:t>
            </a:r>
            <a:r>
              <a:rPr lang="hu-HU" dirty="0" smtClean="0"/>
              <a:t> </a:t>
            </a:r>
            <a:r>
              <a:rPr lang="hu-HU" dirty="0" err="1" smtClean="0"/>
              <a:t>perspective</a:t>
            </a:r>
            <a:r>
              <a:rPr lang="hu-HU" dirty="0" smtClean="0"/>
              <a:t> </a:t>
            </a:r>
            <a:r>
              <a:rPr lang="hu-HU" dirty="0" err="1" smtClean="0"/>
              <a:t>needed</a:t>
            </a:r>
            <a:r>
              <a:rPr lang="hu-HU" dirty="0" smtClean="0"/>
              <a:t> </a:t>
            </a:r>
            <a:r>
              <a:rPr lang="hu-HU" dirty="0" err="1" smtClean="0"/>
              <a:t>for</a:t>
            </a:r>
            <a:r>
              <a:rPr lang="hu-HU" dirty="0" smtClean="0"/>
              <a:t> </a:t>
            </a:r>
            <a:r>
              <a:rPr lang="hu-HU" dirty="0" err="1" smtClean="0"/>
              <a:t>the</a:t>
            </a:r>
            <a:r>
              <a:rPr lang="hu-HU" dirty="0" smtClean="0"/>
              <a:t> </a:t>
            </a:r>
            <a:r>
              <a:rPr lang="hu-HU" dirty="0" err="1" smtClean="0"/>
              <a:t>teacher</a:t>
            </a:r>
            <a:endParaRPr lang="hu-HU" dirty="0" smtClean="0"/>
          </a:p>
          <a:p>
            <a:pPr marL="171450" indent="-171450">
              <a:buFontTx/>
              <a:buChar char="-"/>
            </a:pPr>
            <a:r>
              <a:rPr lang="hu-HU" dirty="0" err="1" smtClean="0"/>
              <a:t>Learnin</a:t>
            </a:r>
            <a:r>
              <a:rPr lang="hu-HU" dirty="0" smtClean="0"/>
              <a:t> </a:t>
            </a:r>
            <a:r>
              <a:rPr lang="hu-HU" dirty="0" err="1" smtClean="0"/>
              <a:t>the</a:t>
            </a:r>
            <a:r>
              <a:rPr lang="hu-HU" dirty="0" smtClean="0"/>
              <a:t> </a:t>
            </a:r>
            <a:r>
              <a:rPr lang="hu-HU" dirty="0" err="1" smtClean="0"/>
              <a:t>use</a:t>
            </a:r>
            <a:r>
              <a:rPr lang="hu-HU" dirty="0" smtClean="0"/>
              <a:t> of</a:t>
            </a:r>
            <a:r>
              <a:rPr lang="hu-HU" baseline="0" dirty="0" smtClean="0"/>
              <a:t> </a:t>
            </a:r>
            <a:r>
              <a:rPr lang="hu-HU" baseline="0" dirty="0" err="1" smtClean="0"/>
              <a:t>interactive</a:t>
            </a:r>
            <a:r>
              <a:rPr lang="hu-HU" baseline="0" dirty="0" smtClean="0"/>
              <a:t> </a:t>
            </a:r>
            <a:r>
              <a:rPr lang="hu-HU" baseline="0" dirty="0" err="1" smtClean="0"/>
              <a:t>Tools</a:t>
            </a:r>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38</a:t>
            </a:fld>
            <a:endParaRPr lang="fi-FI"/>
          </a:p>
        </p:txBody>
      </p:sp>
    </p:spTree>
    <p:extLst>
      <p:ext uri="{BB962C8B-B14F-4D97-AF65-F5344CB8AC3E}">
        <p14:creationId xmlns:p14="http://schemas.microsoft.com/office/powerpoint/2010/main" val="3814244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39</a:t>
            </a:fld>
            <a:endParaRPr lang="fi-FI"/>
          </a:p>
        </p:txBody>
      </p:sp>
    </p:spTree>
    <p:extLst>
      <p:ext uri="{BB962C8B-B14F-4D97-AF65-F5344CB8AC3E}">
        <p14:creationId xmlns:p14="http://schemas.microsoft.com/office/powerpoint/2010/main" val="2539277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40</a:t>
            </a:fld>
            <a:endParaRPr lang="fi-FI"/>
          </a:p>
        </p:txBody>
      </p:sp>
    </p:spTree>
    <p:extLst>
      <p:ext uri="{BB962C8B-B14F-4D97-AF65-F5344CB8AC3E}">
        <p14:creationId xmlns:p14="http://schemas.microsoft.com/office/powerpoint/2010/main" val="224507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dirty="0" smtClean="0"/>
              <a:t>-</a:t>
            </a:r>
            <a:r>
              <a:rPr lang="hu-HU" baseline="0" dirty="0" smtClean="0"/>
              <a:t> </a:t>
            </a:r>
            <a:r>
              <a:rPr lang="hu-HU" baseline="0" dirty="0" err="1" smtClean="0"/>
              <a:t>Gamification</a:t>
            </a:r>
            <a:endParaRPr lang="en-US" dirty="0"/>
          </a:p>
        </p:txBody>
      </p:sp>
      <p:sp>
        <p:nvSpPr>
          <p:cNvPr id="4" name="Slide Number Placeholder 3"/>
          <p:cNvSpPr>
            <a:spLocks noGrp="1"/>
          </p:cNvSpPr>
          <p:nvPr>
            <p:ph type="sldNum" sz="quarter" idx="10"/>
          </p:nvPr>
        </p:nvSpPr>
        <p:spPr/>
        <p:txBody>
          <a:bodyPr/>
          <a:lstStyle/>
          <a:p>
            <a:fld id="{19F0A963-43D5-4BB6-B0EC-062A91B2F1E2}" type="slidenum">
              <a:rPr lang="fi-FI" smtClean="0"/>
              <a:t>41</a:t>
            </a:fld>
            <a:endParaRPr lang="fi-FI"/>
          </a:p>
        </p:txBody>
      </p:sp>
    </p:spTree>
    <p:extLst>
      <p:ext uri="{BB962C8B-B14F-4D97-AF65-F5344CB8AC3E}">
        <p14:creationId xmlns:p14="http://schemas.microsoft.com/office/powerpoint/2010/main" val="381954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96438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Defining the structure, roles and technical needs of CELBET Training Activities on EU LMS – January – February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Before migration the content of the training materials will be updated by trainers (if needed) – January – April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Testing the technical possibilities of the platform according to the CELBET needs – January – August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Starting the migration of courses with CLEP training activities (Bus search, Customs control process, Train search, … language training) – February – June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Registration of CELBET LMS users on EU platform – continuously </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Technical solution for the working meetings of CELBET teams – March – October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Migration of other CELBET training activities – September – October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Migration of other activities from CELBET TP to CELBET website – May – November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Official start of using EU LMS for CELBET Training Activities – September 2023</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Developing new e-learning courses based on the existing CELBET training materials in cooperation with COM – CELBET +</a:t>
            </a:r>
            <a:endParaRPr lang="en-IE"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defTabSz="897849">
              <a:defRP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0497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noRot="1" noChangeAspect="1"/>
          </p:cNvSpPr>
          <p:nvPr>
            <p:ph type="sldImg"/>
          </p:nvPr>
        </p:nvSpPr>
        <p:spPr>
          <a:xfrm>
            <a:off x="1371600" y="1143000"/>
            <a:ext cx="4113213" cy="3084513"/>
          </a:xfrm>
          <a:prstGeom prst="rect">
            <a:avLst/>
          </a:prstGeom>
        </p:spPr>
      </p:sp>
      <p:sp>
        <p:nvSpPr>
          <p:cNvPr id="144" name="PlaceHolder 2"/>
          <p:cNvSpPr>
            <a:spLocks noGrp="1"/>
          </p:cNvSpPr>
          <p:nvPr>
            <p:ph type="body"/>
          </p:nvPr>
        </p:nvSpPr>
        <p:spPr>
          <a:xfrm>
            <a:off x="685800" y="4400640"/>
            <a:ext cx="5484960" cy="3598920"/>
          </a:xfrm>
          <a:prstGeom prst="rect">
            <a:avLst/>
          </a:prstGeom>
        </p:spPr>
        <p:txBody>
          <a:bodyPr lIns="0" tIns="0" rIns="0" bIns="0">
            <a:noAutofit/>
          </a:bodyPr>
          <a:lstStyle/>
          <a:p>
            <a:endParaRPr lang="en-US" sz="2000" b="0" strike="noStrike" spc="-1">
              <a:latin typeface="Arial"/>
            </a:endParaRPr>
          </a:p>
        </p:txBody>
      </p:sp>
      <p:sp>
        <p:nvSpPr>
          <p:cNvPr id="145"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842CEAC-73B4-48BE-AB5F-4DF0C5C068E1}" type="slidenum">
              <a:rPr lang="en-US" sz="1200" b="0" strike="noStrike" spc="-1">
                <a:solidFill>
                  <a:srgbClr val="000000"/>
                </a:solidFill>
                <a:latin typeface="+mn-lt"/>
                <a:ea typeface="+mn-ea"/>
              </a:rPr>
              <a:t>13</a:t>
            </a:fld>
            <a:endParaRPr lang="en-US" sz="1200" b="0" strike="noStrike" spc="-1">
              <a:latin typeface="Arial"/>
            </a:endParaRPr>
          </a:p>
        </p:txBody>
      </p:sp>
    </p:spTree>
    <p:extLst>
      <p:ext uri="{BB962C8B-B14F-4D97-AF65-F5344CB8AC3E}">
        <p14:creationId xmlns:p14="http://schemas.microsoft.com/office/powerpoint/2010/main" val="154862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noRot="1" noChangeAspect="1"/>
          </p:cNvSpPr>
          <p:nvPr>
            <p:ph type="sldImg"/>
          </p:nvPr>
        </p:nvSpPr>
        <p:spPr>
          <a:xfrm>
            <a:off x="1371600" y="1143000"/>
            <a:ext cx="4113213" cy="3084513"/>
          </a:xfrm>
          <a:prstGeom prst="rect">
            <a:avLst/>
          </a:prstGeom>
        </p:spPr>
      </p:sp>
      <p:sp>
        <p:nvSpPr>
          <p:cNvPr id="147"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a:latin typeface="Arial"/>
            </a:endParaRPr>
          </a:p>
        </p:txBody>
      </p:sp>
      <p:sp>
        <p:nvSpPr>
          <p:cNvPr id="148"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ECFE880-9A5C-4085-B767-0CF126736044}" type="slidenum">
              <a:rPr lang="en-US" sz="1200" b="0" strike="noStrike" spc="-1">
                <a:solidFill>
                  <a:srgbClr val="000000"/>
                </a:solidFill>
                <a:latin typeface="+mn-lt"/>
                <a:ea typeface="+mn-ea"/>
              </a:rPr>
              <a:t>14</a:t>
            </a:fld>
            <a:endParaRPr lang="en-US" sz="1200" b="0" strike="noStrike" spc="-1">
              <a:latin typeface="Arial"/>
            </a:endParaRPr>
          </a:p>
        </p:txBody>
      </p:sp>
    </p:spTree>
    <p:extLst>
      <p:ext uri="{BB962C8B-B14F-4D97-AF65-F5344CB8AC3E}">
        <p14:creationId xmlns:p14="http://schemas.microsoft.com/office/powerpoint/2010/main" val="421585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1371600" y="1143000"/>
            <a:ext cx="4113213" cy="3084513"/>
          </a:xfrm>
          <a:prstGeom prst="rect">
            <a:avLst/>
          </a:prstGeom>
        </p:spPr>
      </p:sp>
      <p:sp>
        <p:nvSpPr>
          <p:cNvPr id="150"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a:latin typeface="Arial"/>
            </a:endParaRPr>
          </a:p>
        </p:txBody>
      </p:sp>
      <p:sp>
        <p:nvSpPr>
          <p:cNvPr id="151"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D863B36-8B20-4623-9E4C-9C57D46D1A1C}" type="slidenum">
              <a:rPr lang="en-US" sz="1200" b="0" strike="noStrike" spc="-1">
                <a:solidFill>
                  <a:srgbClr val="000000"/>
                </a:solidFill>
                <a:latin typeface="+mn-lt"/>
                <a:ea typeface="+mn-ea"/>
              </a:rPr>
              <a:t>15</a:t>
            </a:fld>
            <a:endParaRPr lang="en-US" sz="1200" b="0" strike="noStrike" spc="-1">
              <a:latin typeface="Arial"/>
            </a:endParaRPr>
          </a:p>
        </p:txBody>
      </p:sp>
    </p:spTree>
    <p:extLst>
      <p:ext uri="{BB962C8B-B14F-4D97-AF65-F5344CB8AC3E}">
        <p14:creationId xmlns:p14="http://schemas.microsoft.com/office/powerpoint/2010/main" val="348316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1371600" y="1143000"/>
            <a:ext cx="4113213" cy="3084513"/>
          </a:xfrm>
          <a:prstGeom prst="rect">
            <a:avLst/>
          </a:prstGeom>
        </p:spPr>
      </p:sp>
      <p:sp>
        <p:nvSpPr>
          <p:cNvPr id="153"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a:latin typeface="Arial"/>
            </a:endParaRPr>
          </a:p>
        </p:txBody>
      </p:sp>
      <p:sp>
        <p:nvSpPr>
          <p:cNvPr id="154"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F9D72C9-331A-451B-B2B2-8BE7442DD13A}" type="slidenum">
              <a:rPr lang="en-US" sz="1200" b="0" strike="noStrike" spc="-1">
                <a:solidFill>
                  <a:srgbClr val="000000"/>
                </a:solidFill>
                <a:latin typeface="+mn-lt"/>
                <a:ea typeface="+mn-ea"/>
              </a:rPr>
              <a:t>16</a:t>
            </a:fld>
            <a:endParaRPr lang="en-US" sz="1200" b="0" strike="noStrike" spc="-1">
              <a:latin typeface="Arial"/>
            </a:endParaRPr>
          </a:p>
        </p:txBody>
      </p:sp>
    </p:spTree>
    <p:extLst>
      <p:ext uri="{BB962C8B-B14F-4D97-AF65-F5344CB8AC3E}">
        <p14:creationId xmlns:p14="http://schemas.microsoft.com/office/powerpoint/2010/main" val="310027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371600" y="1143000"/>
            <a:ext cx="4113213" cy="3084513"/>
          </a:xfrm>
          <a:prstGeom prst="rect">
            <a:avLst/>
          </a:prstGeom>
        </p:spPr>
      </p:sp>
      <p:sp>
        <p:nvSpPr>
          <p:cNvPr id="156"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a:latin typeface="Arial"/>
            </a:endParaRPr>
          </a:p>
        </p:txBody>
      </p:sp>
      <p:sp>
        <p:nvSpPr>
          <p:cNvPr id="157"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518696B-4359-4501-B633-21975B5EA4A6}" type="slidenum">
              <a:rPr lang="en-US" sz="1200" b="0" strike="noStrike" spc="-1">
                <a:solidFill>
                  <a:srgbClr val="000000"/>
                </a:solidFill>
                <a:latin typeface="+mn-lt"/>
                <a:ea typeface="+mn-ea"/>
              </a:rPr>
              <a:t>17</a:t>
            </a:fld>
            <a:endParaRPr lang="en-US" sz="1200" b="0" strike="noStrike" spc="-1">
              <a:latin typeface="Arial"/>
            </a:endParaRPr>
          </a:p>
        </p:txBody>
      </p:sp>
    </p:spTree>
    <p:extLst>
      <p:ext uri="{BB962C8B-B14F-4D97-AF65-F5344CB8AC3E}">
        <p14:creationId xmlns:p14="http://schemas.microsoft.com/office/powerpoint/2010/main" val="172605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87140F5-0AA5-458A-B229-DB31E5C9360B}" type="datetimeFigureOut">
              <a:rPr lang="pl-PL" smtClean="0"/>
              <a:t>16.03.2023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57980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87140F5-0AA5-458A-B229-DB31E5C9360B}" type="datetimeFigureOut">
              <a:rPr lang="pl-PL" smtClean="0"/>
              <a:t>16.03.2023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374072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87140F5-0AA5-458A-B229-DB31E5C9360B}" type="datetimeFigureOut">
              <a:rPr lang="pl-PL" smtClean="0"/>
              <a:t>16.03.2023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211073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87140F5-0AA5-458A-B229-DB31E5C9360B}" type="datetimeFigureOut">
              <a:rPr lang="pl-PL" smtClean="0"/>
              <a:t>16.03.2023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286495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B87140F5-0AA5-458A-B229-DB31E5C9360B}" type="datetimeFigureOut">
              <a:rPr lang="pl-PL" smtClean="0"/>
              <a:t>16.03.2023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1325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87140F5-0AA5-458A-B229-DB31E5C9360B}" type="datetimeFigureOut">
              <a:rPr lang="pl-PL" smtClean="0"/>
              <a:t>16.03.2023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414949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87140F5-0AA5-458A-B229-DB31E5C9360B}" type="datetimeFigureOut">
              <a:rPr lang="pl-PL" smtClean="0"/>
              <a:t>16.03.2023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326553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87140F5-0AA5-458A-B229-DB31E5C9360B}" type="datetimeFigureOut">
              <a:rPr lang="pl-PL" smtClean="0"/>
              <a:t>16.03.2023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274270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87140F5-0AA5-458A-B229-DB31E5C9360B}" type="datetimeFigureOut">
              <a:rPr lang="pl-PL" smtClean="0"/>
              <a:t>16.03.2023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164897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B87140F5-0AA5-458A-B229-DB31E5C9360B}" type="datetimeFigureOut">
              <a:rPr lang="pl-PL" smtClean="0"/>
              <a:t>16.03.2023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7854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B87140F5-0AA5-458A-B229-DB31E5C9360B}" type="datetimeFigureOut">
              <a:rPr lang="pl-PL" smtClean="0"/>
              <a:t>16.03.2023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2E2A1C6-6FC6-4903-A15A-FCF9C446F27B}" type="slidenum">
              <a:rPr lang="pl-PL" smtClean="0"/>
              <a:t>‹#›</a:t>
            </a:fld>
            <a:endParaRPr lang="pl-PL"/>
          </a:p>
        </p:txBody>
      </p:sp>
    </p:spTree>
    <p:extLst>
      <p:ext uri="{BB962C8B-B14F-4D97-AF65-F5344CB8AC3E}">
        <p14:creationId xmlns:p14="http://schemas.microsoft.com/office/powerpoint/2010/main" val="26635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140F5-0AA5-458A-B229-DB31E5C9360B}" type="datetimeFigureOut">
              <a:rPr lang="pl-PL" smtClean="0"/>
              <a:t>16.03.2023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2A1C6-6FC6-4903-A15A-FCF9C446F27B}" type="slidenum">
              <a:rPr lang="pl-PL" smtClean="0"/>
              <a:t>‹#›</a:t>
            </a:fld>
            <a:endParaRPr lang="pl-PL"/>
          </a:p>
        </p:txBody>
      </p:sp>
    </p:spTree>
    <p:extLst>
      <p:ext uri="{BB962C8B-B14F-4D97-AF65-F5344CB8AC3E}">
        <p14:creationId xmlns:p14="http://schemas.microsoft.com/office/powerpoint/2010/main" val="24582231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ustoms-taxation.learning.europa.eu/"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b="1" dirty="0" smtClean="0"/>
              <a:t>CELBET Training Workshop</a:t>
            </a:r>
            <a:endParaRPr lang="pl-PL" b="1"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4664"/>
            <a:ext cx="5112542" cy="1299387"/>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322" y="5949280"/>
            <a:ext cx="1944118" cy="510380"/>
          </a:xfrm>
          <a:prstGeom prst="rect">
            <a:avLst/>
          </a:prstGeom>
        </p:spPr>
      </p:pic>
      <p:cxnSp>
        <p:nvCxnSpPr>
          <p:cNvPr id="6" name="Łącznik prosty 5"/>
          <p:cNvCxnSpPr/>
          <p:nvPr/>
        </p:nvCxnSpPr>
        <p:spPr>
          <a:xfrm>
            <a:off x="539552" y="5157192"/>
            <a:ext cx="7992888" cy="0"/>
          </a:xfrm>
          <a:prstGeom prst="line">
            <a:avLst/>
          </a:prstGeom>
          <a:ln>
            <a:solidFill>
              <a:srgbClr val="336699"/>
            </a:solidFill>
          </a:ln>
        </p:spPr>
        <p:style>
          <a:lnRef idx="2">
            <a:schemeClr val="accent1"/>
          </a:lnRef>
          <a:fillRef idx="0">
            <a:schemeClr val="accent1"/>
          </a:fillRef>
          <a:effectRef idx="1">
            <a:schemeClr val="accent1"/>
          </a:effectRef>
          <a:fontRef idx="minor">
            <a:schemeClr val="tx1"/>
          </a:fontRef>
        </p:style>
      </p:cxnSp>
      <p:sp>
        <p:nvSpPr>
          <p:cNvPr id="3" name="Szövegdoboz 2"/>
          <p:cNvSpPr txBox="1"/>
          <p:nvPr/>
        </p:nvSpPr>
        <p:spPr>
          <a:xfrm>
            <a:off x="2663788" y="3717032"/>
            <a:ext cx="3816424" cy="954107"/>
          </a:xfrm>
          <a:prstGeom prst="rect">
            <a:avLst/>
          </a:prstGeom>
          <a:noFill/>
        </p:spPr>
        <p:txBody>
          <a:bodyPr wrap="square" rtlCol="0">
            <a:spAutoFit/>
          </a:bodyPr>
          <a:lstStyle/>
          <a:p>
            <a:pPr algn="ctr"/>
            <a:r>
              <a:rPr lang="pl-PL" sz="2800" dirty="0"/>
              <a:t>21-23 March 2023</a:t>
            </a:r>
            <a:br>
              <a:rPr lang="pl-PL" sz="2800" dirty="0"/>
            </a:br>
            <a:r>
              <a:rPr lang="pl-PL" sz="2800" dirty="0"/>
              <a:t>Athens, Greece</a:t>
            </a:r>
            <a:endParaRPr lang="hu-HU" sz="2800" dirty="0"/>
          </a:p>
        </p:txBody>
      </p:sp>
    </p:spTree>
    <p:extLst>
      <p:ext uri="{BB962C8B-B14F-4D97-AF65-F5344CB8AC3E}">
        <p14:creationId xmlns:p14="http://schemas.microsoft.com/office/powerpoint/2010/main" val="251320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862788" y="2182961"/>
            <a:ext cx="2967110" cy="1084878"/>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0"/>
              </a:spcBef>
              <a:spcAft>
                <a:spcPts val="1600"/>
              </a:spcAft>
              <a:buClr>
                <a:srgbClr val="FFC000"/>
              </a:buClr>
              <a:buSzPct val="150000"/>
              <a:buNone/>
            </a:pPr>
            <a:r>
              <a:rPr lang="en-US" altLang="en-US" sz="1800" i="0" u="sng" kern="0" dirty="0">
                <a:solidFill>
                  <a:srgbClr val="034EA2"/>
                </a:solidFill>
                <a:latin typeface="Arial" panose="020B0604020202020204" pitchFamily="34" charset="0"/>
                <a:cs typeface="Arial" panose="020B0604020202020204" pitchFamily="34" charset="0"/>
              </a:rPr>
              <a:t>Authoring tool</a:t>
            </a:r>
          </a:p>
        </p:txBody>
      </p:sp>
      <p:sp>
        <p:nvSpPr>
          <p:cNvPr id="22" name="TextBox 21">
            <a:extLst>
              <a:ext uri="{FF2B5EF4-FFF2-40B4-BE49-F238E27FC236}">
                <a16:creationId xmlns:a16="http://schemas.microsoft.com/office/drawing/2014/main" xmlns="" id="{36A37B87-F831-4E36-9AD7-CB2573BF8721}"/>
              </a:ext>
            </a:extLst>
          </p:cNvPr>
          <p:cNvSpPr txBox="1"/>
          <p:nvPr/>
        </p:nvSpPr>
        <p:spPr>
          <a:xfrm>
            <a:off x="4936849" y="2584617"/>
            <a:ext cx="3943350" cy="830997"/>
          </a:xfrm>
          <a:prstGeom prst="rect">
            <a:avLst/>
          </a:prstGeom>
          <a:noFill/>
        </p:spPr>
        <p:txBody>
          <a:bodyPr wrap="square" rtlCol="0">
            <a:spAutoFit/>
          </a:bodyPr>
          <a:lstStyle/>
          <a:p>
            <a:pPr marL="342900" indent="-342900">
              <a:buFont typeface="Arial" panose="020B0604020202020204" pitchFamily="34" charset="0"/>
              <a:buChar char="•"/>
            </a:pPr>
            <a:r>
              <a:rPr lang="fr-BE" sz="1600" dirty="0" err="1">
                <a:solidFill>
                  <a:srgbClr val="0F5494"/>
                </a:solidFill>
              </a:rPr>
              <a:t>Create</a:t>
            </a:r>
            <a:r>
              <a:rPr lang="fr-BE" sz="1600" dirty="0">
                <a:solidFill>
                  <a:srgbClr val="0F5494"/>
                </a:solidFill>
              </a:rPr>
              <a:t> </a:t>
            </a:r>
            <a:r>
              <a:rPr lang="fr-BE" sz="1600" dirty="0" err="1">
                <a:solidFill>
                  <a:srgbClr val="0F5494"/>
                </a:solidFill>
              </a:rPr>
              <a:t>eLearning</a:t>
            </a:r>
            <a:r>
              <a:rPr lang="fr-BE" sz="1600" dirty="0">
                <a:solidFill>
                  <a:srgbClr val="0F5494"/>
                </a:solidFill>
              </a:rPr>
              <a:t> courses or </a:t>
            </a:r>
            <a:r>
              <a:rPr lang="fr-BE" sz="1600" dirty="0" err="1">
                <a:solidFill>
                  <a:srgbClr val="0F5494"/>
                </a:solidFill>
              </a:rPr>
              <a:t>professional</a:t>
            </a:r>
            <a:r>
              <a:rPr lang="fr-BE" sz="1600" dirty="0">
                <a:solidFill>
                  <a:srgbClr val="0F5494"/>
                </a:solidFill>
              </a:rPr>
              <a:t> training </a:t>
            </a:r>
            <a:r>
              <a:rPr lang="fr-BE" sz="1600" dirty="0" err="1">
                <a:solidFill>
                  <a:srgbClr val="0F5494"/>
                </a:solidFill>
              </a:rPr>
              <a:t>materials</a:t>
            </a:r>
            <a:endParaRPr lang="fr-BE" sz="1600" dirty="0">
              <a:solidFill>
                <a:srgbClr val="0F5494"/>
              </a:solidFill>
            </a:endParaRPr>
          </a:p>
          <a:p>
            <a:pPr marL="342900" indent="-342900">
              <a:buFont typeface="Arial" panose="020B0604020202020204" pitchFamily="34" charset="0"/>
              <a:buChar char="•"/>
            </a:pPr>
            <a:r>
              <a:rPr lang="fr-BE" sz="1600" dirty="0" err="1">
                <a:solidFill>
                  <a:srgbClr val="0F5494"/>
                </a:solidFill>
              </a:rPr>
              <a:t>Collaborate</a:t>
            </a:r>
            <a:r>
              <a:rPr lang="fr-BE" sz="1600" dirty="0">
                <a:solidFill>
                  <a:srgbClr val="0F5494"/>
                </a:solidFill>
              </a:rPr>
              <a:t> </a:t>
            </a:r>
            <a:r>
              <a:rPr lang="fr-BE" sz="1600" dirty="0" err="1">
                <a:solidFill>
                  <a:srgbClr val="0F5494"/>
                </a:solidFill>
              </a:rPr>
              <a:t>with</a:t>
            </a:r>
            <a:r>
              <a:rPr lang="fr-BE" sz="1600" dirty="0">
                <a:solidFill>
                  <a:srgbClr val="0F5494"/>
                </a:solidFill>
              </a:rPr>
              <a:t> </a:t>
            </a:r>
            <a:r>
              <a:rPr lang="fr-BE" sz="1600" dirty="0" err="1">
                <a:solidFill>
                  <a:srgbClr val="0F5494"/>
                </a:solidFill>
              </a:rPr>
              <a:t>other</a:t>
            </a:r>
            <a:r>
              <a:rPr lang="fr-BE" sz="1600" dirty="0">
                <a:solidFill>
                  <a:srgbClr val="0F5494"/>
                </a:solidFill>
              </a:rPr>
              <a:t> </a:t>
            </a:r>
            <a:r>
              <a:rPr lang="fr-BE" sz="1600" dirty="0" err="1">
                <a:solidFill>
                  <a:srgbClr val="0F5494"/>
                </a:solidFill>
              </a:rPr>
              <a:t>trainers</a:t>
            </a:r>
            <a:endParaRPr lang="en-IE" sz="1600" dirty="0" err="1">
              <a:solidFill>
                <a:srgbClr val="0F5494"/>
              </a:solidFill>
            </a:endParaRPr>
          </a:p>
        </p:txBody>
      </p:sp>
      <p:grpSp>
        <p:nvGrpSpPr>
          <p:cNvPr id="28" name="Group 27">
            <a:extLst>
              <a:ext uri="{FF2B5EF4-FFF2-40B4-BE49-F238E27FC236}">
                <a16:creationId xmlns:a16="http://schemas.microsoft.com/office/drawing/2014/main" xmlns="" id="{C2E65D19-5A44-4D11-B633-C9B2604976E7}"/>
              </a:ext>
            </a:extLst>
          </p:cNvPr>
          <p:cNvGrpSpPr/>
          <p:nvPr/>
        </p:nvGrpSpPr>
        <p:grpSpPr>
          <a:xfrm>
            <a:off x="681319" y="1056145"/>
            <a:ext cx="1345601" cy="1331334"/>
            <a:chOff x="776973" y="1202746"/>
            <a:chExt cx="1074129" cy="1076925"/>
          </a:xfrm>
        </p:grpSpPr>
        <p:sp>
          <p:nvSpPr>
            <p:cNvPr id="29" name="Oval 28">
              <a:extLst>
                <a:ext uri="{FF2B5EF4-FFF2-40B4-BE49-F238E27FC236}">
                  <a16:creationId xmlns:a16="http://schemas.microsoft.com/office/drawing/2014/main" xmlns="" id="{67AC1819-38BA-4477-8097-837FD17846EF}"/>
                </a:ext>
              </a:extLst>
            </p:cNvPr>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30" name="TextBox 29">
              <a:extLst>
                <a:ext uri="{FF2B5EF4-FFF2-40B4-BE49-F238E27FC236}">
                  <a16:creationId xmlns:a16="http://schemas.microsoft.com/office/drawing/2014/main" xmlns="" id="{7D8B24C7-8EB8-4726-BF89-14B027AB114B}"/>
                </a:ext>
              </a:extLst>
            </p:cNvPr>
            <p:cNvSpPr txBox="1"/>
            <p:nvPr/>
          </p:nvSpPr>
          <p:spPr>
            <a:xfrm>
              <a:off x="1042962" y="1344051"/>
              <a:ext cx="352146" cy="522821"/>
            </a:xfrm>
            <a:prstGeom prst="rect">
              <a:avLst/>
            </a:prstGeom>
            <a:noFill/>
          </p:spPr>
          <p:txBody>
            <a:bodyPr wrap="none" rtlCol="0">
              <a:spAutoFit/>
            </a:bodyPr>
            <a:lstStyle/>
            <a:p>
              <a:r>
                <a:rPr lang="" sz="3600" dirty="0">
                  <a:solidFill>
                    <a:srgbClr val="034EA2"/>
                  </a:solidFill>
                  <a:latin typeface="Arial" panose="020B0604020202020204" pitchFamily="34" charset="0"/>
                  <a:cs typeface="Arial" panose="020B0604020202020204" pitchFamily="34" charset="0"/>
                </a:rPr>
                <a:t>2</a:t>
              </a:r>
              <a:endParaRPr lang="en-GB" sz="3600" dirty="0">
                <a:solidFill>
                  <a:srgbClr val="034EA2"/>
                </a:solidFill>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xmlns="" id="{6000F355-4494-4A95-A9B7-44B7B0077CC2}"/>
              </a:ext>
            </a:extLst>
          </p:cNvPr>
          <p:cNvSpPr txBox="1"/>
          <p:nvPr/>
        </p:nvSpPr>
        <p:spPr>
          <a:xfrm>
            <a:off x="1463041" y="1443801"/>
            <a:ext cx="7600277" cy="461665"/>
          </a:xfrm>
          <a:prstGeom prst="rect">
            <a:avLst/>
          </a:prstGeom>
          <a:solidFill>
            <a:schemeClr val="bg1"/>
          </a:solidFill>
        </p:spPr>
        <p:txBody>
          <a:bodyPr wrap="square" rtlCol="0">
            <a:spAutoFit/>
          </a:bodyPr>
          <a:lstStyle/>
          <a:p>
            <a:r>
              <a:rPr lang="en-GB" sz="2400" dirty="0">
                <a:solidFill>
                  <a:srgbClr val="034EA2"/>
                </a:solidFill>
                <a:latin typeface="Arial" panose="020B0604020202020204" pitchFamily="34" charset="0"/>
                <a:cs typeface="Arial" panose="020B0604020202020204" pitchFamily="34" charset="0"/>
              </a:rPr>
              <a:t>How CELBET trainers can use the portal?</a:t>
            </a:r>
          </a:p>
        </p:txBody>
      </p:sp>
      <p:pic>
        <p:nvPicPr>
          <p:cNvPr id="3" name="Obraz 3">
            <a:extLst>
              <a:ext uri="{FF2B5EF4-FFF2-40B4-BE49-F238E27FC236}">
                <a16:creationId xmlns:a16="http://schemas.microsoft.com/office/drawing/2014/main" xmlns="" id="{8500835F-F561-5420-6137-FDF78DC8A6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pic>
        <p:nvPicPr>
          <p:cNvPr id="11" name="Picture 10">
            <a:extLst>
              <a:ext uri="{FF2B5EF4-FFF2-40B4-BE49-F238E27FC236}">
                <a16:creationId xmlns:a16="http://schemas.microsoft.com/office/drawing/2014/main" xmlns="" id="{F5FFBEF9-3CC0-1366-89E1-4C390A75A6C0}"/>
              </a:ext>
            </a:extLst>
          </p:cNvPr>
          <p:cNvPicPr>
            <a:picLocks noChangeAspect="1"/>
          </p:cNvPicPr>
          <p:nvPr/>
        </p:nvPicPr>
        <p:blipFill>
          <a:blip r:embed="rId4"/>
          <a:stretch>
            <a:fillRect/>
          </a:stretch>
        </p:blipFill>
        <p:spPr>
          <a:xfrm>
            <a:off x="936990" y="2879847"/>
            <a:ext cx="3943350" cy="1590675"/>
          </a:xfrm>
          <a:prstGeom prst="rect">
            <a:avLst/>
          </a:prstGeom>
        </p:spPr>
      </p:pic>
      <p:sp>
        <p:nvSpPr>
          <p:cNvPr id="12" name="Content Placeholder 2">
            <a:extLst>
              <a:ext uri="{FF2B5EF4-FFF2-40B4-BE49-F238E27FC236}">
                <a16:creationId xmlns:a16="http://schemas.microsoft.com/office/drawing/2014/main" xmlns="" id="{AB7CDDA1-CD90-99FD-C801-425BB0000932}"/>
              </a:ext>
            </a:extLst>
          </p:cNvPr>
          <p:cNvSpPr txBox="1">
            <a:spLocks/>
          </p:cNvSpPr>
          <p:nvPr/>
        </p:nvSpPr>
        <p:spPr>
          <a:xfrm>
            <a:off x="4936849" y="3653329"/>
            <a:ext cx="2967110" cy="1084878"/>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0"/>
              </a:spcBef>
              <a:spcAft>
                <a:spcPts val="1600"/>
              </a:spcAft>
              <a:buClr>
                <a:srgbClr val="FFC000"/>
              </a:buClr>
              <a:buSzPct val="150000"/>
              <a:buNone/>
            </a:pPr>
            <a:r>
              <a:rPr lang="en-US" altLang="en-US" sz="1800" i="0" u="sng" kern="0" dirty="0">
                <a:solidFill>
                  <a:srgbClr val="034EA2"/>
                </a:solidFill>
                <a:latin typeface="Arial" panose="020B0604020202020204" pitchFamily="34" charset="0"/>
                <a:cs typeface="Arial" panose="020B0604020202020204" pitchFamily="34" charset="0"/>
              </a:rPr>
              <a:t>Multimedia Library</a:t>
            </a:r>
          </a:p>
        </p:txBody>
      </p:sp>
      <p:sp>
        <p:nvSpPr>
          <p:cNvPr id="14" name="TextBox 13">
            <a:extLst>
              <a:ext uri="{FF2B5EF4-FFF2-40B4-BE49-F238E27FC236}">
                <a16:creationId xmlns:a16="http://schemas.microsoft.com/office/drawing/2014/main" xmlns="" id="{262E1913-0646-5B7F-0F28-A5870B13D60F}"/>
              </a:ext>
            </a:extLst>
          </p:cNvPr>
          <p:cNvSpPr txBox="1"/>
          <p:nvPr/>
        </p:nvSpPr>
        <p:spPr>
          <a:xfrm>
            <a:off x="5004048" y="4144925"/>
            <a:ext cx="3943350" cy="1323439"/>
          </a:xfrm>
          <a:prstGeom prst="rect">
            <a:avLst/>
          </a:prstGeom>
          <a:noFill/>
        </p:spPr>
        <p:txBody>
          <a:bodyPr wrap="square" rtlCol="0">
            <a:spAutoFit/>
          </a:bodyPr>
          <a:lstStyle/>
          <a:p>
            <a:pPr marL="342900" indent="-342900">
              <a:buFont typeface="Arial" panose="020B0604020202020204" pitchFamily="34" charset="0"/>
              <a:buChar char="•"/>
            </a:pPr>
            <a:r>
              <a:rPr lang="fr-BE" sz="1600" dirty="0">
                <a:solidFill>
                  <a:srgbClr val="0F5494"/>
                </a:solidFill>
              </a:rPr>
              <a:t>Use </a:t>
            </a:r>
            <a:r>
              <a:rPr lang="fr-BE" sz="1600" dirty="0" err="1">
                <a:solidFill>
                  <a:srgbClr val="0F5494"/>
                </a:solidFill>
              </a:rPr>
              <a:t>multimedia</a:t>
            </a:r>
            <a:r>
              <a:rPr lang="fr-BE" sz="1600" dirty="0">
                <a:solidFill>
                  <a:srgbClr val="0F5494"/>
                </a:solidFill>
              </a:rPr>
              <a:t> files for training </a:t>
            </a:r>
            <a:r>
              <a:rPr lang="fr-BE" sz="1600" dirty="0" err="1">
                <a:solidFill>
                  <a:srgbClr val="0F5494"/>
                </a:solidFill>
              </a:rPr>
              <a:t>purposes</a:t>
            </a:r>
            <a:r>
              <a:rPr lang="fr-BE" sz="1600" dirty="0">
                <a:solidFill>
                  <a:srgbClr val="0F5494"/>
                </a:solidFill>
              </a:rPr>
              <a:t>: </a:t>
            </a:r>
            <a:r>
              <a:rPr lang="fr-BE" sz="1600" dirty="0" err="1">
                <a:solidFill>
                  <a:srgbClr val="0F5494"/>
                </a:solidFill>
              </a:rPr>
              <a:t>videos</a:t>
            </a:r>
            <a:r>
              <a:rPr lang="fr-BE" sz="1600" dirty="0">
                <a:solidFill>
                  <a:srgbClr val="0F5494"/>
                </a:solidFill>
              </a:rPr>
              <a:t>, </a:t>
            </a:r>
            <a:r>
              <a:rPr lang="fr-BE" sz="1600" dirty="0" err="1">
                <a:solidFill>
                  <a:srgbClr val="0F5494"/>
                </a:solidFill>
              </a:rPr>
              <a:t>pictures</a:t>
            </a:r>
            <a:r>
              <a:rPr lang="fr-BE" sz="1600" dirty="0">
                <a:solidFill>
                  <a:srgbClr val="0F5494"/>
                </a:solidFill>
              </a:rPr>
              <a:t>, </a:t>
            </a:r>
            <a:r>
              <a:rPr lang="fr-BE" sz="1600" dirty="0" err="1">
                <a:solidFill>
                  <a:srgbClr val="0F5494"/>
                </a:solidFill>
              </a:rPr>
              <a:t>icons</a:t>
            </a:r>
            <a:r>
              <a:rPr lang="fr-BE" sz="1600" dirty="0">
                <a:solidFill>
                  <a:srgbClr val="0F5494"/>
                </a:solidFill>
              </a:rPr>
              <a:t>…</a:t>
            </a:r>
          </a:p>
          <a:p>
            <a:pPr marL="342900" indent="-342900">
              <a:buFont typeface="Arial" panose="020B0604020202020204" pitchFamily="34" charset="0"/>
              <a:buChar char="•"/>
            </a:pPr>
            <a:r>
              <a:rPr lang="fr-BE" sz="1600" dirty="0">
                <a:solidFill>
                  <a:srgbClr val="0F5494"/>
                </a:solidFill>
              </a:rPr>
              <a:t>Share </a:t>
            </a:r>
            <a:r>
              <a:rPr lang="fr-BE" sz="1600" dirty="0" err="1">
                <a:solidFill>
                  <a:srgbClr val="0F5494"/>
                </a:solidFill>
              </a:rPr>
              <a:t>multimedia</a:t>
            </a:r>
            <a:r>
              <a:rPr lang="fr-BE" sz="1600" dirty="0">
                <a:solidFill>
                  <a:srgbClr val="0F5494"/>
                </a:solidFill>
              </a:rPr>
              <a:t> files </a:t>
            </a:r>
            <a:r>
              <a:rPr lang="fr-BE" sz="1600" dirty="0" err="1">
                <a:solidFill>
                  <a:srgbClr val="0F5494"/>
                </a:solidFill>
              </a:rPr>
              <a:t>with</a:t>
            </a:r>
            <a:r>
              <a:rPr lang="fr-BE" sz="1600" dirty="0">
                <a:solidFill>
                  <a:srgbClr val="0F5494"/>
                </a:solidFill>
              </a:rPr>
              <a:t> </a:t>
            </a:r>
            <a:r>
              <a:rPr lang="fr-BE" sz="1600" dirty="0" err="1">
                <a:solidFill>
                  <a:srgbClr val="0F5494"/>
                </a:solidFill>
              </a:rPr>
              <a:t>other</a:t>
            </a:r>
            <a:r>
              <a:rPr lang="fr-BE" sz="1600" dirty="0">
                <a:solidFill>
                  <a:srgbClr val="0F5494"/>
                </a:solidFill>
              </a:rPr>
              <a:t> </a:t>
            </a:r>
            <a:r>
              <a:rPr lang="fr-BE" sz="1600" dirty="0" err="1">
                <a:solidFill>
                  <a:srgbClr val="0F5494"/>
                </a:solidFill>
              </a:rPr>
              <a:t>trainers</a:t>
            </a:r>
            <a:r>
              <a:rPr lang="fr-BE" sz="1600" dirty="0">
                <a:solidFill>
                  <a:srgbClr val="0F5494"/>
                </a:solidFill>
              </a:rPr>
              <a:t> </a:t>
            </a:r>
            <a:r>
              <a:rPr lang="fr-BE" sz="1600" dirty="0" err="1">
                <a:solidFill>
                  <a:srgbClr val="0F5494"/>
                </a:solidFill>
              </a:rPr>
              <a:t>accross</a:t>
            </a:r>
            <a:r>
              <a:rPr lang="fr-BE" sz="1600" dirty="0">
                <a:solidFill>
                  <a:srgbClr val="0F5494"/>
                </a:solidFill>
              </a:rPr>
              <a:t> EU national administrations. </a:t>
            </a:r>
            <a:endParaRPr lang="en-IE" sz="1600" dirty="0" err="1">
              <a:solidFill>
                <a:srgbClr val="0F5494"/>
              </a:solidFill>
            </a:endParaRPr>
          </a:p>
        </p:txBody>
      </p:sp>
    </p:spTree>
    <p:extLst>
      <p:ext uri="{BB962C8B-B14F-4D97-AF65-F5344CB8AC3E}">
        <p14:creationId xmlns:p14="http://schemas.microsoft.com/office/powerpoint/2010/main" val="396513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78888" y="1056145"/>
            <a:ext cx="1748032" cy="1752582"/>
            <a:chOff x="776973" y="1202746"/>
            <a:chExt cx="1074129" cy="1076925"/>
          </a:xfrm>
        </p:grpSpPr>
        <p:sp>
          <p:nvSpPr>
            <p:cNvPr id="19" name="Oval 18"/>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p>
          </p:txBody>
        </p:sp>
        <p:sp>
          <p:nvSpPr>
            <p:cNvPr id="20" name="TextBox 19"/>
            <p:cNvSpPr txBox="1"/>
            <p:nvPr/>
          </p:nvSpPr>
          <p:spPr>
            <a:xfrm>
              <a:off x="1178500" y="1353532"/>
              <a:ext cx="271075" cy="397157"/>
            </a:xfrm>
            <a:prstGeom prst="rect">
              <a:avLst/>
            </a:prstGeom>
            <a:noFill/>
          </p:spPr>
          <p:txBody>
            <a:bodyPr wrap="none" rtlCol="0">
              <a:spAutoFit/>
            </a:bodyPr>
            <a:lstStyle/>
            <a:p>
              <a:r>
                <a:rPr lang="" sz="3600" dirty="0">
                  <a:solidFill>
                    <a:srgbClr val="034EA2"/>
                  </a:solidFill>
                  <a:latin typeface="Arial" panose="020B0604020202020204" pitchFamily="34" charset="0"/>
                  <a:cs typeface="Arial" panose="020B0604020202020204" pitchFamily="34" charset="0"/>
                </a:rPr>
                <a:t>3</a:t>
              </a:r>
              <a:endParaRPr lang="en-GB" sz="3600" dirty="0">
                <a:solidFill>
                  <a:srgbClr val="034EA2"/>
                </a:solidFill>
                <a:latin typeface="Arial" panose="020B0604020202020204" pitchFamily="34" charset="0"/>
                <a:cs typeface="Arial" panose="020B0604020202020204" pitchFamily="34" charset="0"/>
              </a:endParaRPr>
            </a:p>
          </p:txBody>
        </p:sp>
      </p:grpSp>
      <p:sp>
        <p:nvSpPr>
          <p:cNvPr id="16" name="TextBox 15"/>
          <p:cNvSpPr txBox="1"/>
          <p:nvPr/>
        </p:nvSpPr>
        <p:spPr>
          <a:xfrm>
            <a:off x="1463041" y="1443801"/>
            <a:ext cx="5577840" cy="461665"/>
          </a:xfrm>
          <a:prstGeom prst="rect">
            <a:avLst/>
          </a:prstGeom>
          <a:solidFill>
            <a:schemeClr val="bg1"/>
          </a:solidFill>
        </p:spPr>
        <p:txBody>
          <a:bodyPr wrap="square" rtlCol="0">
            <a:spAutoFit/>
          </a:bodyPr>
          <a:lstStyle/>
          <a:p>
            <a:r>
              <a:rPr lang="en-GB" sz="2400" dirty="0">
                <a:solidFill>
                  <a:srgbClr val="034EA2"/>
                </a:solidFill>
                <a:latin typeface="Arial" panose="020B0604020202020204" pitchFamily="34" charset="0"/>
                <a:cs typeface="Arial" panose="020B0604020202020204" pitchFamily="34" charset="0"/>
              </a:rPr>
              <a:t>CELBET migration to EU platform</a:t>
            </a:r>
          </a:p>
        </p:txBody>
      </p:sp>
      <p:sp>
        <p:nvSpPr>
          <p:cNvPr id="43" name="Parallelogram 42">
            <a:extLst>
              <a:ext uri="{FF2B5EF4-FFF2-40B4-BE49-F238E27FC236}">
                <a16:creationId xmlns:a16="http://schemas.microsoft.com/office/drawing/2014/main" xmlns="" id="{44D228DC-0410-456B-BB5E-E92086604F1C}"/>
              </a:ext>
            </a:extLst>
          </p:cNvPr>
          <p:cNvSpPr/>
          <p:nvPr/>
        </p:nvSpPr>
        <p:spPr>
          <a:xfrm>
            <a:off x="1320348" y="3123705"/>
            <a:ext cx="1398105" cy="32467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January-February</a:t>
            </a:r>
            <a:endParaRPr lang="en-GB" sz="1050" dirty="0"/>
          </a:p>
        </p:txBody>
      </p:sp>
      <p:sp>
        <p:nvSpPr>
          <p:cNvPr id="45" name="Parallelogram 44">
            <a:extLst>
              <a:ext uri="{FF2B5EF4-FFF2-40B4-BE49-F238E27FC236}">
                <a16:creationId xmlns:a16="http://schemas.microsoft.com/office/drawing/2014/main" xmlns="" id="{F09E8972-B1F4-42AD-8424-61AB54525488}"/>
              </a:ext>
            </a:extLst>
          </p:cNvPr>
          <p:cNvSpPr/>
          <p:nvPr/>
        </p:nvSpPr>
        <p:spPr>
          <a:xfrm>
            <a:off x="4116558" y="3123705"/>
            <a:ext cx="1398105" cy="324679"/>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March-September</a:t>
            </a:r>
            <a:endParaRPr lang="en-GB" sz="1050" dirty="0"/>
          </a:p>
        </p:txBody>
      </p:sp>
      <p:sp>
        <p:nvSpPr>
          <p:cNvPr id="46" name="Parallelogram 45">
            <a:extLst>
              <a:ext uri="{FF2B5EF4-FFF2-40B4-BE49-F238E27FC236}">
                <a16:creationId xmlns:a16="http://schemas.microsoft.com/office/drawing/2014/main" xmlns="" id="{F999BA92-C79E-4A5A-B49F-CCB42C33C296}"/>
              </a:ext>
            </a:extLst>
          </p:cNvPr>
          <p:cNvSpPr/>
          <p:nvPr/>
        </p:nvSpPr>
        <p:spPr>
          <a:xfrm>
            <a:off x="5514663" y="3123705"/>
            <a:ext cx="1398105" cy="32467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June-September</a:t>
            </a:r>
            <a:endParaRPr lang="en-GB" sz="1050" dirty="0"/>
          </a:p>
        </p:txBody>
      </p:sp>
      <p:sp>
        <p:nvSpPr>
          <p:cNvPr id="47" name="Parallelogram 46">
            <a:extLst>
              <a:ext uri="{FF2B5EF4-FFF2-40B4-BE49-F238E27FC236}">
                <a16:creationId xmlns:a16="http://schemas.microsoft.com/office/drawing/2014/main" xmlns="" id="{ED7F22B9-340C-48C4-B2CD-2C10C06AD8C5}"/>
              </a:ext>
            </a:extLst>
          </p:cNvPr>
          <p:cNvSpPr/>
          <p:nvPr/>
        </p:nvSpPr>
        <p:spPr>
          <a:xfrm>
            <a:off x="2743789" y="3123704"/>
            <a:ext cx="1398105" cy="324679"/>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February-June</a:t>
            </a:r>
            <a:endParaRPr lang="en-GB" sz="1050" dirty="0"/>
          </a:p>
        </p:txBody>
      </p:sp>
      <p:sp>
        <p:nvSpPr>
          <p:cNvPr id="50" name="TextBox 49">
            <a:extLst>
              <a:ext uri="{FF2B5EF4-FFF2-40B4-BE49-F238E27FC236}">
                <a16:creationId xmlns:a16="http://schemas.microsoft.com/office/drawing/2014/main" xmlns="" id="{5B24D0B6-2ACD-4058-AB64-650C61AFE1A6}"/>
              </a:ext>
            </a:extLst>
          </p:cNvPr>
          <p:cNvSpPr txBox="1"/>
          <p:nvPr/>
        </p:nvSpPr>
        <p:spPr>
          <a:xfrm>
            <a:off x="1202259" y="4215097"/>
            <a:ext cx="1748029" cy="900246"/>
          </a:xfrm>
          <a:prstGeom prst="rect">
            <a:avLst/>
          </a:prstGeom>
          <a:noFill/>
        </p:spPr>
        <p:txBody>
          <a:bodyPr wrap="square" rtlCol="0" anchor="b" anchorCtr="0">
            <a:spAutoFit/>
          </a:bodyPr>
          <a:lstStyle/>
          <a:p>
            <a:pPr marL="171450" indent="-171450">
              <a:buFont typeface="Arial" panose="020B0604020202020204" pitchFamily="34" charset="0"/>
              <a:buChar char="•"/>
            </a:pPr>
            <a:r>
              <a:rPr lang="en-IE" sz="1050" dirty="0">
                <a:solidFill>
                  <a:srgbClr val="034EA2"/>
                </a:solidFill>
              </a:rPr>
              <a:t>Definition of structure, role and technical needs</a:t>
            </a:r>
          </a:p>
          <a:p>
            <a:pPr marL="171450" indent="-171450">
              <a:buFont typeface="Arial" panose="020B0604020202020204" pitchFamily="34" charset="0"/>
              <a:buChar char="•"/>
            </a:pPr>
            <a:endParaRPr lang="en-IE" sz="1050" dirty="0">
              <a:solidFill>
                <a:srgbClr val="034EA2"/>
              </a:solidFill>
            </a:endParaRPr>
          </a:p>
          <a:p>
            <a:pPr marL="171450" indent="-171450">
              <a:buFont typeface="Arial" panose="020B0604020202020204" pitchFamily="34" charset="0"/>
              <a:buChar char="•"/>
            </a:pPr>
            <a:r>
              <a:rPr lang="en-IE" sz="1050" dirty="0">
                <a:solidFill>
                  <a:srgbClr val="034EA2"/>
                </a:solidFill>
              </a:rPr>
              <a:t>Update of training materials, if needed</a:t>
            </a:r>
            <a:endParaRPr lang="en-GB" sz="1050" dirty="0">
              <a:solidFill>
                <a:srgbClr val="034EA2"/>
              </a:solidFill>
            </a:endParaRPr>
          </a:p>
        </p:txBody>
      </p:sp>
      <p:cxnSp>
        <p:nvCxnSpPr>
          <p:cNvPr id="51" name="Straight Connector 50">
            <a:extLst>
              <a:ext uri="{FF2B5EF4-FFF2-40B4-BE49-F238E27FC236}">
                <a16:creationId xmlns:a16="http://schemas.microsoft.com/office/drawing/2014/main" xmlns="" id="{C38704AF-39E5-4350-BB78-0393FA550167}"/>
              </a:ext>
            </a:extLst>
          </p:cNvPr>
          <p:cNvCxnSpPr>
            <a:cxnSpLocks/>
          </p:cNvCxnSpPr>
          <p:nvPr/>
        </p:nvCxnSpPr>
        <p:spPr bwMode="auto">
          <a:xfrm>
            <a:off x="1944693" y="3448383"/>
            <a:ext cx="0" cy="577081"/>
          </a:xfrm>
          <a:prstGeom prst="line">
            <a:avLst/>
          </a:prstGeom>
          <a:noFill/>
          <a:ln w="12700" cap="flat" cmpd="sng" algn="ctr">
            <a:solidFill>
              <a:schemeClr val="accent2"/>
            </a:solidFill>
            <a:prstDash val="solid"/>
            <a:round/>
            <a:headEnd type="none" w="med" len="med"/>
            <a:tailEnd type="oval" w="med" len="med"/>
          </a:ln>
          <a:effectLst/>
        </p:spPr>
      </p:cxnSp>
      <p:sp>
        <p:nvSpPr>
          <p:cNvPr id="52" name="TextBox 51">
            <a:extLst>
              <a:ext uri="{FF2B5EF4-FFF2-40B4-BE49-F238E27FC236}">
                <a16:creationId xmlns:a16="http://schemas.microsoft.com/office/drawing/2014/main" xmlns="" id="{EA7DCF50-BB74-49B5-93D9-9C41A251EA15}"/>
              </a:ext>
            </a:extLst>
          </p:cNvPr>
          <p:cNvSpPr txBox="1"/>
          <p:nvPr/>
        </p:nvSpPr>
        <p:spPr>
          <a:xfrm>
            <a:off x="5330987" y="2176444"/>
            <a:ext cx="1819832" cy="415498"/>
          </a:xfrm>
          <a:prstGeom prst="rect">
            <a:avLst/>
          </a:prstGeom>
          <a:noFill/>
        </p:spPr>
        <p:txBody>
          <a:bodyPr wrap="square" rtlCol="0" anchor="b" anchorCtr="0">
            <a:spAutoFit/>
          </a:bodyPr>
          <a:lstStyle/>
          <a:p>
            <a:pPr marL="171450" indent="-171450">
              <a:buFont typeface="Arial" panose="020B0604020202020204" pitchFamily="34" charset="0"/>
              <a:buChar char="•"/>
            </a:pPr>
            <a:r>
              <a:rPr lang="en-IE" sz="1050" dirty="0">
                <a:solidFill>
                  <a:srgbClr val="034EA2"/>
                </a:solidFill>
              </a:rPr>
              <a:t>Migration of other training courses</a:t>
            </a:r>
            <a:endParaRPr lang="en-GB" sz="1050" dirty="0">
              <a:solidFill>
                <a:srgbClr val="034EA2"/>
              </a:solidFill>
            </a:endParaRPr>
          </a:p>
        </p:txBody>
      </p:sp>
      <p:cxnSp>
        <p:nvCxnSpPr>
          <p:cNvPr id="53" name="Straight Connector 52">
            <a:extLst>
              <a:ext uri="{FF2B5EF4-FFF2-40B4-BE49-F238E27FC236}">
                <a16:creationId xmlns:a16="http://schemas.microsoft.com/office/drawing/2014/main" xmlns="" id="{F8F229AA-3687-4D14-8629-5A8FE0E62E46}"/>
              </a:ext>
            </a:extLst>
          </p:cNvPr>
          <p:cNvCxnSpPr>
            <a:cxnSpLocks/>
          </p:cNvCxnSpPr>
          <p:nvPr/>
        </p:nvCxnSpPr>
        <p:spPr bwMode="auto">
          <a:xfrm>
            <a:off x="4763509" y="3440479"/>
            <a:ext cx="0" cy="584985"/>
          </a:xfrm>
          <a:prstGeom prst="line">
            <a:avLst/>
          </a:prstGeom>
          <a:noFill/>
          <a:ln w="12700" cap="flat" cmpd="sng" algn="ctr">
            <a:solidFill>
              <a:schemeClr val="accent5"/>
            </a:solidFill>
            <a:prstDash val="solid"/>
            <a:round/>
            <a:headEnd type="none" w="med" len="med"/>
            <a:tailEnd type="oval" w="med" len="med"/>
          </a:ln>
          <a:effectLst/>
        </p:spPr>
      </p:cxnSp>
      <p:cxnSp>
        <p:nvCxnSpPr>
          <p:cNvPr id="54" name="Straight Connector 53">
            <a:extLst>
              <a:ext uri="{FF2B5EF4-FFF2-40B4-BE49-F238E27FC236}">
                <a16:creationId xmlns:a16="http://schemas.microsoft.com/office/drawing/2014/main" xmlns="" id="{2D63F6A0-EADA-42EC-B249-CC3C54540D8D}"/>
              </a:ext>
            </a:extLst>
          </p:cNvPr>
          <p:cNvCxnSpPr/>
          <p:nvPr/>
        </p:nvCxnSpPr>
        <p:spPr bwMode="auto">
          <a:xfrm flipV="1">
            <a:off x="3451156" y="2691727"/>
            <a:ext cx="0" cy="431975"/>
          </a:xfrm>
          <a:prstGeom prst="line">
            <a:avLst/>
          </a:prstGeom>
          <a:noFill/>
          <a:ln w="12700" cap="flat" cmpd="sng" algn="ctr">
            <a:solidFill>
              <a:schemeClr val="tx2"/>
            </a:solidFill>
            <a:prstDash val="solid"/>
            <a:round/>
            <a:headEnd type="none" w="med" len="med"/>
            <a:tailEnd type="oval" w="med" len="med"/>
          </a:ln>
          <a:effectLst/>
        </p:spPr>
      </p:cxnSp>
      <p:sp>
        <p:nvSpPr>
          <p:cNvPr id="56" name="TextBox 55">
            <a:extLst>
              <a:ext uri="{FF2B5EF4-FFF2-40B4-BE49-F238E27FC236}">
                <a16:creationId xmlns:a16="http://schemas.microsoft.com/office/drawing/2014/main" xmlns="" id="{8E813D3A-0319-4B04-A74C-57B4F1DB98BB}"/>
              </a:ext>
            </a:extLst>
          </p:cNvPr>
          <p:cNvSpPr txBox="1"/>
          <p:nvPr/>
        </p:nvSpPr>
        <p:spPr>
          <a:xfrm>
            <a:off x="2839899" y="2100621"/>
            <a:ext cx="1452245" cy="577081"/>
          </a:xfrm>
          <a:prstGeom prst="rect">
            <a:avLst/>
          </a:prstGeom>
          <a:noFill/>
        </p:spPr>
        <p:txBody>
          <a:bodyPr wrap="square" rtlCol="0" anchor="b" anchorCtr="0">
            <a:spAutoFit/>
          </a:bodyPr>
          <a:lstStyle/>
          <a:p>
            <a:pPr marL="171450" indent="-171450">
              <a:buFont typeface="Arial" panose="020B0604020202020204" pitchFamily="34" charset="0"/>
              <a:buChar char="•"/>
            </a:pPr>
            <a:r>
              <a:rPr lang="en-IE" sz="1050" dirty="0">
                <a:solidFill>
                  <a:srgbClr val="034EA2"/>
                </a:solidFill>
              </a:rPr>
              <a:t>Migration of courses related to CLEP</a:t>
            </a:r>
            <a:endParaRPr lang="en-GB" sz="1050" dirty="0">
              <a:solidFill>
                <a:srgbClr val="034EA2"/>
              </a:solidFill>
            </a:endParaRPr>
          </a:p>
        </p:txBody>
      </p:sp>
      <p:cxnSp>
        <p:nvCxnSpPr>
          <p:cNvPr id="59" name="Straight Connector 58">
            <a:extLst>
              <a:ext uri="{FF2B5EF4-FFF2-40B4-BE49-F238E27FC236}">
                <a16:creationId xmlns:a16="http://schemas.microsoft.com/office/drawing/2014/main" xmlns="" id="{3E69E71F-BA24-4100-A59C-35B778485E18}"/>
              </a:ext>
            </a:extLst>
          </p:cNvPr>
          <p:cNvCxnSpPr>
            <a:cxnSpLocks/>
          </p:cNvCxnSpPr>
          <p:nvPr/>
        </p:nvCxnSpPr>
        <p:spPr bwMode="auto">
          <a:xfrm flipV="1">
            <a:off x="6213714" y="2677701"/>
            <a:ext cx="0" cy="446000"/>
          </a:xfrm>
          <a:prstGeom prst="line">
            <a:avLst/>
          </a:prstGeom>
          <a:noFill/>
          <a:ln w="12700" cap="flat" cmpd="sng" algn="ctr">
            <a:solidFill>
              <a:schemeClr val="accent2"/>
            </a:solidFill>
            <a:prstDash val="solid"/>
            <a:round/>
            <a:headEnd type="none" w="med" len="med"/>
            <a:tailEnd type="oval" w="med" len="med"/>
          </a:ln>
          <a:effectLst/>
        </p:spPr>
      </p:cxnSp>
      <p:sp>
        <p:nvSpPr>
          <p:cNvPr id="62" name="TextBox 61">
            <a:extLst>
              <a:ext uri="{FF2B5EF4-FFF2-40B4-BE49-F238E27FC236}">
                <a16:creationId xmlns:a16="http://schemas.microsoft.com/office/drawing/2014/main" xmlns="" id="{ED2035EC-C540-4002-8FDF-FFE056273776}"/>
              </a:ext>
            </a:extLst>
          </p:cNvPr>
          <p:cNvSpPr txBox="1"/>
          <p:nvPr/>
        </p:nvSpPr>
        <p:spPr>
          <a:xfrm>
            <a:off x="6621206" y="4114159"/>
            <a:ext cx="2017479" cy="577081"/>
          </a:xfrm>
          <a:prstGeom prst="rect">
            <a:avLst/>
          </a:prstGeom>
          <a:noFill/>
        </p:spPr>
        <p:txBody>
          <a:bodyPr wrap="square" rtlCol="0" anchor="t" anchorCtr="0">
            <a:spAutoFit/>
          </a:bodyPr>
          <a:lstStyle/>
          <a:p>
            <a:pPr marL="171450" indent="-171450">
              <a:buFont typeface="Arial" panose="020B0604020202020204" pitchFamily="34" charset="0"/>
              <a:buChar char="•"/>
            </a:pPr>
            <a:r>
              <a:rPr lang="fr-BE" sz="1050" dirty="0">
                <a:solidFill>
                  <a:srgbClr val="034EA2"/>
                </a:solidFill>
              </a:rPr>
              <a:t>Complete migration of </a:t>
            </a:r>
            <a:r>
              <a:rPr lang="fr-BE" sz="1050" dirty="0" err="1">
                <a:solidFill>
                  <a:srgbClr val="034EA2"/>
                </a:solidFill>
              </a:rPr>
              <a:t>activities</a:t>
            </a:r>
            <a:r>
              <a:rPr lang="fr-BE" sz="1050" dirty="0">
                <a:solidFill>
                  <a:srgbClr val="034EA2"/>
                </a:solidFill>
              </a:rPr>
              <a:t> </a:t>
            </a:r>
            <a:r>
              <a:rPr lang="fr-BE" sz="1050" dirty="0" err="1">
                <a:solidFill>
                  <a:srgbClr val="034EA2"/>
                </a:solidFill>
              </a:rPr>
              <a:t>from</a:t>
            </a:r>
            <a:r>
              <a:rPr lang="fr-BE" sz="1050" dirty="0">
                <a:solidFill>
                  <a:srgbClr val="034EA2"/>
                </a:solidFill>
              </a:rPr>
              <a:t> CELBET platform to EU platform</a:t>
            </a:r>
            <a:endParaRPr lang="en-GB" sz="1050" dirty="0">
              <a:solidFill>
                <a:srgbClr val="034EA2"/>
              </a:solidFill>
            </a:endParaRPr>
          </a:p>
        </p:txBody>
      </p:sp>
      <p:sp>
        <p:nvSpPr>
          <p:cNvPr id="64" name="Parallelogram 63">
            <a:extLst>
              <a:ext uri="{FF2B5EF4-FFF2-40B4-BE49-F238E27FC236}">
                <a16:creationId xmlns:a16="http://schemas.microsoft.com/office/drawing/2014/main" xmlns="" id="{5F7FA033-48A3-460F-A8AE-CAE128F766F5}"/>
              </a:ext>
            </a:extLst>
          </p:cNvPr>
          <p:cNvSpPr/>
          <p:nvPr/>
        </p:nvSpPr>
        <p:spPr>
          <a:xfrm>
            <a:off x="6922187" y="3128819"/>
            <a:ext cx="1398105" cy="324679"/>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SEPTEMBER</a:t>
            </a:r>
          </a:p>
          <a:p>
            <a:pPr algn="ctr"/>
            <a:r>
              <a:rPr lang="en-IE" sz="1050" dirty="0"/>
              <a:t>2023</a:t>
            </a:r>
            <a:endParaRPr lang="en-GB" sz="1050" dirty="0"/>
          </a:p>
        </p:txBody>
      </p:sp>
      <p:cxnSp>
        <p:nvCxnSpPr>
          <p:cNvPr id="65" name="Straight Connector 64">
            <a:extLst>
              <a:ext uri="{FF2B5EF4-FFF2-40B4-BE49-F238E27FC236}">
                <a16:creationId xmlns:a16="http://schemas.microsoft.com/office/drawing/2014/main" xmlns="" id="{891D75F6-8F8D-4249-945D-F386A5ECF8F4}"/>
              </a:ext>
            </a:extLst>
          </p:cNvPr>
          <p:cNvCxnSpPr>
            <a:cxnSpLocks/>
          </p:cNvCxnSpPr>
          <p:nvPr/>
        </p:nvCxnSpPr>
        <p:spPr bwMode="auto">
          <a:xfrm>
            <a:off x="7629945" y="3286041"/>
            <a:ext cx="0" cy="756656"/>
          </a:xfrm>
          <a:prstGeom prst="line">
            <a:avLst/>
          </a:prstGeom>
          <a:noFill/>
          <a:ln w="12700" cap="flat" cmpd="sng" algn="ctr">
            <a:solidFill>
              <a:schemeClr val="tx2"/>
            </a:solidFill>
            <a:prstDash val="solid"/>
            <a:round/>
            <a:headEnd type="none" w="med" len="med"/>
            <a:tailEnd type="oval" w="med" len="med"/>
          </a:ln>
          <a:effectLst/>
        </p:spPr>
      </p:cxnSp>
      <p:sp>
        <p:nvSpPr>
          <p:cNvPr id="66" name="TextBox 65">
            <a:extLst>
              <a:ext uri="{FF2B5EF4-FFF2-40B4-BE49-F238E27FC236}">
                <a16:creationId xmlns:a16="http://schemas.microsoft.com/office/drawing/2014/main" xmlns="" id="{9BCB3735-7CC5-41F9-8AF0-9C8E17978D16}"/>
              </a:ext>
            </a:extLst>
          </p:cNvPr>
          <p:cNvSpPr txBox="1"/>
          <p:nvPr/>
        </p:nvSpPr>
        <p:spPr>
          <a:xfrm>
            <a:off x="3995340" y="4114158"/>
            <a:ext cx="1640538" cy="415498"/>
          </a:xfrm>
          <a:prstGeom prst="rect">
            <a:avLst/>
          </a:prstGeom>
          <a:noFill/>
        </p:spPr>
        <p:txBody>
          <a:bodyPr wrap="square" rtlCol="0" anchor="t" anchorCtr="0">
            <a:spAutoFit/>
          </a:bodyPr>
          <a:lstStyle/>
          <a:p>
            <a:pPr marL="171450" indent="-171450">
              <a:buFont typeface="Arial" panose="020B0604020202020204" pitchFamily="34" charset="0"/>
              <a:buChar char="•"/>
            </a:pPr>
            <a:r>
              <a:rPr lang="en-IE" sz="1050" dirty="0">
                <a:solidFill>
                  <a:srgbClr val="034EA2"/>
                </a:solidFill>
              </a:rPr>
              <a:t>Working meetings of CELBET Teams</a:t>
            </a:r>
            <a:endParaRPr lang="en-GB" sz="1050" dirty="0">
              <a:solidFill>
                <a:srgbClr val="034EA2"/>
              </a:solidFill>
            </a:endParaRPr>
          </a:p>
        </p:txBody>
      </p:sp>
      <p:sp>
        <p:nvSpPr>
          <p:cNvPr id="67" name="Parallelogram 66">
            <a:extLst>
              <a:ext uri="{FF2B5EF4-FFF2-40B4-BE49-F238E27FC236}">
                <a16:creationId xmlns:a16="http://schemas.microsoft.com/office/drawing/2014/main" xmlns="" id="{1AE1657F-4AA4-4C98-93D8-4414607A0019}"/>
              </a:ext>
            </a:extLst>
          </p:cNvPr>
          <p:cNvSpPr/>
          <p:nvPr/>
        </p:nvSpPr>
        <p:spPr>
          <a:xfrm>
            <a:off x="2743788" y="5115344"/>
            <a:ext cx="5736824" cy="324679"/>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solidFill>
                  <a:srgbClr val="0755A6"/>
                </a:solidFill>
              </a:rPr>
              <a:t>CELBET will migrate users</a:t>
            </a:r>
          </a:p>
          <a:p>
            <a:pPr algn="ctr"/>
            <a:r>
              <a:rPr lang="en-IE" sz="1050" dirty="0">
                <a:solidFill>
                  <a:srgbClr val="0755A6"/>
                </a:solidFill>
              </a:rPr>
              <a:t>DG TAXUD will integrate their technical needs</a:t>
            </a:r>
            <a:endParaRPr lang="en-GB" sz="1050" dirty="0">
              <a:solidFill>
                <a:srgbClr val="0755A6"/>
              </a:solidFill>
            </a:endParaRPr>
          </a:p>
        </p:txBody>
      </p:sp>
      <p:pic>
        <p:nvPicPr>
          <p:cNvPr id="2" name="Obraz 3">
            <a:extLst>
              <a:ext uri="{FF2B5EF4-FFF2-40B4-BE49-F238E27FC236}">
                <a16:creationId xmlns:a16="http://schemas.microsoft.com/office/drawing/2014/main" xmlns="" id="{E8E475EC-8D90-46EC-D221-1BE0BAF84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sp>
        <p:nvSpPr>
          <p:cNvPr id="6" name="TextBox 5">
            <a:extLst>
              <a:ext uri="{FF2B5EF4-FFF2-40B4-BE49-F238E27FC236}">
                <a16:creationId xmlns:a16="http://schemas.microsoft.com/office/drawing/2014/main" xmlns="" id="{7D3A9656-1039-E5DB-9277-E0EFD678A6C9}"/>
              </a:ext>
            </a:extLst>
          </p:cNvPr>
          <p:cNvSpPr txBox="1"/>
          <p:nvPr/>
        </p:nvSpPr>
        <p:spPr>
          <a:xfrm>
            <a:off x="4114800" y="2973977"/>
            <a:ext cx="914400" cy="914400"/>
          </a:xfrm>
          <a:prstGeom prst="rect">
            <a:avLst/>
          </a:prstGeom>
          <a:noFill/>
        </p:spPr>
        <p:txBody>
          <a:bodyPr wrap="square" rtlCol="0">
            <a:spAutoFit/>
          </a:bodyPr>
          <a:lstStyle/>
          <a:p>
            <a:endParaRPr lang="en-IE" dirty="0"/>
          </a:p>
        </p:txBody>
      </p:sp>
      <p:sp>
        <p:nvSpPr>
          <p:cNvPr id="7" name="TextBox 6">
            <a:extLst>
              <a:ext uri="{FF2B5EF4-FFF2-40B4-BE49-F238E27FC236}">
                <a16:creationId xmlns:a16="http://schemas.microsoft.com/office/drawing/2014/main" xmlns="" id="{FFE1E81F-6BF7-6CCD-5604-CF8D88D6D32A}"/>
              </a:ext>
            </a:extLst>
          </p:cNvPr>
          <p:cNvSpPr txBox="1"/>
          <p:nvPr/>
        </p:nvSpPr>
        <p:spPr>
          <a:xfrm>
            <a:off x="1691680" y="5858973"/>
            <a:ext cx="6628612" cy="646331"/>
          </a:xfrm>
          <a:prstGeom prst="rect">
            <a:avLst/>
          </a:prstGeom>
          <a:noFill/>
        </p:spPr>
        <p:txBody>
          <a:bodyPr wrap="square" rtlCol="0">
            <a:spAutoFit/>
          </a:bodyPr>
          <a:lstStyle/>
          <a:p>
            <a:r>
              <a:rPr lang="fr-BE" b="1" dirty="0"/>
              <a:t>FROM SEPTEMBER</a:t>
            </a:r>
            <a:r>
              <a:rPr lang="fr-BE" dirty="0"/>
              <a:t>, CELBET training catalogue </a:t>
            </a:r>
            <a:r>
              <a:rPr lang="fr-BE" dirty="0" err="1"/>
              <a:t>will</a:t>
            </a:r>
            <a:r>
              <a:rPr lang="fr-BE" dirty="0"/>
              <a:t> </a:t>
            </a:r>
            <a:r>
              <a:rPr lang="fr-BE" dirty="0" err="1"/>
              <a:t>be</a:t>
            </a:r>
            <a:r>
              <a:rPr lang="fr-BE" dirty="0"/>
              <a:t> </a:t>
            </a:r>
            <a:r>
              <a:rPr lang="fr-BE" dirty="0" err="1"/>
              <a:t>available</a:t>
            </a:r>
            <a:r>
              <a:rPr lang="fr-BE" dirty="0"/>
              <a:t> in the EU LMS, as </a:t>
            </a:r>
            <a:r>
              <a:rPr lang="fr-BE" dirty="0" err="1"/>
              <a:t>well</a:t>
            </a:r>
            <a:r>
              <a:rPr lang="fr-BE" dirty="0"/>
              <a:t> as </a:t>
            </a:r>
            <a:r>
              <a:rPr lang="fr-BE" dirty="0" err="1"/>
              <a:t>any</a:t>
            </a:r>
            <a:r>
              <a:rPr lang="fr-BE" dirty="0"/>
              <a:t> news, </a:t>
            </a:r>
            <a:r>
              <a:rPr lang="fr-BE" dirty="0" err="1"/>
              <a:t>events</a:t>
            </a:r>
            <a:r>
              <a:rPr lang="fr-BE" dirty="0"/>
              <a:t>, meetings… </a:t>
            </a:r>
            <a:r>
              <a:rPr lang="fr-BE" dirty="0" err="1"/>
              <a:t>related</a:t>
            </a:r>
            <a:r>
              <a:rPr lang="fr-BE" dirty="0"/>
              <a:t> to training</a:t>
            </a:r>
            <a:endParaRPr lang="en-IE" dirty="0"/>
          </a:p>
        </p:txBody>
      </p:sp>
    </p:spTree>
    <p:extLst>
      <p:ext uri="{BB962C8B-B14F-4D97-AF65-F5344CB8AC3E}">
        <p14:creationId xmlns:p14="http://schemas.microsoft.com/office/powerpoint/2010/main" val="345429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Obraz 7"/>
          <p:cNvPicPr/>
          <p:nvPr/>
        </p:nvPicPr>
        <p:blipFill>
          <a:blip r:embed="rId2"/>
          <a:stretch/>
        </p:blipFill>
        <p:spPr>
          <a:xfrm>
            <a:off x="6372360" y="5733360"/>
            <a:ext cx="2374920" cy="622800"/>
          </a:xfrm>
          <a:prstGeom prst="rect">
            <a:avLst/>
          </a:prstGeom>
          <a:ln>
            <a:noFill/>
          </a:ln>
        </p:spPr>
      </p:pic>
      <p:pic>
        <p:nvPicPr>
          <p:cNvPr id="121" name="Obraz 5"/>
          <p:cNvPicPr/>
          <p:nvPr/>
        </p:nvPicPr>
        <p:blipFill>
          <a:blip r:embed="rId3"/>
          <a:srcRect t="16747" b="37920"/>
          <a:stretch/>
        </p:blipFill>
        <p:spPr>
          <a:xfrm>
            <a:off x="1979640" y="-37080"/>
            <a:ext cx="5177160" cy="2347920"/>
          </a:xfrm>
          <a:prstGeom prst="rect">
            <a:avLst/>
          </a:prstGeom>
          <a:ln>
            <a:noFill/>
          </a:ln>
        </p:spPr>
      </p:pic>
      <p:sp>
        <p:nvSpPr>
          <p:cNvPr id="122" name="CustomShape 1"/>
          <p:cNvSpPr/>
          <p:nvPr/>
        </p:nvSpPr>
        <p:spPr>
          <a:xfrm>
            <a:off x="1979640" y="2324590"/>
            <a:ext cx="6562440" cy="2736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dirty="0"/>
              <a:t/>
            </a:r>
            <a:br>
              <a:rPr dirty="0"/>
            </a:br>
            <a:r>
              <a:rPr lang="en-US" sz="3600" b="1" strike="noStrike" spc="-1" dirty="0">
                <a:solidFill>
                  <a:srgbClr val="366092"/>
                </a:solidFill>
                <a:latin typeface="Calibri"/>
                <a:ea typeface="DejaVu Sans"/>
              </a:rPr>
              <a:t>Migration of training courses/materials </a:t>
            </a:r>
            <a:endParaRPr lang="en-US" sz="3600" b="0" strike="noStrike" spc="-1" dirty="0">
              <a:latin typeface="Arial"/>
            </a:endParaRPr>
          </a:p>
          <a:p>
            <a:pPr>
              <a:lnSpc>
                <a:spcPct val="100000"/>
              </a:lnSpc>
            </a:pPr>
            <a:r>
              <a:rPr lang="en-US" sz="3600" b="1" strike="noStrike" spc="-1" dirty="0">
                <a:solidFill>
                  <a:srgbClr val="366092"/>
                </a:solidFill>
                <a:latin typeface="Calibri"/>
                <a:ea typeface="DejaVu Sans"/>
              </a:rPr>
              <a:t>from CELBET TT to EU LMS</a:t>
            </a:r>
            <a:r>
              <a:rPr sz="3600" dirty="0"/>
              <a:t/>
            </a:r>
            <a:br>
              <a:rPr sz="3600" dirty="0"/>
            </a:br>
            <a:r>
              <a:rPr dirty="0"/>
              <a:t/>
            </a:r>
            <a:br>
              <a:rPr dirty="0"/>
            </a:br>
            <a:endParaRPr lang="en-US" sz="1800" b="0" strike="noStrike" spc="-1" dirty="0">
              <a:latin typeface="Arial"/>
            </a:endParaRPr>
          </a:p>
        </p:txBody>
      </p:sp>
    </p:spTree>
    <p:extLst>
      <p:ext uri="{BB962C8B-B14F-4D97-AF65-F5344CB8AC3E}">
        <p14:creationId xmlns:p14="http://schemas.microsoft.com/office/powerpoint/2010/main" val="746600349"/>
      </p:ext>
    </p:extLst>
  </p:cSld>
  <p:clrMapOvr>
    <a:masterClrMapping/>
  </p:clrMapOvr>
  <mc:AlternateContent xmlns:mc="http://schemas.openxmlformats.org/markup-compatibility/2006" xmlns:p14="http://schemas.microsoft.com/office/powerpoint/2010/main">
    <mc:Choice Requires="p14">
      <p:transition spd="slow" p14:dur="34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2"/>
          <p:cNvPicPr/>
          <p:nvPr/>
        </p:nvPicPr>
        <p:blipFill>
          <a:blip r:embed="rId3"/>
          <a:stretch/>
        </p:blipFill>
        <p:spPr>
          <a:xfrm>
            <a:off x="7012800" y="6006240"/>
            <a:ext cx="1872720" cy="488880"/>
          </a:xfrm>
          <a:prstGeom prst="rect">
            <a:avLst/>
          </a:prstGeom>
          <a:ln>
            <a:noFill/>
          </a:ln>
        </p:spPr>
      </p:pic>
      <p:pic>
        <p:nvPicPr>
          <p:cNvPr id="124" name="Obrázok 4"/>
          <p:cNvPicPr/>
          <p:nvPr/>
        </p:nvPicPr>
        <p:blipFill>
          <a:blip r:embed="rId4"/>
          <a:stretch/>
        </p:blipFill>
        <p:spPr>
          <a:xfrm>
            <a:off x="327240" y="146880"/>
            <a:ext cx="2783520" cy="587160"/>
          </a:xfrm>
          <a:prstGeom prst="rect">
            <a:avLst/>
          </a:prstGeom>
          <a:ln>
            <a:noFill/>
          </a:ln>
        </p:spPr>
      </p:pic>
      <p:sp>
        <p:nvSpPr>
          <p:cNvPr id="125" name="CustomShape 1"/>
          <p:cNvSpPr/>
          <p:nvPr/>
        </p:nvSpPr>
        <p:spPr>
          <a:xfrm>
            <a:off x="449280" y="713701"/>
            <a:ext cx="8228520" cy="85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0" strike="noStrike" spc="-1" dirty="0">
                <a:solidFill>
                  <a:srgbClr val="000000"/>
                </a:solidFill>
                <a:ea typeface="DejaVu Sans"/>
              </a:rPr>
              <a:t>List of training courses</a:t>
            </a:r>
            <a:r>
              <a:rPr dirty="0"/>
              <a:t/>
            </a:r>
            <a:br>
              <a:rPr dirty="0"/>
            </a:br>
            <a:r>
              <a:rPr lang="en-US" sz="2800" b="0" strike="noStrike" spc="-1" dirty="0">
                <a:solidFill>
                  <a:srgbClr val="000000"/>
                </a:solidFill>
                <a:ea typeface="DejaVu Sans"/>
              </a:rPr>
              <a:t> for migration </a:t>
            </a:r>
            <a:endParaRPr lang="en-US" sz="2800" b="0" strike="noStrike" spc="-1" dirty="0"/>
          </a:p>
        </p:txBody>
      </p:sp>
      <p:sp>
        <p:nvSpPr>
          <p:cNvPr id="126" name="CustomShape 2"/>
          <p:cNvSpPr/>
          <p:nvPr/>
        </p:nvSpPr>
        <p:spPr>
          <a:xfrm>
            <a:off x="449280" y="1913760"/>
            <a:ext cx="8228520" cy="384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1800" b="0" strike="noStrike" spc="-1" dirty="0">
                <a:solidFill>
                  <a:srgbClr val="000000"/>
                </a:solidFill>
                <a:ea typeface="Segoe UI"/>
              </a:rPr>
              <a:t>1.</a:t>
            </a:r>
            <a:r>
              <a:rPr lang="en-US" sz="1800" b="0" strike="noStrike" spc="-1" dirty="0">
                <a:solidFill>
                  <a:srgbClr val="3FAF46"/>
                </a:solidFill>
                <a:ea typeface="Segoe UI"/>
              </a:rPr>
              <a:t> </a:t>
            </a:r>
            <a:r>
              <a:rPr lang="en-US" sz="1800" b="0" strike="noStrike" spc="-1" dirty="0">
                <a:solidFill>
                  <a:srgbClr val="168253"/>
                </a:solidFill>
                <a:ea typeface="Segoe UI"/>
              </a:rPr>
              <a:t>Interviewing and profiling- law enforcement communication (</a:t>
            </a:r>
            <a:r>
              <a:rPr lang="en-US" sz="1800" b="0" strike="noStrike" spc="-1" dirty="0" err="1">
                <a:solidFill>
                  <a:srgbClr val="168253"/>
                </a:solidFill>
                <a:ea typeface="Segoe UI"/>
              </a:rPr>
              <a:t>eL</a:t>
            </a:r>
            <a:r>
              <a:rPr lang="en-US" sz="1800" b="0" strike="noStrike" spc="-1" dirty="0">
                <a:solidFill>
                  <a:srgbClr val="168253"/>
                </a:solidFill>
                <a:ea typeface="Segoe UI"/>
              </a:rPr>
              <a:t>, HU)</a:t>
            </a:r>
            <a:endParaRPr lang="en-US" sz="1800" b="0" strike="noStrike" spc="-1" dirty="0"/>
          </a:p>
          <a:p>
            <a:pPr>
              <a:lnSpc>
                <a:spcPct val="100000"/>
              </a:lnSpc>
            </a:pPr>
            <a:r>
              <a:rPr lang="en-US" sz="1800" b="0" strike="noStrike" spc="-1" dirty="0">
                <a:solidFill>
                  <a:srgbClr val="168253"/>
                </a:solidFill>
                <a:ea typeface="Microsoft YaHei"/>
              </a:rPr>
              <a:t>2. </a:t>
            </a:r>
            <a:r>
              <a:rPr lang="en-US" sz="1800" b="0" strike="noStrike" spc="-1" dirty="0">
                <a:solidFill>
                  <a:srgbClr val="50938A"/>
                </a:solidFill>
                <a:ea typeface="Microsoft YaHei"/>
              </a:rPr>
              <a:t>Bus search- Main parts of buses for physical checks (</a:t>
            </a:r>
            <a:r>
              <a:rPr lang="en-US" sz="1800" b="0" strike="noStrike" spc="-1" dirty="0" err="1">
                <a:solidFill>
                  <a:srgbClr val="50938A"/>
                </a:solidFill>
                <a:ea typeface="Microsoft YaHei"/>
              </a:rPr>
              <a:t>eL</a:t>
            </a:r>
            <a:r>
              <a:rPr lang="en-US" sz="1800" b="0" strike="noStrike" spc="-1" dirty="0">
                <a:solidFill>
                  <a:srgbClr val="50938A"/>
                </a:solidFill>
                <a:ea typeface="Microsoft YaHei"/>
              </a:rPr>
              <a:t>)</a:t>
            </a:r>
            <a:endParaRPr lang="en-US" sz="1800" b="0" strike="noStrike" spc="-1" dirty="0"/>
          </a:p>
          <a:p>
            <a:pPr>
              <a:lnSpc>
                <a:spcPct val="100000"/>
              </a:lnSpc>
            </a:pPr>
            <a:r>
              <a:rPr lang="en-US" sz="1800" b="0" strike="noStrike" spc="-1" dirty="0">
                <a:solidFill>
                  <a:srgbClr val="50938A"/>
                </a:solidFill>
                <a:ea typeface="Segoe UI"/>
              </a:rPr>
              <a:t>3. Falsification of documents (</a:t>
            </a:r>
            <a:r>
              <a:rPr lang="en-US" sz="1800" b="0" strike="noStrike" spc="-1" dirty="0" err="1">
                <a:solidFill>
                  <a:srgbClr val="50938A"/>
                </a:solidFill>
                <a:ea typeface="Segoe UI"/>
              </a:rPr>
              <a:t>eL</a:t>
            </a:r>
            <a:r>
              <a:rPr lang="en-US" sz="1800" b="0" strike="noStrike" spc="-1" dirty="0">
                <a:solidFill>
                  <a:srgbClr val="50938A"/>
                </a:solidFill>
                <a:ea typeface="Segoe UI"/>
              </a:rPr>
              <a:t>)</a:t>
            </a:r>
            <a:endParaRPr lang="en-US" sz="1800" b="0" strike="noStrike" spc="-1" dirty="0"/>
          </a:p>
          <a:p>
            <a:pPr>
              <a:lnSpc>
                <a:spcPct val="100000"/>
              </a:lnSpc>
            </a:pPr>
            <a:r>
              <a:rPr lang="en-US" sz="1800" b="0" strike="noStrike" spc="-1" dirty="0">
                <a:solidFill>
                  <a:srgbClr val="50938A"/>
                </a:solidFill>
                <a:ea typeface="Microsoft YaHei"/>
              </a:rPr>
              <a:t>4. </a:t>
            </a:r>
            <a:r>
              <a:rPr lang="en-US" sz="1800" b="0" strike="noStrike" spc="-1" dirty="0">
                <a:solidFill>
                  <a:srgbClr val="168253"/>
                </a:solidFill>
                <a:ea typeface="Microsoft YaHei"/>
              </a:rPr>
              <a:t>X-ray image analyzing</a:t>
            </a:r>
            <a:endParaRPr lang="en-US" sz="1800" b="0" strike="noStrike" spc="-1" dirty="0"/>
          </a:p>
          <a:p>
            <a:pPr>
              <a:lnSpc>
                <a:spcPct val="100000"/>
              </a:lnSpc>
            </a:pPr>
            <a:r>
              <a:rPr lang="en-US" sz="1800" b="0" strike="noStrike" spc="-1" dirty="0">
                <a:solidFill>
                  <a:srgbClr val="168253"/>
                </a:solidFill>
                <a:ea typeface="Microsoft YaHei"/>
              </a:rPr>
              <a:t>5. Enhanced cooperation between Customs and Border Guard at external land border crossing points</a:t>
            </a:r>
            <a:endParaRPr lang="en-US" sz="1800" b="0" strike="noStrike" spc="-1" dirty="0"/>
          </a:p>
          <a:p>
            <a:pPr>
              <a:lnSpc>
                <a:spcPct val="100000"/>
              </a:lnSpc>
            </a:pPr>
            <a:r>
              <a:rPr lang="en-US" sz="1800" b="0" strike="noStrike" spc="-1" dirty="0">
                <a:solidFill>
                  <a:srgbClr val="168253"/>
                </a:solidFill>
                <a:ea typeface="Microsoft YaHei"/>
              </a:rPr>
              <a:t>6. Customs control process</a:t>
            </a:r>
            <a:endParaRPr lang="en-US" sz="1800" b="0" strike="noStrike" spc="-1" dirty="0"/>
          </a:p>
          <a:p>
            <a:pPr>
              <a:lnSpc>
                <a:spcPct val="100000"/>
              </a:lnSpc>
            </a:pPr>
            <a:r>
              <a:rPr lang="en-US" sz="1800" b="0" strike="noStrike" spc="-1" dirty="0">
                <a:solidFill>
                  <a:srgbClr val="168253"/>
                </a:solidFill>
                <a:ea typeface="Microsoft YaHei"/>
              </a:rPr>
              <a:t>7. Train search</a:t>
            </a:r>
            <a:endParaRPr lang="en-US" sz="1800" b="0" strike="noStrike" spc="-1" dirty="0"/>
          </a:p>
          <a:p>
            <a:pPr>
              <a:lnSpc>
                <a:spcPct val="100000"/>
              </a:lnSpc>
            </a:pPr>
            <a:r>
              <a:rPr lang="en-US" sz="1800" b="0" strike="noStrike" spc="-1" dirty="0">
                <a:solidFill>
                  <a:srgbClr val="000000"/>
                </a:solidFill>
                <a:ea typeface="Microsoft YaHei"/>
              </a:rPr>
              <a:t>8. Risk analysis- profiling and document control</a:t>
            </a:r>
            <a:endParaRPr lang="en-US" sz="1800" b="0" strike="noStrike" spc="-1" dirty="0"/>
          </a:p>
          <a:p>
            <a:pPr>
              <a:lnSpc>
                <a:spcPct val="100000"/>
              </a:lnSpc>
            </a:pPr>
            <a:r>
              <a:rPr lang="en-US" sz="1800" b="0" strike="noStrike" spc="-1" dirty="0">
                <a:solidFill>
                  <a:srgbClr val="000000"/>
                </a:solidFill>
                <a:ea typeface="Microsoft YaHei"/>
              </a:rPr>
              <a:t>9. Bus search</a:t>
            </a:r>
            <a:endParaRPr lang="en-US" sz="1800" b="0" strike="noStrike" spc="-1" dirty="0"/>
          </a:p>
          <a:p>
            <a:pPr>
              <a:lnSpc>
                <a:spcPct val="100000"/>
              </a:lnSpc>
            </a:pPr>
            <a:r>
              <a:rPr lang="en-US" sz="1800" b="0" strike="noStrike" spc="-1" dirty="0">
                <a:solidFill>
                  <a:srgbClr val="000000"/>
                </a:solidFill>
                <a:ea typeface="Microsoft YaHei"/>
              </a:rPr>
              <a:t>10. Car search</a:t>
            </a:r>
            <a:endParaRPr lang="en-US" sz="1800" b="0" strike="noStrike" spc="-1" dirty="0"/>
          </a:p>
          <a:p>
            <a:pPr>
              <a:lnSpc>
                <a:spcPct val="100000"/>
              </a:lnSpc>
            </a:pPr>
            <a:r>
              <a:rPr lang="en-US" sz="1800" b="0" strike="noStrike" spc="-1" dirty="0">
                <a:solidFill>
                  <a:srgbClr val="000000"/>
                </a:solidFill>
                <a:ea typeface="Microsoft YaHei"/>
              </a:rPr>
              <a:t>11. Specialized training for enhancing the use of law enforcement terminology in the customs control scenarios performed at the BCPs</a:t>
            </a:r>
            <a:endParaRPr lang="en-US" sz="1800" b="0" strike="noStrike" spc="-1" dirty="0"/>
          </a:p>
          <a:p>
            <a:pPr>
              <a:lnSpc>
                <a:spcPct val="100000"/>
              </a:lnSpc>
            </a:pPr>
            <a:r>
              <a:rPr lang="en-US" sz="1800" b="0" strike="noStrike" spc="-1" dirty="0">
                <a:solidFill>
                  <a:srgbClr val="000000"/>
                </a:solidFill>
                <a:ea typeface="Microsoft YaHei"/>
              </a:rPr>
              <a:t>12. Mobile controls/ action tactical training</a:t>
            </a:r>
            <a:endParaRPr lang="en-US" sz="1800" b="0" strike="noStrike" spc="-1" dirty="0"/>
          </a:p>
        </p:txBody>
      </p:sp>
    </p:spTree>
    <p:extLst>
      <p:ext uri="{BB962C8B-B14F-4D97-AF65-F5344CB8AC3E}">
        <p14:creationId xmlns:p14="http://schemas.microsoft.com/office/powerpoint/2010/main" val="3291458152"/>
      </p:ext>
    </p:extLst>
  </p:cSld>
  <p:clrMapOvr>
    <a:masterClrMapping/>
  </p:clrMapOvr>
  <mc:AlternateContent xmlns:mc="http://schemas.openxmlformats.org/markup-compatibility/2006" xmlns:p14="http://schemas.microsoft.com/office/powerpoint/2010/main">
    <mc:Choice Requires="p14">
      <p:transition spd="slow" p14:dur="325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p:cNvPicPr/>
          <p:nvPr/>
        </p:nvPicPr>
        <p:blipFill>
          <a:blip r:embed="rId3"/>
          <a:stretch/>
        </p:blipFill>
        <p:spPr>
          <a:xfrm>
            <a:off x="7012800" y="6006240"/>
            <a:ext cx="1873080" cy="489240"/>
          </a:xfrm>
          <a:prstGeom prst="rect">
            <a:avLst/>
          </a:prstGeom>
          <a:ln>
            <a:noFill/>
          </a:ln>
        </p:spPr>
      </p:pic>
      <p:pic>
        <p:nvPicPr>
          <p:cNvPr id="128" name="Obrázok 4"/>
          <p:cNvPicPr/>
          <p:nvPr/>
        </p:nvPicPr>
        <p:blipFill>
          <a:blip r:embed="rId4"/>
          <a:stretch/>
        </p:blipFill>
        <p:spPr>
          <a:xfrm>
            <a:off x="327240" y="146880"/>
            <a:ext cx="2783880" cy="587520"/>
          </a:xfrm>
          <a:prstGeom prst="rect">
            <a:avLst/>
          </a:prstGeom>
          <a:ln>
            <a:noFill/>
          </a:ln>
        </p:spPr>
      </p:pic>
      <p:sp>
        <p:nvSpPr>
          <p:cNvPr id="129" name="CustomShape 1"/>
          <p:cNvSpPr/>
          <p:nvPr/>
        </p:nvSpPr>
        <p:spPr>
          <a:xfrm>
            <a:off x="2012040" y="655920"/>
            <a:ext cx="4571280" cy="57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2400" b="1" strike="noStrike" spc="-1" dirty="0">
                <a:solidFill>
                  <a:srgbClr val="034EA1"/>
                </a:solidFill>
                <a:latin typeface="Calibri"/>
                <a:ea typeface="DejaVu Sans"/>
              </a:rPr>
              <a:t>                            Technical aspects </a:t>
            </a:r>
            <a:endParaRPr lang="en-US" sz="2400" b="0" strike="noStrike" spc="-1" dirty="0">
              <a:latin typeface="Arial"/>
            </a:endParaRPr>
          </a:p>
        </p:txBody>
      </p:sp>
      <p:sp>
        <p:nvSpPr>
          <p:cNvPr id="130" name="CustomShape 2"/>
          <p:cNvSpPr/>
          <p:nvPr/>
        </p:nvSpPr>
        <p:spPr>
          <a:xfrm>
            <a:off x="1005840" y="1976760"/>
            <a:ext cx="7497720" cy="2957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en-US" sz="2000" b="0" strike="noStrike" spc="-1" dirty="0">
                <a:solidFill>
                  <a:srgbClr val="000000"/>
                </a:solidFill>
                <a:ea typeface="DejaVu Sans"/>
              </a:rPr>
              <a:t>1. The CELBET courses will be uploaded in the </a:t>
            </a:r>
            <a:r>
              <a:rPr lang="en-US" sz="2000" b="0" i="1" strike="noStrike" spc="-1" dirty="0">
                <a:solidFill>
                  <a:srgbClr val="000000"/>
                </a:solidFill>
                <a:ea typeface="DejaVu Sans"/>
              </a:rPr>
              <a:t>Catalog </a:t>
            </a:r>
            <a:r>
              <a:rPr lang="en-US" sz="2000" b="0" strike="noStrike" spc="-1" dirty="0">
                <a:solidFill>
                  <a:srgbClr val="000000"/>
                </a:solidFill>
                <a:ea typeface="DejaVu Sans"/>
              </a:rPr>
              <a:t>section of EU LMS</a:t>
            </a:r>
            <a:endParaRPr lang="en-US" sz="2000" b="0" strike="noStrike" spc="-1" dirty="0"/>
          </a:p>
          <a:p>
            <a:pPr>
              <a:lnSpc>
                <a:spcPct val="150000"/>
              </a:lnSpc>
            </a:pPr>
            <a:r>
              <a:rPr lang="en-US" sz="2000" b="0" strike="noStrike" spc="-1" dirty="0">
                <a:solidFill>
                  <a:srgbClr val="000000"/>
                </a:solidFill>
                <a:ea typeface="DejaVu Sans"/>
              </a:rPr>
              <a:t>2. This courses will be marked by a </a:t>
            </a:r>
            <a:r>
              <a:rPr lang="en-US" sz="2000" b="0" strike="noStrike" spc="-1" dirty="0" err="1">
                <a:solidFill>
                  <a:srgbClr val="000000"/>
                </a:solidFill>
                <a:ea typeface="DejaVu Sans"/>
              </a:rPr>
              <a:t>specifical</a:t>
            </a:r>
            <a:r>
              <a:rPr lang="en-US" sz="2000" b="0" strike="noStrike" spc="-1" dirty="0">
                <a:solidFill>
                  <a:srgbClr val="000000"/>
                </a:solidFill>
                <a:ea typeface="DejaVu Sans"/>
              </a:rPr>
              <a:t> logo, ”CELBET” </a:t>
            </a:r>
            <a:endParaRPr lang="en-US" sz="2000" b="0" strike="noStrike" spc="-1" dirty="0"/>
          </a:p>
          <a:p>
            <a:pPr>
              <a:lnSpc>
                <a:spcPct val="150000"/>
              </a:lnSpc>
            </a:pPr>
            <a:r>
              <a:rPr lang="en-US" sz="2000" b="0" strike="noStrike" spc="-1" dirty="0">
                <a:solidFill>
                  <a:srgbClr val="000000"/>
                </a:solidFill>
                <a:ea typeface="DejaVu Sans"/>
              </a:rPr>
              <a:t>3. A new filter criteria will be implemented for CELBET courses</a:t>
            </a:r>
            <a:endParaRPr lang="en-US" sz="2000" b="0" strike="noStrike" spc="-1" dirty="0"/>
          </a:p>
          <a:p>
            <a:pPr>
              <a:lnSpc>
                <a:spcPct val="150000"/>
              </a:lnSpc>
              <a:spcAft>
                <a:spcPts val="249"/>
              </a:spcAft>
            </a:pPr>
            <a:r>
              <a:rPr lang="en-US" sz="2000" b="0" strike="noStrike" spc="-1" dirty="0">
                <a:solidFill>
                  <a:srgbClr val="000000"/>
                </a:solidFill>
                <a:ea typeface="DejaVu Sans"/>
              </a:rPr>
              <a:t>4. The administrators of the CELBET TP and some CELBET TT experts will be allowed as administrators of EU LMS (for CELBET purposes)</a:t>
            </a:r>
            <a:endParaRPr lang="en-US" sz="2000" b="0" strike="noStrike" spc="-1" dirty="0"/>
          </a:p>
          <a:p>
            <a:pPr>
              <a:lnSpc>
                <a:spcPct val="100000"/>
              </a:lnSpc>
              <a:spcAft>
                <a:spcPts val="249"/>
              </a:spcAft>
            </a:pPr>
            <a:endParaRPr lang="en-US" sz="2000" b="0" strike="noStrike" spc="-1" dirty="0"/>
          </a:p>
          <a:p>
            <a:pPr>
              <a:lnSpc>
                <a:spcPct val="100000"/>
              </a:lnSpc>
              <a:spcAft>
                <a:spcPts val="249"/>
              </a:spcAft>
            </a:pPr>
            <a:endParaRPr lang="en-US" sz="2000" b="0" strike="noStrike" spc="-1" dirty="0"/>
          </a:p>
          <a:p>
            <a:pPr algn="ctr">
              <a:lnSpc>
                <a:spcPct val="100000"/>
              </a:lnSpc>
              <a:spcAft>
                <a:spcPts val="249"/>
              </a:spcAft>
            </a:pPr>
            <a:r>
              <a:rPr lang="en-US" sz="2000" b="0" strike="noStrike" spc="-1" dirty="0">
                <a:solidFill>
                  <a:srgbClr val="000000"/>
                </a:solidFill>
                <a:ea typeface="SimSun"/>
              </a:rPr>
              <a:t>Responsible:  </a:t>
            </a:r>
            <a:r>
              <a:rPr lang="en-US" sz="2000" b="0" strike="noStrike" spc="-1" dirty="0">
                <a:solidFill>
                  <a:srgbClr val="000000"/>
                </a:solidFill>
                <a:ea typeface="DejaVu Sans"/>
              </a:rPr>
              <a:t>COM, CELBET TT, Tomas </a:t>
            </a:r>
            <a:r>
              <a:rPr lang="en-US" sz="2000" b="0" strike="noStrike" spc="-1" dirty="0" err="1">
                <a:solidFill>
                  <a:srgbClr val="000000"/>
                </a:solidFill>
                <a:ea typeface="DejaVu Sans"/>
              </a:rPr>
              <a:t>Polak</a:t>
            </a:r>
            <a:endParaRPr lang="en-US" sz="2000" b="0" strike="noStrike" spc="-1" dirty="0"/>
          </a:p>
          <a:p>
            <a:pPr algn="ctr">
              <a:lnSpc>
                <a:spcPct val="100000"/>
              </a:lnSpc>
              <a:spcAft>
                <a:spcPts val="249"/>
              </a:spcAft>
            </a:pPr>
            <a:r>
              <a:rPr lang="en-US" sz="2000" b="0" strike="noStrike" spc="-1" dirty="0">
                <a:solidFill>
                  <a:srgbClr val="000000"/>
                </a:solidFill>
                <a:ea typeface="SimSun"/>
              </a:rPr>
              <a:t>Deadline:  </a:t>
            </a:r>
            <a:r>
              <a:rPr lang="en-US" sz="2000" b="0" strike="noStrike" spc="-1" dirty="0">
                <a:solidFill>
                  <a:srgbClr val="000000"/>
                </a:solidFill>
                <a:ea typeface="DejaVu Sans"/>
              </a:rPr>
              <a:t>January-September 2023 </a:t>
            </a:r>
            <a:endParaRPr lang="en-US" sz="2000" b="0" strike="noStrike" spc="-1" dirty="0"/>
          </a:p>
        </p:txBody>
      </p:sp>
    </p:spTree>
    <p:extLst>
      <p:ext uri="{BB962C8B-B14F-4D97-AF65-F5344CB8AC3E}">
        <p14:creationId xmlns:p14="http://schemas.microsoft.com/office/powerpoint/2010/main" val="3320789571"/>
      </p:ext>
    </p:extLst>
  </p:cSld>
  <p:clrMapOvr>
    <a:masterClrMapping/>
  </p:clrMapOvr>
  <mc:AlternateContent xmlns:mc="http://schemas.openxmlformats.org/markup-compatibility/2006" xmlns:p14="http://schemas.microsoft.com/office/powerpoint/2010/main">
    <mc:Choice Requires="p14">
      <p:transition spd="slow" p14:dur="325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2"/>
          <p:cNvPicPr/>
          <p:nvPr/>
        </p:nvPicPr>
        <p:blipFill>
          <a:blip r:embed="rId3"/>
          <a:stretch/>
        </p:blipFill>
        <p:spPr>
          <a:xfrm>
            <a:off x="7012800" y="6006240"/>
            <a:ext cx="1873080" cy="489240"/>
          </a:xfrm>
          <a:prstGeom prst="rect">
            <a:avLst/>
          </a:prstGeom>
          <a:ln>
            <a:noFill/>
          </a:ln>
        </p:spPr>
      </p:pic>
      <p:pic>
        <p:nvPicPr>
          <p:cNvPr id="132" name="Obrázok 4"/>
          <p:cNvPicPr/>
          <p:nvPr/>
        </p:nvPicPr>
        <p:blipFill>
          <a:blip r:embed="rId4"/>
          <a:stretch/>
        </p:blipFill>
        <p:spPr>
          <a:xfrm>
            <a:off x="327240" y="146880"/>
            <a:ext cx="2783880" cy="587520"/>
          </a:xfrm>
          <a:prstGeom prst="rect">
            <a:avLst/>
          </a:prstGeom>
          <a:ln>
            <a:noFill/>
          </a:ln>
        </p:spPr>
      </p:pic>
      <p:sp>
        <p:nvSpPr>
          <p:cNvPr id="133" name="CustomShape 1"/>
          <p:cNvSpPr/>
          <p:nvPr/>
        </p:nvSpPr>
        <p:spPr>
          <a:xfrm>
            <a:off x="2049480" y="462960"/>
            <a:ext cx="6635520" cy="57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strike="noStrike" spc="-1">
              <a:latin typeface="Arial"/>
            </a:endParaRPr>
          </a:p>
          <a:p>
            <a:pPr algn="ctr">
              <a:lnSpc>
                <a:spcPct val="100000"/>
              </a:lnSpc>
            </a:pPr>
            <a:r>
              <a:rPr lang="en-US" sz="2400" b="1" strike="noStrike" spc="-1">
                <a:solidFill>
                  <a:srgbClr val="000000"/>
                </a:solidFill>
                <a:latin typeface="Calibri"/>
                <a:ea typeface="DejaVu Sans"/>
              </a:rPr>
              <a:t> </a:t>
            </a:r>
            <a:r>
              <a:rPr lang="en-US" sz="2400" b="1" strike="noStrike" spc="-1">
                <a:solidFill>
                  <a:srgbClr val="034EA1"/>
                </a:solidFill>
                <a:latin typeface="Calibri"/>
                <a:ea typeface="SimSun"/>
              </a:rPr>
              <a:t>Update of training materials, if needed </a:t>
            </a:r>
            <a:endParaRPr lang="en-US" sz="2400" b="0" strike="noStrike" spc="-1">
              <a:latin typeface="Arial"/>
            </a:endParaRPr>
          </a:p>
        </p:txBody>
      </p:sp>
      <p:sp>
        <p:nvSpPr>
          <p:cNvPr id="134" name="CustomShape 2"/>
          <p:cNvSpPr/>
          <p:nvPr/>
        </p:nvSpPr>
        <p:spPr>
          <a:xfrm>
            <a:off x="1295640" y="1844824"/>
            <a:ext cx="7389360" cy="3018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2000" b="0" strike="noStrike" spc="-1" dirty="0"/>
          </a:p>
          <a:p>
            <a:pPr>
              <a:lnSpc>
                <a:spcPct val="100000"/>
              </a:lnSpc>
              <a:spcAft>
                <a:spcPts val="249"/>
              </a:spcAft>
            </a:pPr>
            <a:r>
              <a:rPr lang="en-US" sz="2000" b="0" strike="noStrike" spc="-1" dirty="0">
                <a:solidFill>
                  <a:srgbClr val="000000"/>
                </a:solidFill>
                <a:ea typeface="DejaVu Sans"/>
              </a:rPr>
              <a:t>1. The owners/ creators of each CELBET course will analyze the content and the pedagogical methods used </a:t>
            </a:r>
            <a:endParaRPr lang="en-US" sz="2000" b="0" strike="noStrike" spc="-1" dirty="0"/>
          </a:p>
          <a:p>
            <a:pPr>
              <a:lnSpc>
                <a:spcPct val="150000"/>
              </a:lnSpc>
              <a:spcAft>
                <a:spcPts val="249"/>
              </a:spcAft>
            </a:pPr>
            <a:r>
              <a:rPr lang="en-US" sz="2000" b="0" strike="noStrike" spc="-1" dirty="0">
                <a:solidFill>
                  <a:srgbClr val="000000"/>
                </a:solidFill>
                <a:ea typeface="DejaVu Sans"/>
              </a:rPr>
              <a:t>2. Priority for e-learning courses </a:t>
            </a:r>
            <a:endParaRPr lang="en-US" sz="2000" b="0" strike="noStrike" spc="-1" dirty="0"/>
          </a:p>
          <a:p>
            <a:pPr>
              <a:lnSpc>
                <a:spcPct val="150000"/>
              </a:lnSpc>
              <a:spcAft>
                <a:spcPts val="249"/>
              </a:spcAft>
            </a:pPr>
            <a:r>
              <a:rPr lang="en-US" sz="2000" b="0" strike="noStrike" spc="-1" dirty="0">
                <a:solidFill>
                  <a:srgbClr val="000000"/>
                </a:solidFill>
                <a:ea typeface="DejaVu Sans"/>
              </a:rPr>
              <a:t>3. The content and the presentation methods will be updated </a:t>
            </a:r>
            <a:endParaRPr lang="en-US" sz="2000" b="0" strike="noStrike" spc="-1" dirty="0"/>
          </a:p>
          <a:p>
            <a:pPr>
              <a:lnSpc>
                <a:spcPct val="150000"/>
              </a:lnSpc>
              <a:spcAft>
                <a:spcPts val="249"/>
              </a:spcAft>
            </a:pPr>
            <a:r>
              <a:rPr lang="en-US" sz="2000" b="0" strike="noStrike" spc="-1" dirty="0">
                <a:solidFill>
                  <a:srgbClr val="000000"/>
                </a:solidFill>
                <a:ea typeface="DejaVu Sans"/>
              </a:rPr>
              <a:t>4. The administrators of CELBET TP will prepare the courses for migration </a:t>
            </a:r>
            <a:endParaRPr lang="en-US" sz="2000" b="0" strike="noStrike" spc="-1" dirty="0"/>
          </a:p>
          <a:p>
            <a:pPr>
              <a:lnSpc>
                <a:spcPct val="150000"/>
              </a:lnSpc>
              <a:spcAft>
                <a:spcPts val="249"/>
              </a:spcAft>
            </a:pPr>
            <a:endParaRPr lang="en-US" sz="2000" b="0" strike="noStrike" spc="-1" dirty="0"/>
          </a:p>
          <a:p>
            <a:pPr algn="ctr">
              <a:lnSpc>
                <a:spcPct val="100000"/>
              </a:lnSpc>
              <a:spcAft>
                <a:spcPts val="249"/>
              </a:spcAft>
            </a:pPr>
            <a:r>
              <a:rPr lang="en-US" sz="2000" b="0" strike="noStrike" spc="-1" dirty="0">
                <a:solidFill>
                  <a:srgbClr val="000000"/>
                </a:solidFill>
                <a:ea typeface="SimSun"/>
              </a:rPr>
              <a:t>Responsible:  George Bucnaru</a:t>
            </a:r>
            <a:endParaRPr lang="en-US" sz="2000" b="0" strike="noStrike" spc="-1" dirty="0"/>
          </a:p>
          <a:p>
            <a:pPr algn="ctr">
              <a:lnSpc>
                <a:spcPct val="100000"/>
              </a:lnSpc>
              <a:spcAft>
                <a:spcPts val="249"/>
              </a:spcAft>
            </a:pPr>
            <a:r>
              <a:rPr lang="en-US" sz="2000" b="0" strike="noStrike" spc="-1" dirty="0">
                <a:solidFill>
                  <a:srgbClr val="000000"/>
                </a:solidFill>
                <a:ea typeface="SimSun"/>
              </a:rPr>
              <a:t>Deadline:  </a:t>
            </a:r>
            <a:r>
              <a:rPr lang="en-US" sz="2000" b="0" strike="noStrike" spc="-1" dirty="0">
                <a:solidFill>
                  <a:srgbClr val="000000"/>
                </a:solidFill>
                <a:ea typeface="DejaVu Sans"/>
              </a:rPr>
              <a:t>February-April 2023 </a:t>
            </a:r>
            <a:endParaRPr lang="en-US" sz="2000" b="0" strike="noStrike" spc="-1" dirty="0"/>
          </a:p>
        </p:txBody>
      </p:sp>
    </p:spTree>
    <p:extLst>
      <p:ext uri="{BB962C8B-B14F-4D97-AF65-F5344CB8AC3E}">
        <p14:creationId xmlns:p14="http://schemas.microsoft.com/office/powerpoint/2010/main" val="271651894"/>
      </p:ext>
    </p:extLst>
  </p:cSld>
  <p:clrMapOvr>
    <a:masterClrMapping/>
  </p:clrMapOvr>
  <mc:AlternateContent xmlns:mc="http://schemas.openxmlformats.org/markup-compatibility/2006" xmlns:p14="http://schemas.microsoft.com/office/powerpoint/2010/main">
    <mc:Choice Requires="p14">
      <p:transition spd="slow" p14:dur="325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2"/>
          <p:cNvPicPr/>
          <p:nvPr/>
        </p:nvPicPr>
        <p:blipFill>
          <a:blip r:embed="rId3"/>
          <a:stretch/>
        </p:blipFill>
        <p:spPr>
          <a:xfrm>
            <a:off x="7012800" y="6006240"/>
            <a:ext cx="1873080" cy="489240"/>
          </a:xfrm>
          <a:prstGeom prst="rect">
            <a:avLst/>
          </a:prstGeom>
          <a:ln>
            <a:noFill/>
          </a:ln>
        </p:spPr>
      </p:pic>
      <p:pic>
        <p:nvPicPr>
          <p:cNvPr id="136" name="Obrázok 4"/>
          <p:cNvPicPr/>
          <p:nvPr/>
        </p:nvPicPr>
        <p:blipFill>
          <a:blip r:embed="rId4"/>
          <a:stretch/>
        </p:blipFill>
        <p:spPr>
          <a:xfrm>
            <a:off x="327240" y="146880"/>
            <a:ext cx="2783880" cy="587520"/>
          </a:xfrm>
          <a:prstGeom prst="rect">
            <a:avLst/>
          </a:prstGeom>
          <a:ln>
            <a:noFill/>
          </a:ln>
        </p:spPr>
      </p:pic>
      <p:sp>
        <p:nvSpPr>
          <p:cNvPr id="137" name="CustomShape 1"/>
          <p:cNvSpPr/>
          <p:nvPr/>
        </p:nvSpPr>
        <p:spPr>
          <a:xfrm>
            <a:off x="1651138" y="844660"/>
            <a:ext cx="6635520" cy="57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strike="noStrike" spc="-1" dirty="0">
              <a:latin typeface="Arial"/>
            </a:endParaRPr>
          </a:p>
          <a:p>
            <a:pPr algn="ctr">
              <a:lnSpc>
                <a:spcPct val="100000"/>
              </a:lnSpc>
            </a:pPr>
            <a:r>
              <a:rPr lang="en-US" sz="2400" b="1" strike="noStrike" spc="-1" dirty="0">
                <a:solidFill>
                  <a:srgbClr val="000000"/>
                </a:solidFill>
                <a:latin typeface="Calibri"/>
                <a:ea typeface="DejaVu Sans"/>
              </a:rPr>
              <a:t> </a:t>
            </a:r>
            <a:r>
              <a:rPr lang="en-US" sz="2400" b="1" strike="noStrike" spc="-1" dirty="0">
                <a:solidFill>
                  <a:srgbClr val="034EA1"/>
                </a:solidFill>
                <a:latin typeface="Calibri"/>
                <a:ea typeface="SimSun"/>
              </a:rPr>
              <a:t>Migration of courses  </a:t>
            </a:r>
            <a:endParaRPr lang="en-US" sz="2400" b="0" strike="noStrike" spc="-1" dirty="0">
              <a:latin typeface="Arial"/>
            </a:endParaRPr>
          </a:p>
        </p:txBody>
      </p:sp>
      <p:sp>
        <p:nvSpPr>
          <p:cNvPr id="138" name="CustomShape 2"/>
          <p:cNvSpPr/>
          <p:nvPr/>
        </p:nvSpPr>
        <p:spPr>
          <a:xfrm>
            <a:off x="1274218" y="1916832"/>
            <a:ext cx="7389360" cy="309634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2000" b="0" strike="noStrike" spc="-1" dirty="0"/>
          </a:p>
          <a:p>
            <a:pPr>
              <a:lnSpc>
                <a:spcPct val="100000"/>
              </a:lnSpc>
            </a:pPr>
            <a:endParaRPr lang="en-US" sz="2000" b="0" strike="noStrike" spc="-1" dirty="0"/>
          </a:p>
          <a:p>
            <a:pPr>
              <a:lnSpc>
                <a:spcPct val="150000"/>
              </a:lnSpc>
              <a:spcAft>
                <a:spcPts val="249"/>
              </a:spcAft>
            </a:pPr>
            <a:r>
              <a:rPr lang="en-US" sz="2000" b="0" strike="noStrike" spc="-1" dirty="0">
                <a:solidFill>
                  <a:srgbClr val="000000"/>
                </a:solidFill>
                <a:ea typeface="DejaVu Sans"/>
              </a:rPr>
              <a:t>1. The TP administrators migrate the courses, 1 by 1 </a:t>
            </a:r>
            <a:endParaRPr lang="en-US" sz="2000" b="0" strike="noStrike" spc="-1" dirty="0"/>
          </a:p>
          <a:p>
            <a:pPr>
              <a:lnSpc>
                <a:spcPct val="150000"/>
              </a:lnSpc>
            </a:pPr>
            <a:r>
              <a:rPr lang="en-US" sz="2000" b="0" strike="noStrike" spc="-1" dirty="0">
                <a:solidFill>
                  <a:srgbClr val="000000"/>
                </a:solidFill>
                <a:ea typeface="DejaVu Sans"/>
              </a:rPr>
              <a:t>2. After each course migration, they will ensure if the course is functioning</a:t>
            </a:r>
            <a:endParaRPr lang="en-US" sz="2000" b="0" strike="noStrike" spc="-1" dirty="0"/>
          </a:p>
          <a:p>
            <a:pPr>
              <a:lnSpc>
                <a:spcPct val="100000"/>
              </a:lnSpc>
            </a:pPr>
            <a:r>
              <a:rPr lang="en-US" sz="2000" b="0" strike="noStrike" spc="-1" dirty="0">
                <a:solidFill>
                  <a:srgbClr val="000000"/>
                </a:solidFill>
                <a:ea typeface="DejaVu Sans"/>
              </a:rPr>
              <a:t>3. During this process, the CELBET training courses will functioning on both platforms (TP and EU-LMS) </a:t>
            </a:r>
            <a:endParaRPr lang="en-US" sz="2000" b="0" strike="noStrike" spc="-1" dirty="0"/>
          </a:p>
          <a:p>
            <a:pPr>
              <a:lnSpc>
                <a:spcPct val="100000"/>
              </a:lnSpc>
              <a:spcAft>
                <a:spcPts val="249"/>
              </a:spcAft>
            </a:pPr>
            <a:endParaRPr lang="en-US" sz="2000" b="0" strike="noStrike" spc="-1" dirty="0"/>
          </a:p>
          <a:p>
            <a:pPr algn="ctr">
              <a:lnSpc>
                <a:spcPct val="100000"/>
              </a:lnSpc>
              <a:spcAft>
                <a:spcPts val="249"/>
              </a:spcAft>
            </a:pPr>
            <a:endParaRPr lang="en-US" sz="2000" b="0" strike="noStrike" spc="-1" dirty="0"/>
          </a:p>
          <a:p>
            <a:pPr algn="ctr">
              <a:lnSpc>
                <a:spcPct val="100000"/>
              </a:lnSpc>
              <a:spcAft>
                <a:spcPts val="249"/>
              </a:spcAft>
            </a:pPr>
            <a:r>
              <a:rPr lang="en-US" sz="2000" b="0" strike="noStrike" spc="-1" dirty="0">
                <a:solidFill>
                  <a:srgbClr val="000000"/>
                </a:solidFill>
                <a:ea typeface="SimSun"/>
              </a:rPr>
              <a:t>Responsible:  Tomas </a:t>
            </a:r>
            <a:r>
              <a:rPr lang="en-US" sz="2000" b="0" strike="noStrike" spc="-1" dirty="0" err="1">
                <a:solidFill>
                  <a:srgbClr val="000000"/>
                </a:solidFill>
                <a:ea typeface="SimSun"/>
              </a:rPr>
              <a:t>Polak</a:t>
            </a:r>
            <a:r>
              <a:rPr lang="en-US" sz="2000" b="0" strike="noStrike" spc="-1" dirty="0">
                <a:solidFill>
                  <a:srgbClr val="000000"/>
                </a:solidFill>
                <a:ea typeface="SimSun"/>
              </a:rPr>
              <a:t>, George Bucnaru</a:t>
            </a:r>
            <a:endParaRPr lang="en-US" sz="2000" b="0" strike="noStrike" spc="-1" dirty="0"/>
          </a:p>
          <a:p>
            <a:pPr algn="ctr">
              <a:lnSpc>
                <a:spcPct val="100000"/>
              </a:lnSpc>
              <a:spcAft>
                <a:spcPts val="249"/>
              </a:spcAft>
            </a:pPr>
            <a:r>
              <a:rPr lang="en-US" sz="2000" b="0" strike="noStrike" spc="-1" dirty="0">
                <a:solidFill>
                  <a:srgbClr val="000000"/>
                </a:solidFill>
                <a:ea typeface="SimSun"/>
              </a:rPr>
              <a:t>Deadline:  March- September</a:t>
            </a:r>
            <a:r>
              <a:rPr lang="en-US" sz="2000" b="0" strike="noStrike" spc="-1" dirty="0">
                <a:solidFill>
                  <a:srgbClr val="000000"/>
                </a:solidFill>
                <a:ea typeface="DejaVu Sans"/>
              </a:rPr>
              <a:t> 2023 </a:t>
            </a:r>
            <a:endParaRPr lang="en-US" sz="2000" b="0" strike="noStrike" spc="-1" dirty="0"/>
          </a:p>
        </p:txBody>
      </p:sp>
    </p:spTree>
    <p:extLst>
      <p:ext uri="{BB962C8B-B14F-4D97-AF65-F5344CB8AC3E}">
        <p14:creationId xmlns:p14="http://schemas.microsoft.com/office/powerpoint/2010/main" val="3926525883"/>
      </p:ext>
    </p:extLst>
  </p:cSld>
  <p:clrMapOvr>
    <a:masterClrMapping/>
  </p:clrMapOvr>
  <mc:AlternateContent xmlns:mc="http://schemas.openxmlformats.org/markup-compatibility/2006" xmlns:p14="http://schemas.microsoft.com/office/powerpoint/2010/main">
    <mc:Choice Requires="p14">
      <p:transition spd="slow" p14:dur="325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p:cNvPicPr/>
          <p:nvPr/>
        </p:nvPicPr>
        <p:blipFill>
          <a:blip r:embed="rId3"/>
          <a:stretch/>
        </p:blipFill>
        <p:spPr>
          <a:xfrm>
            <a:off x="7012800" y="6006240"/>
            <a:ext cx="1873080" cy="489240"/>
          </a:xfrm>
          <a:prstGeom prst="rect">
            <a:avLst/>
          </a:prstGeom>
          <a:ln>
            <a:noFill/>
          </a:ln>
        </p:spPr>
      </p:pic>
      <p:pic>
        <p:nvPicPr>
          <p:cNvPr id="140" name="Obrázok 4"/>
          <p:cNvPicPr/>
          <p:nvPr/>
        </p:nvPicPr>
        <p:blipFill>
          <a:blip r:embed="rId4"/>
          <a:stretch/>
        </p:blipFill>
        <p:spPr>
          <a:xfrm>
            <a:off x="327240" y="146880"/>
            <a:ext cx="2783880" cy="587520"/>
          </a:xfrm>
          <a:prstGeom prst="rect">
            <a:avLst/>
          </a:prstGeom>
          <a:ln>
            <a:noFill/>
          </a:ln>
        </p:spPr>
      </p:pic>
      <p:sp>
        <p:nvSpPr>
          <p:cNvPr id="141" name="CustomShape 1"/>
          <p:cNvSpPr/>
          <p:nvPr/>
        </p:nvSpPr>
        <p:spPr>
          <a:xfrm>
            <a:off x="1348520" y="734400"/>
            <a:ext cx="6635520" cy="109383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strike="noStrike" spc="-1" dirty="0">
              <a:latin typeface="Arial"/>
            </a:endParaRPr>
          </a:p>
          <a:p>
            <a:pPr algn="ctr">
              <a:lnSpc>
                <a:spcPct val="100000"/>
              </a:lnSpc>
            </a:pPr>
            <a:r>
              <a:rPr lang="en-US" sz="2400" b="1" strike="noStrike" spc="-1" dirty="0">
                <a:solidFill>
                  <a:srgbClr val="000000"/>
                </a:solidFill>
                <a:latin typeface="Calibri"/>
                <a:ea typeface="SimSun"/>
              </a:rPr>
              <a:t> </a:t>
            </a:r>
            <a:r>
              <a:rPr lang="en-US" sz="2400" b="1" strike="noStrike" spc="-1" dirty="0">
                <a:solidFill>
                  <a:srgbClr val="034EA1"/>
                </a:solidFill>
                <a:latin typeface="Calibri"/>
                <a:ea typeface="SimSun"/>
              </a:rPr>
              <a:t>Complete migration of training courses/materials from CELBET TP to EU-LMS </a:t>
            </a:r>
            <a:endParaRPr lang="en-US" sz="2400" b="0" strike="noStrike" spc="-1" dirty="0">
              <a:latin typeface="Arial"/>
            </a:endParaRPr>
          </a:p>
        </p:txBody>
      </p:sp>
      <p:sp>
        <p:nvSpPr>
          <p:cNvPr id="142" name="CustomShape 2"/>
          <p:cNvSpPr/>
          <p:nvPr/>
        </p:nvSpPr>
        <p:spPr>
          <a:xfrm>
            <a:off x="971600" y="2132856"/>
            <a:ext cx="7389360" cy="369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2000" b="0" strike="noStrike" spc="-1" dirty="0"/>
          </a:p>
          <a:p>
            <a:pPr>
              <a:lnSpc>
                <a:spcPct val="100000"/>
              </a:lnSpc>
              <a:spcAft>
                <a:spcPts val="249"/>
              </a:spcAft>
            </a:pPr>
            <a:r>
              <a:rPr lang="en-US" sz="2000" b="0" strike="noStrike" spc="-1" dirty="0">
                <a:solidFill>
                  <a:srgbClr val="000000"/>
                </a:solidFill>
                <a:ea typeface="DejaVu Sans"/>
              </a:rPr>
              <a:t>1. After the last CELBET course is migrated on EU LMS, the CELBET TT experts will inform all CELBET TP users about the migration and about the modality for access this courses on EU LMS </a:t>
            </a:r>
            <a:endParaRPr lang="en-US" sz="2000" b="0" strike="noStrike" spc="-1" dirty="0"/>
          </a:p>
          <a:p>
            <a:pPr>
              <a:lnSpc>
                <a:spcPct val="150000"/>
              </a:lnSpc>
              <a:spcAft>
                <a:spcPts val="249"/>
              </a:spcAft>
            </a:pPr>
            <a:r>
              <a:rPr lang="en-US" sz="2000" b="0" strike="noStrike" spc="-1" dirty="0">
                <a:solidFill>
                  <a:srgbClr val="000000"/>
                </a:solidFill>
                <a:ea typeface="DejaVu Sans"/>
              </a:rPr>
              <a:t>2. CELBET TT experts will organize training activities on EU LMS </a:t>
            </a:r>
            <a:endParaRPr lang="en-US" sz="2000" b="0" strike="noStrike" spc="-1" dirty="0"/>
          </a:p>
          <a:p>
            <a:pPr>
              <a:lnSpc>
                <a:spcPct val="100000"/>
              </a:lnSpc>
              <a:spcAft>
                <a:spcPts val="249"/>
              </a:spcAft>
            </a:pPr>
            <a:r>
              <a:rPr lang="en-US" sz="2000" b="0" strike="noStrike" spc="-1" dirty="0">
                <a:solidFill>
                  <a:srgbClr val="000000"/>
                </a:solidFill>
                <a:ea typeface="DejaVu Sans"/>
              </a:rPr>
              <a:t>3. New courses will be developed by TT experts and CELBET course creators on EU LMS </a:t>
            </a:r>
            <a:endParaRPr lang="en-US" sz="2000" b="0" strike="noStrike" spc="-1" dirty="0"/>
          </a:p>
          <a:p>
            <a:pPr>
              <a:lnSpc>
                <a:spcPct val="100000"/>
              </a:lnSpc>
              <a:spcAft>
                <a:spcPts val="249"/>
              </a:spcAft>
            </a:pPr>
            <a:endParaRPr lang="en-US" sz="2000" b="0" strike="noStrike" spc="-1" dirty="0"/>
          </a:p>
          <a:p>
            <a:pPr algn="ctr">
              <a:lnSpc>
                <a:spcPct val="100000"/>
              </a:lnSpc>
              <a:spcAft>
                <a:spcPts val="249"/>
              </a:spcAft>
            </a:pPr>
            <a:r>
              <a:rPr lang="en-US" sz="2000" b="0" strike="noStrike" spc="-1" dirty="0">
                <a:solidFill>
                  <a:srgbClr val="000000"/>
                </a:solidFill>
                <a:ea typeface="SimSun"/>
              </a:rPr>
              <a:t>Responsible:  COM, CELBET TT, Tomas </a:t>
            </a:r>
            <a:r>
              <a:rPr lang="en-US" sz="2000" b="0" strike="noStrike" spc="-1" dirty="0" err="1">
                <a:solidFill>
                  <a:srgbClr val="000000"/>
                </a:solidFill>
                <a:ea typeface="SimSun"/>
              </a:rPr>
              <a:t>Polak</a:t>
            </a:r>
            <a:endParaRPr lang="en-US" sz="2000" b="0" strike="noStrike" spc="-1" dirty="0"/>
          </a:p>
          <a:p>
            <a:pPr algn="ctr">
              <a:lnSpc>
                <a:spcPct val="100000"/>
              </a:lnSpc>
              <a:spcAft>
                <a:spcPts val="249"/>
              </a:spcAft>
            </a:pPr>
            <a:r>
              <a:rPr lang="en-US" sz="2000" b="0" strike="noStrike" spc="-1" dirty="0">
                <a:solidFill>
                  <a:srgbClr val="000000"/>
                </a:solidFill>
                <a:ea typeface="SimSun"/>
              </a:rPr>
              <a:t>Deadline: September</a:t>
            </a:r>
            <a:r>
              <a:rPr lang="en-US" sz="2000" b="0" strike="noStrike" spc="-1" dirty="0">
                <a:solidFill>
                  <a:srgbClr val="000000"/>
                </a:solidFill>
                <a:ea typeface="DejaVu Sans"/>
              </a:rPr>
              <a:t> 2023 </a:t>
            </a:r>
            <a:endParaRPr lang="en-US" sz="2000" b="0" strike="noStrike" spc="-1" dirty="0"/>
          </a:p>
        </p:txBody>
      </p:sp>
    </p:spTree>
    <p:extLst>
      <p:ext uri="{BB962C8B-B14F-4D97-AF65-F5344CB8AC3E}">
        <p14:creationId xmlns:p14="http://schemas.microsoft.com/office/powerpoint/2010/main" val="1315255864"/>
      </p:ext>
    </p:extLst>
  </p:cSld>
  <p:clrMapOvr>
    <a:masterClrMapping/>
  </p:clrMapOvr>
  <mc:AlternateContent xmlns:mc="http://schemas.openxmlformats.org/markup-compatibility/2006" xmlns:p14="http://schemas.microsoft.com/office/powerpoint/2010/main">
    <mc:Choice Requires="p14">
      <p:transition spd="slow" p14:dur="325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pic>
        <p:nvPicPr>
          <p:cNvPr id="8" name="Kép 7"/>
          <p:cNvPicPr>
            <a:picLocks noChangeAspect="1"/>
          </p:cNvPicPr>
          <p:nvPr/>
        </p:nvPicPr>
        <p:blipFill>
          <a:blip r:embed="rId3"/>
          <a:stretch>
            <a:fillRect/>
          </a:stretch>
        </p:blipFill>
        <p:spPr>
          <a:xfrm>
            <a:off x="2123728" y="980728"/>
            <a:ext cx="4885283" cy="5559648"/>
          </a:xfrm>
          <a:prstGeom prst="rect">
            <a:avLst/>
          </a:prstGeom>
        </p:spPr>
      </p:pic>
    </p:spTree>
    <p:extLst>
      <p:ext uri="{BB962C8B-B14F-4D97-AF65-F5344CB8AC3E}">
        <p14:creationId xmlns:p14="http://schemas.microsoft.com/office/powerpoint/2010/main" val="425346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fr-BE" dirty="0"/>
              <a:t>EU </a:t>
            </a:r>
            <a:r>
              <a:rPr lang="fr-BE" dirty="0" err="1"/>
              <a:t>eLearning</a:t>
            </a:r>
            <a:r>
              <a:rPr lang="fr-BE" dirty="0"/>
              <a:t> </a:t>
            </a:r>
            <a:r>
              <a:rPr lang="fr-BE" dirty="0" err="1"/>
              <a:t>development</a:t>
            </a: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4664"/>
            <a:ext cx="5112542" cy="1299387"/>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322" y="5949280"/>
            <a:ext cx="1944118" cy="510380"/>
          </a:xfrm>
          <a:prstGeom prst="rect">
            <a:avLst/>
          </a:prstGeom>
        </p:spPr>
      </p:pic>
      <p:cxnSp>
        <p:nvCxnSpPr>
          <p:cNvPr id="6" name="Łącznik prosty 5"/>
          <p:cNvCxnSpPr/>
          <p:nvPr/>
        </p:nvCxnSpPr>
        <p:spPr>
          <a:xfrm>
            <a:off x="539552" y="5157192"/>
            <a:ext cx="7992888" cy="0"/>
          </a:xfrm>
          <a:prstGeom prst="line">
            <a:avLst/>
          </a:prstGeom>
          <a:ln>
            <a:solidFill>
              <a:srgbClr val="3366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16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57808"/>
            <a:ext cx="8229600" cy="1143000"/>
          </a:xfrm>
        </p:spPr>
        <p:txBody>
          <a:bodyPr/>
          <a:lstStyle/>
          <a:p>
            <a:r>
              <a:rPr lang="pl-PL" dirty="0" smtClean="0">
                <a:latin typeface="Arial" panose="020B0604020202020204" pitchFamily="34" charset="0"/>
                <a:cs typeface="Arial" panose="020B0604020202020204" pitchFamily="34" charset="0"/>
              </a:rPr>
              <a:t>Anenda of the WS, Day 2 </a:t>
            </a:r>
            <a:endParaRPr lang="pl-PL"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graphicFrame>
        <p:nvGraphicFramePr>
          <p:cNvPr id="5" name="Táblázat 4"/>
          <p:cNvGraphicFramePr>
            <a:graphicFrameLocks noGrp="1"/>
          </p:cNvGraphicFramePr>
          <p:nvPr>
            <p:extLst>
              <p:ext uri="{D42A27DB-BD31-4B8C-83A1-F6EECF244321}">
                <p14:modId xmlns:p14="http://schemas.microsoft.com/office/powerpoint/2010/main" val="2091865039"/>
              </p:ext>
            </p:extLst>
          </p:nvPr>
        </p:nvGraphicFramePr>
        <p:xfrm>
          <a:off x="457200" y="1844822"/>
          <a:ext cx="8075240" cy="4320481"/>
        </p:xfrm>
        <a:graphic>
          <a:graphicData uri="http://schemas.openxmlformats.org/drawingml/2006/table">
            <a:tbl>
              <a:tblPr firstRow="1" firstCol="1" bandRow="1">
                <a:tableStyleId>{5C22544A-7EE6-4342-B048-85BDC9FD1C3A}</a:tableStyleId>
              </a:tblPr>
              <a:tblGrid>
                <a:gridCol w="1629342"/>
                <a:gridCol w="4008670"/>
                <a:gridCol w="2437228"/>
              </a:tblGrid>
              <a:tr h="288032">
                <a:tc>
                  <a:txBody>
                    <a:bodyPr/>
                    <a:lstStyle/>
                    <a:p>
                      <a:pPr>
                        <a:spcAft>
                          <a:spcPts val="0"/>
                        </a:spcAft>
                      </a:pPr>
                      <a:r>
                        <a:rPr lang="en-GB" sz="1600" dirty="0">
                          <a:effectLst/>
                        </a:rPr>
                        <a:t>Time</a:t>
                      </a:r>
                      <a:endParaRPr lang="hu-HU"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Topic</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By</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288032">
                <a:tc>
                  <a:txBody>
                    <a:bodyPr/>
                    <a:lstStyle/>
                    <a:p>
                      <a:pPr>
                        <a:spcAft>
                          <a:spcPts val="0"/>
                        </a:spcAft>
                      </a:pPr>
                      <a:r>
                        <a:rPr lang="en-GB" sz="1600" dirty="0">
                          <a:effectLst/>
                        </a:rPr>
                        <a:t>9:00-10:00</a:t>
                      </a:r>
                      <a:endParaRPr lang="hu-HU"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Feedback from CoE representatives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CoE representatives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1152129">
                <a:tc>
                  <a:txBody>
                    <a:bodyPr/>
                    <a:lstStyle/>
                    <a:p>
                      <a:pPr>
                        <a:spcAft>
                          <a:spcPts val="0"/>
                        </a:spcAft>
                      </a:pPr>
                      <a:r>
                        <a:rPr lang="en-GB" sz="1600">
                          <a:effectLst/>
                        </a:rPr>
                        <a:t>10:00-10:30</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Learning Management System, the way forward</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Ms. Laura Gil Rodriguez COM</a:t>
                      </a:r>
                      <a:endParaRPr lang="hu-HU" sz="1600">
                        <a:effectLst/>
                      </a:endParaRPr>
                    </a:p>
                    <a:p>
                      <a:pPr>
                        <a:spcAft>
                          <a:spcPts val="0"/>
                        </a:spcAft>
                      </a:pPr>
                      <a:r>
                        <a:rPr lang="en-GB" sz="1600">
                          <a:effectLst/>
                        </a:rPr>
                        <a:t>Mr. Tomas Polak</a:t>
                      </a:r>
                      <a:endParaRPr lang="hu-HU" sz="1600">
                        <a:effectLst/>
                      </a:endParaRPr>
                    </a:p>
                    <a:p>
                      <a:pPr>
                        <a:spcAft>
                          <a:spcPts val="0"/>
                        </a:spcAft>
                      </a:pPr>
                      <a:r>
                        <a:rPr lang="en-GB" sz="1600">
                          <a:effectLst/>
                        </a:rPr>
                        <a:t>Mr. George Bucnaru</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288032">
                <a:tc>
                  <a:txBody>
                    <a:bodyPr/>
                    <a:lstStyle/>
                    <a:p>
                      <a:pPr>
                        <a:spcAft>
                          <a:spcPts val="0"/>
                        </a:spcAft>
                      </a:pPr>
                      <a:r>
                        <a:rPr lang="en-GB" sz="1600">
                          <a:effectLst/>
                        </a:rPr>
                        <a:t>10:30-10:45</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coffee break</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 </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576064">
                <a:tc>
                  <a:txBody>
                    <a:bodyPr/>
                    <a:lstStyle/>
                    <a:p>
                      <a:pPr>
                        <a:spcAft>
                          <a:spcPts val="0"/>
                        </a:spcAft>
                      </a:pPr>
                      <a:r>
                        <a:rPr lang="en-GB" sz="1600">
                          <a:effectLst/>
                        </a:rPr>
                        <a:t>10:45-11:05</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EU e-learning development</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COM and Car search experts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864096">
                <a:tc>
                  <a:txBody>
                    <a:bodyPr/>
                    <a:lstStyle/>
                    <a:p>
                      <a:pPr>
                        <a:spcAft>
                          <a:spcPts val="0"/>
                        </a:spcAft>
                      </a:pPr>
                      <a:r>
                        <a:rPr lang="en-GB" sz="1600">
                          <a:effectLst/>
                        </a:rPr>
                        <a:t>11:05-11:35</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Special training solutions (e-learning, webinars, training videos)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Mr. Zoltán Nagymihály</a:t>
                      </a:r>
                      <a:endParaRPr lang="hu-HU" sz="1600">
                        <a:effectLst/>
                      </a:endParaRPr>
                    </a:p>
                    <a:p>
                      <a:pPr>
                        <a:spcAft>
                          <a:spcPts val="0"/>
                        </a:spcAft>
                      </a:pPr>
                      <a:r>
                        <a:rPr lang="en-GB" sz="1600">
                          <a:effectLst/>
                        </a:rPr>
                        <a:t>Mr. Tamás Tóth</a:t>
                      </a:r>
                      <a:endParaRPr lang="hu-HU" sz="1600">
                        <a:effectLst/>
                      </a:endParaRPr>
                    </a:p>
                    <a:p>
                      <a:pPr>
                        <a:spcAft>
                          <a:spcPts val="0"/>
                        </a:spcAft>
                      </a:pPr>
                      <a:r>
                        <a:rPr lang="en-GB" sz="1600">
                          <a:effectLst/>
                        </a:rPr>
                        <a:t>Mr. Zsolt Dézsi</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864096">
                <a:tc>
                  <a:txBody>
                    <a:bodyPr/>
                    <a:lstStyle/>
                    <a:p>
                      <a:pPr>
                        <a:spcAft>
                          <a:spcPts val="0"/>
                        </a:spcAft>
                      </a:pPr>
                      <a:r>
                        <a:rPr lang="en-GB" sz="1600">
                          <a:effectLst/>
                        </a:rPr>
                        <a:t>11:35-12:15</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WS3</a:t>
                      </a:r>
                      <a:endParaRPr lang="hu-HU" sz="1600">
                        <a:effectLst/>
                      </a:endParaRPr>
                    </a:p>
                    <a:p>
                      <a:pPr>
                        <a:spcAft>
                          <a:spcPts val="0"/>
                        </a:spcAft>
                      </a:pPr>
                      <a:r>
                        <a:rPr lang="en-GB" sz="1600">
                          <a:effectLst/>
                        </a:rPr>
                        <a:t>EU LMS: how can better support the training activities and national trainers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dirty="0">
                          <a:effectLst/>
                        </a:rPr>
                        <a:t>all</a:t>
                      </a:r>
                      <a:endParaRPr lang="hu-HU"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765216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823187"/>
            <a:ext cx="8229600" cy="769441"/>
          </a:xfrm>
          <a:noFill/>
        </p:spPr>
        <p:txBody>
          <a:bodyPr wrap="square" rtlCol="0" anchor="t" anchorCtr="0">
            <a:spAutoFit/>
          </a:bodyPr>
          <a:lstStyle/>
          <a:p>
            <a:r>
              <a:rPr lang="fr-BE" b="1" dirty="0" err="1">
                <a:solidFill>
                  <a:schemeClr val="tx2"/>
                </a:solidFill>
                <a:latin typeface="Arial" panose="020B0604020202020204" pitchFamily="34" charset="0"/>
                <a:ea typeface="+mn-ea"/>
                <a:cs typeface="Arial" panose="020B0604020202020204" pitchFamily="34" charset="0"/>
              </a:rPr>
              <a:t>eL</a:t>
            </a:r>
            <a:r>
              <a:rPr lang="fr-BE" b="1" dirty="0">
                <a:solidFill>
                  <a:schemeClr val="tx2"/>
                </a:solidFill>
                <a:latin typeface="Arial" panose="020B0604020202020204" pitchFamily="34" charset="0"/>
                <a:ea typeface="+mn-ea"/>
                <a:cs typeface="Arial" panose="020B0604020202020204" pitchFamily="34" charset="0"/>
              </a:rPr>
              <a:t> </a:t>
            </a:r>
            <a:r>
              <a:rPr lang="fr-BE" b="1" dirty="0" err="1">
                <a:solidFill>
                  <a:schemeClr val="tx2"/>
                </a:solidFill>
                <a:latin typeface="Arial" panose="020B0604020202020204" pitchFamily="34" charset="0"/>
                <a:ea typeface="+mn-ea"/>
                <a:cs typeface="Arial" panose="020B0604020202020204" pitchFamily="34" charset="0"/>
              </a:rPr>
              <a:t>development</a:t>
            </a:r>
            <a:r>
              <a:rPr lang="fr-BE" b="1" dirty="0">
                <a:solidFill>
                  <a:schemeClr val="tx2"/>
                </a:solidFill>
                <a:latin typeface="Arial" panose="020B0604020202020204" pitchFamily="34" charset="0"/>
                <a:ea typeface="+mn-ea"/>
                <a:cs typeface="Arial" panose="020B0604020202020204" pitchFamily="34" charset="0"/>
              </a:rPr>
              <a:t> process</a:t>
            </a:r>
            <a:r>
              <a:rPr lang="pl-PL" b="1" dirty="0">
                <a:solidFill>
                  <a:schemeClr val="tx2"/>
                </a:solidFill>
                <a:latin typeface="Arial" panose="020B0604020202020204" pitchFamily="34" charset="0"/>
                <a:ea typeface="+mn-ea"/>
                <a:cs typeface="Arial" panose="020B0604020202020204" pitchFamily="34" charset="0"/>
              </a:rPr>
              <a:t>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grpSp>
        <p:nvGrpSpPr>
          <p:cNvPr id="3" name="Group 2">
            <a:extLst>
              <a:ext uri="{FF2B5EF4-FFF2-40B4-BE49-F238E27FC236}">
                <a16:creationId xmlns:a16="http://schemas.microsoft.com/office/drawing/2014/main" xmlns="" id="{9349691D-7831-D69B-4A0F-4C4C18BE65E2}"/>
              </a:ext>
            </a:extLst>
          </p:cNvPr>
          <p:cNvGrpSpPr/>
          <p:nvPr/>
        </p:nvGrpSpPr>
        <p:grpSpPr>
          <a:xfrm>
            <a:off x="607733" y="2299453"/>
            <a:ext cx="8064896" cy="3138312"/>
            <a:chOff x="970722" y="2464904"/>
            <a:chExt cx="7667622" cy="2319130"/>
          </a:xfrm>
        </p:grpSpPr>
        <p:cxnSp>
          <p:nvCxnSpPr>
            <p:cNvPr id="6" name="Straight Connector 5">
              <a:extLst>
                <a:ext uri="{FF2B5EF4-FFF2-40B4-BE49-F238E27FC236}">
                  <a16:creationId xmlns:a16="http://schemas.microsoft.com/office/drawing/2014/main" xmlns="" id="{6AD3BECD-A43F-8A71-D8E6-6AC6467F60A7}"/>
                </a:ext>
              </a:extLst>
            </p:cNvPr>
            <p:cNvCxnSpPr>
              <a:endCxn id="13" idx="0"/>
            </p:cNvCxnSpPr>
            <p:nvPr/>
          </p:nvCxnSpPr>
          <p:spPr>
            <a:xfrm>
              <a:off x="970722" y="2464904"/>
              <a:ext cx="7087839"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xmlns="" id="{50AB018F-0077-ACD1-9220-9A3BD5154B4A}"/>
                </a:ext>
              </a:extLst>
            </p:cNvPr>
            <p:cNvGrpSpPr/>
            <p:nvPr/>
          </p:nvGrpSpPr>
          <p:grpSpPr>
            <a:xfrm>
              <a:off x="7478778" y="2464904"/>
              <a:ext cx="1159566" cy="1159565"/>
              <a:chOff x="7478778" y="2464904"/>
              <a:chExt cx="1159566" cy="1159565"/>
            </a:xfrm>
          </p:grpSpPr>
          <p:sp>
            <p:nvSpPr>
              <p:cNvPr id="13" name="Arc 12">
                <a:extLst>
                  <a:ext uri="{FF2B5EF4-FFF2-40B4-BE49-F238E27FC236}">
                    <a16:creationId xmlns:a16="http://schemas.microsoft.com/office/drawing/2014/main" xmlns="" id="{0FC0D84B-64F6-C1CD-564B-B7690A3CE228}"/>
                  </a:ext>
                </a:extLst>
              </p:cNvPr>
              <p:cNvSpPr/>
              <p:nvPr/>
            </p:nvSpPr>
            <p:spPr>
              <a:xfrm>
                <a:off x="7478779" y="2464904"/>
                <a:ext cx="1159565" cy="1159565"/>
              </a:xfrm>
              <a:prstGeom prst="arc">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a:extLst>
                  <a:ext uri="{FF2B5EF4-FFF2-40B4-BE49-F238E27FC236}">
                    <a16:creationId xmlns:a16="http://schemas.microsoft.com/office/drawing/2014/main" xmlns="" id="{D50F6C35-EFA9-32AA-F166-ECEF00BECA20}"/>
                  </a:ext>
                </a:extLst>
              </p:cNvPr>
              <p:cNvSpPr/>
              <p:nvPr/>
            </p:nvSpPr>
            <p:spPr>
              <a:xfrm flipV="1">
                <a:off x="7478778" y="2464904"/>
                <a:ext cx="1159565" cy="1159565"/>
              </a:xfrm>
              <a:prstGeom prst="arc">
                <a:avLst/>
              </a:prstGeom>
              <a:ln w="76200">
                <a:solidFill>
                  <a:schemeClr val="tx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8" name="Straight Connector 7">
              <a:extLst>
                <a:ext uri="{FF2B5EF4-FFF2-40B4-BE49-F238E27FC236}">
                  <a16:creationId xmlns:a16="http://schemas.microsoft.com/office/drawing/2014/main" xmlns="" id="{41CBCB12-53B1-5EA8-028D-B296C6C19191}"/>
                </a:ext>
              </a:extLst>
            </p:cNvPr>
            <p:cNvCxnSpPr/>
            <p:nvPr/>
          </p:nvCxnSpPr>
          <p:spPr>
            <a:xfrm>
              <a:off x="1439942" y="3624469"/>
              <a:ext cx="6743304" cy="0"/>
            </a:xfrm>
            <a:prstGeom prst="line">
              <a:avLst/>
            </a:prstGeom>
            <a:ln w="76200">
              <a:solidFill>
                <a:schemeClr val="tx2"/>
              </a:solidFill>
              <a:head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958CAD20-E37D-D016-CAAE-24F5D9271465}"/>
                </a:ext>
              </a:extLst>
            </p:cNvPr>
            <p:cNvGrpSpPr/>
            <p:nvPr/>
          </p:nvGrpSpPr>
          <p:grpSpPr>
            <a:xfrm flipH="1">
              <a:off x="970722" y="3624469"/>
              <a:ext cx="1159566" cy="1159565"/>
              <a:chOff x="9949068" y="2464904"/>
              <a:chExt cx="1159566" cy="1159565"/>
            </a:xfrm>
          </p:grpSpPr>
          <p:sp>
            <p:nvSpPr>
              <p:cNvPr id="11" name="Arc 10">
                <a:extLst>
                  <a:ext uri="{FF2B5EF4-FFF2-40B4-BE49-F238E27FC236}">
                    <a16:creationId xmlns:a16="http://schemas.microsoft.com/office/drawing/2014/main" xmlns="" id="{721704CE-6BDB-ACA1-FD87-84477B5493D0}"/>
                  </a:ext>
                </a:extLst>
              </p:cNvPr>
              <p:cNvSpPr/>
              <p:nvPr/>
            </p:nvSpPr>
            <p:spPr>
              <a:xfrm>
                <a:off x="9949069" y="2464904"/>
                <a:ext cx="1159565" cy="1159565"/>
              </a:xfrm>
              <a:prstGeom prst="arc">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a:extLst>
                  <a:ext uri="{FF2B5EF4-FFF2-40B4-BE49-F238E27FC236}">
                    <a16:creationId xmlns:a16="http://schemas.microsoft.com/office/drawing/2014/main" xmlns="" id="{72D9558A-566E-E98C-8E3B-EA72496ED869}"/>
                  </a:ext>
                </a:extLst>
              </p:cNvPr>
              <p:cNvSpPr/>
              <p:nvPr/>
            </p:nvSpPr>
            <p:spPr>
              <a:xfrm flipV="1">
                <a:off x="9949068" y="2464904"/>
                <a:ext cx="1159565" cy="1159565"/>
              </a:xfrm>
              <a:prstGeom prst="arc">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10" name="Straight Connector 9">
              <a:extLst>
                <a:ext uri="{FF2B5EF4-FFF2-40B4-BE49-F238E27FC236}">
                  <a16:creationId xmlns:a16="http://schemas.microsoft.com/office/drawing/2014/main" xmlns="" id="{D622B3E0-C1DE-631F-3262-2AC5C799FC92}"/>
                </a:ext>
              </a:extLst>
            </p:cNvPr>
            <p:cNvCxnSpPr/>
            <p:nvPr/>
          </p:nvCxnSpPr>
          <p:spPr>
            <a:xfrm>
              <a:off x="1550503" y="4784034"/>
              <a:ext cx="5279112" cy="0"/>
            </a:xfrm>
            <a:prstGeom prst="line">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xmlns="" id="{A2ED0C3B-06E2-547E-2DFA-74BA9C1E4E93}"/>
              </a:ext>
            </a:extLst>
          </p:cNvPr>
          <p:cNvSpPr/>
          <p:nvPr/>
        </p:nvSpPr>
        <p:spPr>
          <a:xfrm>
            <a:off x="1348808" y="2199901"/>
            <a:ext cx="199103" cy="19910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E6C5EF8E-5840-88A1-BAF3-3AC35B56ABB7}"/>
              </a:ext>
            </a:extLst>
          </p:cNvPr>
          <p:cNvSpPr/>
          <p:nvPr/>
        </p:nvSpPr>
        <p:spPr>
          <a:xfrm>
            <a:off x="2451111" y="3769057"/>
            <a:ext cx="199103" cy="19910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0CA3AF6B-7D26-05B9-37F3-9C41E72B95F7}"/>
              </a:ext>
            </a:extLst>
          </p:cNvPr>
          <p:cNvSpPr/>
          <p:nvPr/>
        </p:nvSpPr>
        <p:spPr>
          <a:xfrm>
            <a:off x="6372200" y="2199901"/>
            <a:ext cx="199103" cy="19910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56297A26-466B-7BD4-B3B1-0E8B21B8BA00}"/>
              </a:ext>
            </a:extLst>
          </p:cNvPr>
          <p:cNvSpPr/>
          <p:nvPr/>
        </p:nvSpPr>
        <p:spPr>
          <a:xfrm>
            <a:off x="3753587" y="2205346"/>
            <a:ext cx="199103" cy="19910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xmlns="" id="{2601333C-5A80-854D-E496-547AAB2260BB}"/>
              </a:ext>
            </a:extLst>
          </p:cNvPr>
          <p:cNvSpPr txBox="1"/>
          <p:nvPr/>
        </p:nvSpPr>
        <p:spPr>
          <a:xfrm>
            <a:off x="898654" y="2518394"/>
            <a:ext cx="1547114" cy="830997"/>
          </a:xfrm>
          <a:prstGeom prst="rect">
            <a:avLst/>
          </a:prstGeom>
          <a:noFill/>
        </p:spPr>
        <p:txBody>
          <a:bodyPr wrap="square" rtlCol="0" anchor="t" anchorCtr="0">
            <a:spAutoFit/>
          </a:bodyPr>
          <a:lstStyle/>
          <a:p>
            <a:r>
              <a:rPr lang="en-IE" sz="1600" b="1" dirty="0">
                <a:solidFill>
                  <a:schemeClr val="tx2"/>
                </a:solidFill>
              </a:rPr>
              <a:t>Topic suggested by MS or DG TAXUD</a:t>
            </a:r>
            <a:endParaRPr lang="en-GB" sz="1600" dirty="0"/>
          </a:p>
        </p:txBody>
      </p:sp>
      <p:sp>
        <p:nvSpPr>
          <p:cNvPr id="22" name="TextBox 21">
            <a:extLst>
              <a:ext uri="{FF2B5EF4-FFF2-40B4-BE49-F238E27FC236}">
                <a16:creationId xmlns:a16="http://schemas.microsoft.com/office/drawing/2014/main" xmlns="" id="{165D4292-A758-13C2-8B1F-E432FA58D7B5}"/>
              </a:ext>
            </a:extLst>
          </p:cNvPr>
          <p:cNvSpPr txBox="1"/>
          <p:nvPr/>
        </p:nvSpPr>
        <p:spPr>
          <a:xfrm>
            <a:off x="5905869" y="2538417"/>
            <a:ext cx="1547114" cy="338554"/>
          </a:xfrm>
          <a:prstGeom prst="rect">
            <a:avLst/>
          </a:prstGeom>
          <a:noFill/>
        </p:spPr>
        <p:txBody>
          <a:bodyPr wrap="square" rtlCol="0" anchor="t" anchorCtr="0">
            <a:spAutoFit/>
          </a:bodyPr>
          <a:lstStyle/>
          <a:p>
            <a:r>
              <a:rPr lang="en-IE" sz="1600" b="1" dirty="0">
                <a:solidFill>
                  <a:schemeClr val="tx2"/>
                </a:solidFill>
              </a:rPr>
              <a:t>Project charter</a:t>
            </a:r>
            <a:endParaRPr lang="en-GB" sz="1600" dirty="0"/>
          </a:p>
        </p:txBody>
      </p:sp>
      <p:sp>
        <p:nvSpPr>
          <p:cNvPr id="23" name="TextBox 22">
            <a:extLst>
              <a:ext uri="{FF2B5EF4-FFF2-40B4-BE49-F238E27FC236}">
                <a16:creationId xmlns:a16="http://schemas.microsoft.com/office/drawing/2014/main" xmlns="" id="{3A46E094-0B5E-946C-6AD4-123B60207F80}"/>
              </a:ext>
            </a:extLst>
          </p:cNvPr>
          <p:cNvSpPr txBox="1"/>
          <p:nvPr/>
        </p:nvSpPr>
        <p:spPr>
          <a:xfrm>
            <a:off x="3179133" y="2538417"/>
            <a:ext cx="1547114" cy="954107"/>
          </a:xfrm>
          <a:prstGeom prst="rect">
            <a:avLst/>
          </a:prstGeom>
          <a:noFill/>
        </p:spPr>
        <p:txBody>
          <a:bodyPr wrap="square" rtlCol="0" anchor="t" anchorCtr="0">
            <a:spAutoFit/>
          </a:bodyPr>
          <a:lstStyle/>
          <a:p>
            <a:r>
              <a:rPr lang="en-IE" sz="1600" b="1" dirty="0">
                <a:solidFill>
                  <a:schemeClr val="tx2"/>
                </a:solidFill>
              </a:rPr>
              <a:t>Ask MS for </a:t>
            </a:r>
            <a:r>
              <a:rPr lang="en-IE" sz="2400" b="1" dirty="0">
                <a:solidFill>
                  <a:schemeClr val="tx2"/>
                </a:solidFill>
              </a:rPr>
              <a:t>experts</a:t>
            </a:r>
            <a:r>
              <a:rPr lang="en-IE" sz="1600" b="1" dirty="0">
                <a:solidFill>
                  <a:schemeClr val="tx2"/>
                </a:solidFill>
              </a:rPr>
              <a:t> that can participate</a:t>
            </a:r>
            <a:endParaRPr lang="en-GB" sz="1600" dirty="0"/>
          </a:p>
        </p:txBody>
      </p:sp>
      <p:sp>
        <p:nvSpPr>
          <p:cNvPr id="24" name="TextBox 23">
            <a:extLst>
              <a:ext uri="{FF2B5EF4-FFF2-40B4-BE49-F238E27FC236}">
                <a16:creationId xmlns:a16="http://schemas.microsoft.com/office/drawing/2014/main" xmlns="" id="{BDA1C907-3BD0-6773-D18D-BA1022C24E1E}"/>
              </a:ext>
            </a:extLst>
          </p:cNvPr>
          <p:cNvSpPr txBox="1"/>
          <p:nvPr/>
        </p:nvSpPr>
        <p:spPr>
          <a:xfrm>
            <a:off x="4211960" y="4058906"/>
            <a:ext cx="1547114" cy="584775"/>
          </a:xfrm>
          <a:prstGeom prst="rect">
            <a:avLst/>
          </a:prstGeom>
          <a:noFill/>
        </p:spPr>
        <p:txBody>
          <a:bodyPr wrap="square" rtlCol="0" anchor="t" anchorCtr="0">
            <a:spAutoFit/>
          </a:bodyPr>
          <a:lstStyle/>
          <a:p>
            <a:r>
              <a:rPr lang="en-IE" sz="1600" b="1" dirty="0">
                <a:solidFill>
                  <a:schemeClr val="tx2"/>
                </a:solidFill>
              </a:rPr>
              <a:t>Instructional Design Map</a:t>
            </a:r>
            <a:endParaRPr lang="en-GB" sz="1600" dirty="0"/>
          </a:p>
        </p:txBody>
      </p:sp>
      <p:sp>
        <p:nvSpPr>
          <p:cNvPr id="25" name="Rectangle 24">
            <a:extLst>
              <a:ext uri="{FF2B5EF4-FFF2-40B4-BE49-F238E27FC236}">
                <a16:creationId xmlns:a16="http://schemas.microsoft.com/office/drawing/2014/main" xmlns="" id="{09ACB356-FDA5-0FE9-219C-7F8EED95C09F}"/>
              </a:ext>
            </a:extLst>
          </p:cNvPr>
          <p:cNvSpPr/>
          <p:nvPr/>
        </p:nvSpPr>
        <p:spPr>
          <a:xfrm>
            <a:off x="3652489" y="5338213"/>
            <a:ext cx="199103" cy="19910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A789179E-F1B4-35BE-913A-16F50E66940F}"/>
              </a:ext>
            </a:extLst>
          </p:cNvPr>
          <p:cNvSpPr/>
          <p:nvPr/>
        </p:nvSpPr>
        <p:spPr>
          <a:xfrm>
            <a:off x="6874754" y="3769057"/>
            <a:ext cx="199103" cy="19910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xmlns="" id="{F43EB1F7-4035-3769-4483-FBA46D761B3A}"/>
              </a:ext>
            </a:extLst>
          </p:cNvPr>
          <p:cNvSpPr/>
          <p:nvPr/>
        </p:nvSpPr>
        <p:spPr>
          <a:xfrm>
            <a:off x="4626695" y="3769057"/>
            <a:ext cx="199103" cy="19910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xmlns="" id="{F63CAD8F-C0CD-ACE5-6959-56D41F587DA6}"/>
              </a:ext>
            </a:extLst>
          </p:cNvPr>
          <p:cNvSpPr txBox="1"/>
          <p:nvPr/>
        </p:nvSpPr>
        <p:spPr>
          <a:xfrm>
            <a:off x="2024735" y="4054899"/>
            <a:ext cx="1547114" cy="338554"/>
          </a:xfrm>
          <a:prstGeom prst="rect">
            <a:avLst/>
          </a:prstGeom>
          <a:noFill/>
        </p:spPr>
        <p:txBody>
          <a:bodyPr wrap="square" rtlCol="0" anchor="t" anchorCtr="0">
            <a:spAutoFit/>
          </a:bodyPr>
          <a:lstStyle/>
          <a:p>
            <a:r>
              <a:rPr lang="en-IE" sz="1600" b="1" dirty="0">
                <a:solidFill>
                  <a:schemeClr val="tx2"/>
                </a:solidFill>
              </a:rPr>
              <a:t>Storyboard</a:t>
            </a:r>
            <a:endParaRPr lang="en-GB" sz="1600" dirty="0"/>
          </a:p>
        </p:txBody>
      </p:sp>
      <p:sp>
        <p:nvSpPr>
          <p:cNvPr id="29" name="TextBox 28">
            <a:extLst>
              <a:ext uri="{FF2B5EF4-FFF2-40B4-BE49-F238E27FC236}">
                <a16:creationId xmlns:a16="http://schemas.microsoft.com/office/drawing/2014/main" xmlns="" id="{A554FF75-A40C-ECA1-604D-9CB1C87E58C7}"/>
              </a:ext>
            </a:extLst>
          </p:cNvPr>
          <p:cNvSpPr txBox="1"/>
          <p:nvPr/>
        </p:nvSpPr>
        <p:spPr>
          <a:xfrm>
            <a:off x="6336415" y="4075417"/>
            <a:ext cx="1547114" cy="769441"/>
          </a:xfrm>
          <a:prstGeom prst="rect">
            <a:avLst/>
          </a:prstGeom>
          <a:noFill/>
        </p:spPr>
        <p:txBody>
          <a:bodyPr wrap="square" rtlCol="0" anchor="t" anchorCtr="0">
            <a:spAutoFit/>
          </a:bodyPr>
          <a:lstStyle/>
          <a:p>
            <a:r>
              <a:rPr lang="en-IE" sz="1600" b="1" dirty="0">
                <a:solidFill>
                  <a:schemeClr val="tx2"/>
                </a:solidFill>
              </a:rPr>
              <a:t>Share national material </a:t>
            </a:r>
            <a:r>
              <a:rPr lang="en-IE" sz="1200" b="1" dirty="0">
                <a:solidFill>
                  <a:schemeClr val="tx2"/>
                </a:solidFill>
              </a:rPr>
              <a:t>(even in national language)</a:t>
            </a:r>
            <a:endParaRPr lang="en-GB" sz="1200" dirty="0"/>
          </a:p>
        </p:txBody>
      </p:sp>
      <p:sp>
        <p:nvSpPr>
          <p:cNvPr id="30" name="TextBox 29">
            <a:extLst>
              <a:ext uri="{FF2B5EF4-FFF2-40B4-BE49-F238E27FC236}">
                <a16:creationId xmlns:a16="http://schemas.microsoft.com/office/drawing/2014/main" xmlns="" id="{8992EF43-416A-FDA6-9CEF-AC1CA3DDD939}"/>
              </a:ext>
            </a:extLst>
          </p:cNvPr>
          <p:cNvSpPr txBox="1"/>
          <p:nvPr/>
        </p:nvSpPr>
        <p:spPr>
          <a:xfrm>
            <a:off x="3179133" y="5726251"/>
            <a:ext cx="1547114" cy="338554"/>
          </a:xfrm>
          <a:prstGeom prst="rect">
            <a:avLst/>
          </a:prstGeom>
          <a:noFill/>
        </p:spPr>
        <p:txBody>
          <a:bodyPr wrap="square" rtlCol="0" anchor="t" anchorCtr="0">
            <a:spAutoFit/>
          </a:bodyPr>
          <a:lstStyle/>
          <a:p>
            <a:r>
              <a:rPr lang="en-IE" sz="1600" b="1" dirty="0">
                <a:solidFill>
                  <a:schemeClr val="tx2"/>
                </a:solidFill>
              </a:rPr>
              <a:t>Development</a:t>
            </a:r>
            <a:endParaRPr lang="en-GB" sz="1600" dirty="0"/>
          </a:p>
        </p:txBody>
      </p:sp>
      <p:sp>
        <p:nvSpPr>
          <p:cNvPr id="31" name="TextBox 30">
            <a:extLst>
              <a:ext uri="{FF2B5EF4-FFF2-40B4-BE49-F238E27FC236}">
                <a16:creationId xmlns:a16="http://schemas.microsoft.com/office/drawing/2014/main" xmlns="" id="{8690F11A-2F99-CF38-2FD5-4A703F8289CB}"/>
              </a:ext>
            </a:extLst>
          </p:cNvPr>
          <p:cNvSpPr txBox="1"/>
          <p:nvPr/>
        </p:nvSpPr>
        <p:spPr>
          <a:xfrm>
            <a:off x="6863436" y="4856528"/>
            <a:ext cx="2266309" cy="830997"/>
          </a:xfrm>
          <a:prstGeom prst="rect">
            <a:avLst/>
          </a:prstGeom>
          <a:noFill/>
        </p:spPr>
        <p:txBody>
          <a:bodyPr wrap="square" rtlCol="0" anchor="t" anchorCtr="0">
            <a:spAutoFit/>
          </a:bodyPr>
          <a:lstStyle/>
          <a:p>
            <a:r>
              <a:rPr lang="en-IE" sz="1600" b="1" dirty="0">
                <a:solidFill>
                  <a:schemeClr val="tx2"/>
                </a:solidFill>
              </a:rPr>
              <a:t>Release of the course in Customs &amp; Tax EU Learning Portal</a:t>
            </a:r>
            <a:endParaRPr lang="en-GB" sz="1600" dirty="0"/>
          </a:p>
        </p:txBody>
      </p:sp>
      <p:pic>
        <p:nvPicPr>
          <p:cNvPr id="32" name="Picture 31">
            <a:extLst>
              <a:ext uri="{FF2B5EF4-FFF2-40B4-BE49-F238E27FC236}">
                <a16:creationId xmlns:a16="http://schemas.microsoft.com/office/drawing/2014/main" xmlns="" id="{ABE96B0C-2208-546C-4E0D-E6F235AA6473}"/>
              </a:ext>
            </a:extLst>
          </p:cNvPr>
          <p:cNvPicPr>
            <a:picLocks noChangeAspect="1"/>
          </p:cNvPicPr>
          <p:nvPr/>
        </p:nvPicPr>
        <p:blipFill>
          <a:blip r:embed="rId3"/>
          <a:stretch>
            <a:fillRect/>
          </a:stretch>
        </p:blipFill>
        <p:spPr>
          <a:xfrm>
            <a:off x="7487597" y="5589903"/>
            <a:ext cx="863433" cy="863433"/>
          </a:xfrm>
          <a:prstGeom prst="rect">
            <a:avLst/>
          </a:prstGeom>
        </p:spPr>
      </p:pic>
      <p:pic>
        <p:nvPicPr>
          <p:cNvPr id="34" name="Picture 33">
            <a:extLst>
              <a:ext uri="{FF2B5EF4-FFF2-40B4-BE49-F238E27FC236}">
                <a16:creationId xmlns:a16="http://schemas.microsoft.com/office/drawing/2014/main" xmlns="" id="{3817B37F-639B-CBAB-957A-65075342B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425" y="948225"/>
            <a:ext cx="665210" cy="665210"/>
          </a:xfrm>
          <a:prstGeom prst="rect">
            <a:avLst/>
          </a:prstGeom>
        </p:spPr>
      </p:pic>
      <p:pic>
        <p:nvPicPr>
          <p:cNvPr id="37" name="Picture 36">
            <a:extLst>
              <a:ext uri="{FF2B5EF4-FFF2-40B4-BE49-F238E27FC236}">
                <a16:creationId xmlns:a16="http://schemas.microsoft.com/office/drawing/2014/main" xmlns="" id="{93A79710-1D98-C617-14B6-7E449CBAADFF}"/>
              </a:ext>
            </a:extLst>
          </p:cNvPr>
          <p:cNvPicPr>
            <a:picLocks noChangeAspect="1"/>
          </p:cNvPicPr>
          <p:nvPr/>
        </p:nvPicPr>
        <p:blipFill>
          <a:blip r:embed="rId5"/>
          <a:stretch>
            <a:fillRect/>
          </a:stretch>
        </p:blipFill>
        <p:spPr>
          <a:xfrm>
            <a:off x="323528" y="2621814"/>
            <a:ext cx="635108" cy="640356"/>
          </a:xfrm>
          <a:prstGeom prst="rect">
            <a:avLst/>
          </a:prstGeom>
        </p:spPr>
      </p:pic>
    </p:spTree>
    <p:extLst>
      <p:ext uri="{BB962C8B-B14F-4D97-AF65-F5344CB8AC3E}">
        <p14:creationId xmlns:p14="http://schemas.microsoft.com/office/powerpoint/2010/main" val="379981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848008"/>
            <a:ext cx="8229600" cy="769441"/>
          </a:xfrm>
          <a:noFill/>
        </p:spPr>
        <p:txBody>
          <a:bodyPr vert="horz" wrap="square" lIns="91440" tIns="45720" rIns="91440" bIns="45720" rtlCol="0" anchor="t" anchorCtr="0">
            <a:spAutoFit/>
          </a:bodyPr>
          <a:lstStyle/>
          <a:p>
            <a:r>
              <a:rPr lang="pl-PL" b="1" dirty="0" err="1">
                <a:solidFill>
                  <a:schemeClr val="tx2"/>
                </a:solidFill>
                <a:latin typeface="Arial" panose="020B0604020202020204" pitchFamily="34" charset="0"/>
                <a:ea typeface="+mn-ea"/>
                <a:cs typeface="Arial" panose="020B0604020202020204" pitchFamily="34" charset="0"/>
              </a:rPr>
              <a:t>Lo</a:t>
            </a:r>
            <a:r>
              <a:rPr lang="fr-BE" b="1" dirty="0" err="1">
                <a:solidFill>
                  <a:schemeClr val="tx2"/>
                </a:solidFill>
                <a:latin typeface="Arial" panose="020B0604020202020204" pitchFamily="34" charset="0"/>
                <a:ea typeface="+mn-ea"/>
                <a:cs typeface="Arial" panose="020B0604020202020204" pitchFamily="34" charset="0"/>
              </a:rPr>
              <a:t>calisation</a:t>
            </a:r>
            <a:r>
              <a:rPr lang="fr-BE" b="1" dirty="0">
                <a:solidFill>
                  <a:schemeClr val="tx2"/>
                </a:solidFill>
                <a:latin typeface="Arial" panose="020B0604020202020204" pitchFamily="34" charset="0"/>
                <a:ea typeface="+mn-ea"/>
                <a:cs typeface="Arial" panose="020B0604020202020204" pitchFamily="34" charset="0"/>
              </a:rPr>
              <a:t> process</a:t>
            </a:r>
            <a:endParaRPr lang="pl-PL" b="1" dirty="0">
              <a:solidFill>
                <a:schemeClr val="tx2"/>
              </a:solidFill>
              <a:latin typeface="Arial" panose="020B0604020202020204" pitchFamily="34" charset="0"/>
              <a:ea typeface="+mn-ea"/>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graphicFrame>
        <p:nvGraphicFramePr>
          <p:cNvPr id="8" name="Diagram 7">
            <a:extLst>
              <a:ext uri="{FF2B5EF4-FFF2-40B4-BE49-F238E27FC236}">
                <a16:creationId xmlns:a16="http://schemas.microsoft.com/office/drawing/2014/main" xmlns="" id="{EEB0F546-220B-0CE1-5F34-5E60F529121A}"/>
              </a:ext>
            </a:extLst>
          </p:cNvPr>
          <p:cNvGraphicFramePr/>
          <p:nvPr>
            <p:extLst/>
          </p:nvPr>
        </p:nvGraphicFramePr>
        <p:xfrm>
          <a:off x="2298330" y="1971301"/>
          <a:ext cx="5341912" cy="37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68F4D433-BE11-F7C9-2633-43D647F91802}"/>
              </a:ext>
            </a:extLst>
          </p:cNvPr>
          <p:cNvSpPr txBox="1"/>
          <p:nvPr/>
        </p:nvSpPr>
        <p:spPr>
          <a:xfrm>
            <a:off x="1362722" y="2684154"/>
            <a:ext cx="2902621" cy="1200329"/>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Request from National Administration (TSG coordinator)</a:t>
            </a:r>
            <a:endParaRPr lang="en-GB" sz="1800" dirty="0">
              <a:solidFill>
                <a:schemeClr val="tx1"/>
              </a:solidFill>
              <a:latin typeface="Arial" panose="020B0604020202020204" pitchFamily="34" charset="0"/>
              <a:cs typeface="Arial" panose="020B0604020202020204" pitchFamily="34" charset="0"/>
            </a:endParaRPr>
          </a:p>
          <a:p>
            <a:endParaRPr lang="en-GB" dirty="0"/>
          </a:p>
        </p:txBody>
      </p:sp>
      <p:cxnSp>
        <p:nvCxnSpPr>
          <p:cNvPr id="10" name="Straight Connector 9">
            <a:extLst>
              <a:ext uri="{FF2B5EF4-FFF2-40B4-BE49-F238E27FC236}">
                <a16:creationId xmlns:a16="http://schemas.microsoft.com/office/drawing/2014/main" xmlns="" id="{7B5B68EF-DC72-EBFF-237A-D188CC15CF82}"/>
              </a:ext>
            </a:extLst>
          </p:cNvPr>
          <p:cNvCxnSpPr>
            <a:cxnSpLocks/>
          </p:cNvCxnSpPr>
          <p:nvPr/>
        </p:nvCxnSpPr>
        <p:spPr bwMode="auto">
          <a:xfrm>
            <a:off x="1475656" y="2492896"/>
            <a:ext cx="2902621" cy="0"/>
          </a:xfrm>
          <a:prstGeom prst="line">
            <a:avLst/>
          </a:prstGeom>
          <a:noFill/>
          <a:ln w="19050" cap="flat" cmpd="sng" algn="ctr">
            <a:solidFill>
              <a:schemeClr val="tx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xmlns="" id="{9097E4F4-9513-B020-CA2C-58EFC9849900}"/>
              </a:ext>
            </a:extLst>
          </p:cNvPr>
          <p:cNvSpPr txBox="1"/>
          <p:nvPr/>
        </p:nvSpPr>
        <p:spPr>
          <a:xfrm>
            <a:off x="6294844" y="3912037"/>
            <a:ext cx="2843129" cy="923330"/>
          </a:xfrm>
          <a:prstGeom prst="rect">
            <a:avLst/>
          </a:prstGeom>
          <a:noFill/>
        </p:spPr>
        <p:txBody>
          <a:bodyPr wrap="square" rtlCol="0">
            <a:spAutoFit/>
          </a:bodyPr>
          <a:lstStyle/>
          <a:p>
            <a:pPr lvl="0"/>
            <a:r>
              <a:rPr lang="en-GB" sz="1800" b="1" dirty="0">
                <a:solidFill>
                  <a:schemeClr val="tx1"/>
                </a:solidFill>
                <a:latin typeface="Arial" panose="020B0604020202020204" pitchFamily="34" charset="0"/>
                <a:cs typeface="Arial" panose="020B0604020202020204" pitchFamily="34" charset="0"/>
              </a:rPr>
              <a:t>Reviewer</a:t>
            </a:r>
            <a:r>
              <a:rPr lang="en-GB" sz="1800" dirty="0">
                <a:solidFill>
                  <a:schemeClr val="tx1"/>
                </a:solidFill>
                <a:latin typeface="Arial" panose="020B0604020202020204" pitchFamily="34" charset="0"/>
                <a:cs typeface="Arial" panose="020B0604020202020204" pitchFamily="34" charset="0"/>
              </a:rPr>
              <a:t> from National Administration</a:t>
            </a:r>
          </a:p>
          <a:p>
            <a:endParaRPr lang="en-GB" dirty="0"/>
          </a:p>
        </p:txBody>
      </p:sp>
      <p:cxnSp>
        <p:nvCxnSpPr>
          <p:cNvPr id="12" name="Straight Connector 11">
            <a:extLst>
              <a:ext uri="{FF2B5EF4-FFF2-40B4-BE49-F238E27FC236}">
                <a16:creationId xmlns:a16="http://schemas.microsoft.com/office/drawing/2014/main" xmlns="" id="{35A8534C-F7DB-1165-24F9-41B3BDD352F9}"/>
              </a:ext>
            </a:extLst>
          </p:cNvPr>
          <p:cNvCxnSpPr>
            <a:cxnSpLocks/>
          </p:cNvCxnSpPr>
          <p:nvPr/>
        </p:nvCxnSpPr>
        <p:spPr bwMode="auto">
          <a:xfrm flipH="1">
            <a:off x="5000626" y="3717032"/>
            <a:ext cx="2639616" cy="0"/>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xmlns="" id="{1BCFF491-3FB3-AED2-9E72-69CA36802562}"/>
              </a:ext>
            </a:extLst>
          </p:cNvPr>
          <p:cNvSpPr txBox="1"/>
          <p:nvPr/>
        </p:nvSpPr>
        <p:spPr>
          <a:xfrm>
            <a:off x="1369226" y="5310570"/>
            <a:ext cx="2397817" cy="923330"/>
          </a:xfrm>
          <a:prstGeom prst="rect">
            <a:avLst/>
          </a:prstGeom>
          <a:noFill/>
        </p:spPr>
        <p:txBody>
          <a:bodyPr wrap="square" rtlCol="0">
            <a:spAutoFit/>
          </a:bodyPr>
          <a:lstStyle/>
          <a:p>
            <a:pPr lvl="0"/>
            <a:r>
              <a:rPr lang="en-GB" sz="1800" dirty="0">
                <a:solidFill>
                  <a:schemeClr val="tx1"/>
                </a:solidFill>
                <a:latin typeface="Arial" panose="020B0604020202020204" pitchFamily="34" charset="0"/>
                <a:cs typeface="Arial" panose="020B0604020202020204" pitchFamily="34" charset="0"/>
              </a:rPr>
              <a:t>Development and  Release in the portal </a:t>
            </a:r>
          </a:p>
          <a:p>
            <a:endParaRPr lang="en-GB" dirty="0"/>
          </a:p>
        </p:txBody>
      </p:sp>
      <p:cxnSp>
        <p:nvCxnSpPr>
          <p:cNvPr id="14" name="Straight Connector 13">
            <a:extLst>
              <a:ext uri="{FF2B5EF4-FFF2-40B4-BE49-F238E27FC236}">
                <a16:creationId xmlns:a16="http://schemas.microsoft.com/office/drawing/2014/main" xmlns="" id="{62CCB23A-41A8-0BC3-F3C3-43105ED72862}"/>
              </a:ext>
            </a:extLst>
          </p:cNvPr>
          <p:cNvCxnSpPr>
            <a:cxnSpLocks/>
          </p:cNvCxnSpPr>
          <p:nvPr/>
        </p:nvCxnSpPr>
        <p:spPr bwMode="auto">
          <a:xfrm>
            <a:off x="1475656" y="5157192"/>
            <a:ext cx="2769073" cy="0"/>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a:extLst>
              <a:ext uri="{FF2B5EF4-FFF2-40B4-BE49-F238E27FC236}">
                <a16:creationId xmlns:a16="http://schemas.microsoft.com/office/drawing/2014/main" xmlns="" id="{60F7425C-C94F-503A-0A82-8BFEDE83F9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4225" y="2385187"/>
            <a:ext cx="701374" cy="767128"/>
          </a:xfrm>
          <a:prstGeom prst="rect">
            <a:avLst/>
          </a:prstGeom>
        </p:spPr>
      </p:pic>
      <p:pic>
        <p:nvPicPr>
          <p:cNvPr id="23" name="Picture 22">
            <a:extLst>
              <a:ext uri="{FF2B5EF4-FFF2-40B4-BE49-F238E27FC236}">
                <a16:creationId xmlns:a16="http://schemas.microsoft.com/office/drawing/2014/main" xmlns="" id="{53EC3452-0FF7-9D51-E3D2-07BB600493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7790" y="3369014"/>
            <a:ext cx="686418" cy="945642"/>
          </a:xfrm>
          <a:prstGeom prst="rect">
            <a:avLst/>
          </a:prstGeom>
        </p:spPr>
      </p:pic>
      <p:pic>
        <p:nvPicPr>
          <p:cNvPr id="26" name="Picture 25">
            <a:extLst>
              <a:ext uri="{FF2B5EF4-FFF2-40B4-BE49-F238E27FC236}">
                <a16:creationId xmlns:a16="http://schemas.microsoft.com/office/drawing/2014/main" xmlns="" id="{8301DA72-F53B-A1C8-C40E-4C153C3A4530}"/>
              </a:ext>
            </a:extLst>
          </p:cNvPr>
          <p:cNvPicPr>
            <a:picLocks noChangeAspect="1"/>
          </p:cNvPicPr>
          <p:nvPr/>
        </p:nvPicPr>
        <p:blipFill>
          <a:blip r:embed="rId10"/>
          <a:stretch>
            <a:fillRect/>
          </a:stretch>
        </p:blipFill>
        <p:spPr>
          <a:xfrm>
            <a:off x="4840209" y="4531355"/>
            <a:ext cx="795390" cy="795390"/>
          </a:xfrm>
          <a:prstGeom prst="rect">
            <a:avLst/>
          </a:prstGeom>
        </p:spPr>
      </p:pic>
    </p:spTree>
    <p:extLst>
      <p:ext uri="{BB962C8B-B14F-4D97-AF65-F5344CB8AC3E}">
        <p14:creationId xmlns:p14="http://schemas.microsoft.com/office/powerpoint/2010/main" val="2635460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81715"/>
            <a:ext cx="8229600" cy="769441"/>
          </a:xfrm>
          <a:noFill/>
        </p:spPr>
        <p:txBody>
          <a:bodyPr vert="horz" wrap="square" lIns="91440" tIns="45720" rIns="91440" bIns="45720" rtlCol="0" anchor="t" anchorCtr="0">
            <a:spAutoFit/>
          </a:bodyPr>
          <a:lstStyle/>
          <a:p>
            <a:r>
              <a:rPr lang="fr-BE" b="1" dirty="0" err="1">
                <a:solidFill>
                  <a:schemeClr val="tx2"/>
                </a:solidFill>
                <a:latin typeface="Arial" panose="020B0604020202020204" pitchFamily="34" charset="0"/>
                <a:ea typeface="+mn-ea"/>
                <a:cs typeface="Arial" panose="020B0604020202020204" pitchFamily="34" charset="0"/>
              </a:rPr>
              <a:t>Role</a:t>
            </a:r>
            <a:r>
              <a:rPr lang="fr-BE" b="1" dirty="0">
                <a:solidFill>
                  <a:schemeClr val="tx2"/>
                </a:solidFill>
                <a:latin typeface="Arial" panose="020B0604020202020204" pitchFamily="34" charset="0"/>
                <a:ea typeface="+mn-ea"/>
                <a:cs typeface="Arial" panose="020B0604020202020204" pitchFamily="34" charset="0"/>
              </a:rPr>
              <a:t> of experts </a:t>
            </a:r>
            <a:endParaRPr lang="pl-PL" b="1" dirty="0">
              <a:solidFill>
                <a:schemeClr val="tx2"/>
              </a:solidFill>
              <a:latin typeface="Arial" panose="020B0604020202020204" pitchFamily="34" charset="0"/>
              <a:ea typeface="+mn-ea"/>
              <a:cs typeface="Arial" panose="020B0604020202020204" pitchFamily="34" charset="0"/>
            </a:endParaRPr>
          </a:p>
        </p:txBody>
      </p:sp>
      <p:sp>
        <p:nvSpPr>
          <p:cNvPr id="5" name="Symbol zastępczy zawartości 4"/>
          <p:cNvSpPr>
            <a:spLocks noGrp="1"/>
          </p:cNvSpPr>
          <p:nvPr>
            <p:ph idx="1"/>
          </p:nvPr>
        </p:nvSpPr>
        <p:spPr>
          <a:xfrm>
            <a:off x="827584" y="1772817"/>
            <a:ext cx="7859216" cy="4306106"/>
          </a:xfrm>
        </p:spPr>
        <p:txBody>
          <a:bodyPr>
            <a:normAutofit fontScale="85000" lnSpcReduction="20000"/>
          </a:bodyPr>
          <a:lstStyle/>
          <a:p>
            <a:r>
              <a:rPr lang="fr-BE" dirty="0">
                <a:latin typeface="Arial" panose="020B0604020202020204" pitchFamily="34" charset="0"/>
                <a:cs typeface="Arial" panose="020B0604020202020204" pitchFamily="34" charset="0"/>
              </a:rPr>
              <a:t>In the </a:t>
            </a:r>
            <a:r>
              <a:rPr lang="fr-BE" dirty="0" err="1">
                <a:latin typeface="Arial" panose="020B0604020202020204" pitchFamily="34" charset="0"/>
                <a:cs typeface="Arial" panose="020B0604020202020204" pitchFamily="34" charset="0"/>
              </a:rPr>
              <a:t>development</a:t>
            </a:r>
            <a:r>
              <a:rPr lang="fr-BE" dirty="0">
                <a:latin typeface="Arial" panose="020B0604020202020204" pitchFamily="34" charset="0"/>
                <a:cs typeface="Arial" panose="020B0604020202020204" pitchFamily="34" charset="0"/>
              </a:rPr>
              <a:t> process: </a:t>
            </a:r>
          </a:p>
          <a:p>
            <a:pPr lvl="1">
              <a:buFont typeface="Wingdings" panose="05000000000000000000" pitchFamily="2" charset="2"/>
              <a:buChar char="q"/>
            </a:pPr>
            <a:r>
              <a:rPr lang="fr-BE" dirty="0">
                <a:latin typeface="Arial" panose="020B0604020202020204" pitchFamily="34" charset="0"/>
                <a:cs typeface="Arial" panose="020B0604020202020204" pitchFamily="34" charset="0"/>
              </a:rPr>
              <a:t>Share </a:t>
            </a:r>
            <a:r>
              <a:rPr lang="fr-BE" dirty="0" err="1">
                <a:latin typeface="Arial" panose="020B0604020202020204" pitchFamily="34" charset="0"/>
                <a:cs typeface="Arial" panose="020B0604020202020204" pitchFamily="34" charset="0"/>
              </a:rPr>
              <a:t>material</a:t>
            </a:r>
            <a:endParaRPr lang="fr-BE"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fr-BE" dirty="0">
                <a:latin typeface="Arial" panose="020B0604020202020204" pitchFamily="34" charset="0"/>
                <a:cs typeface="Arial" panose="020B0604020202020204" pitchFamily="34" charset="0"/>
              </a:rPr>
              <a:t>Share </a:t>
            </a:r>
            <a:r>
              <a:rPr lang="fr-BE" dirty="0" err="1">
                <a:latin typeface="Arial" panose="020B0604020202020204" pitchFamily="34" charset="0"/>
                <a:cs typeface="Arial" panose="020B0604020202020204" pitchFamily="34" charset="0"/>
              </a:rPr>
              <a:t>knowledge</a:t>
            </a:r>
            <a:endParaRPr lang="fr-BE"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fr-BE" dirty="0" err="1">
                <a:latin typeface="Arial" panose="020B0604020202020204" pitchFamily="34" charset="0"/>
                <a:cs typeface="Arial" panose="020B0604020202020204" pitchFamily="34" charset="0"/>
              </a:rPr>
              <a:t>Collaborate</a:t>
            </a:r>
            <a:r>
              <a:rPr lang="fr-BE" dirty="0">
                <a:latin typeface="Arial" panose="020B0604020202020204" pitchFamily="34" charset="0"/>
                <a:cs typeface="Arial" panose="020B0604020202020204" pitchFamily="34" charset="0"/>
              </a:rPr>
              <a:t> in the </a:t>
            </a:r>
            <a:r>
              <a:rPr lang="fr-BE" dirty="0" err="1">
                <a:latin typeface="Arial" panose="020B0604020202020204" pitchFamily="34" charset="0"/>
                <a:cs typeface="Arial" panose="020B0604020202020204" pitchFamily="34" charset="0"/>
              </a:rPr>
              <a:t>whole</a:t>
            </a:r>
            <a:r>
              <a:rPr lang="fr-BE" dirty="0">
                <a:latin typeface="Arial" panose="020B0604020202020204" pitchFamily="34" charset="0"/>
                <a:cs typeface="Arial" panose="020B0604020202020204" pitchFamily="34" charset="0"/>
              </a:rPr>
              <a:t> process </a:t>
            </a:r>
          </a:p>
          <a:p>
            <a:pPr lvl="1">
              <a:buFont typeface="Wingdings" panose="05000000000000000000" pitchFamily="2" charset="2"/>
              <a:buChar char="q"/>
            </a:pPr>
            <a:r>
              <a:rPr lang="fr-BE" dirty="0">
                <a:latin typeface="Arial" panose="020B0604020202020204" pitchFamily="34" charset="0"/>
                <a:cs typeface="Arial" panose="020B0604020202020204" pitchFamily="34" charset="0"/>
              </a:rPr>
              <a:t>Crucial for the </a:t>
            </a:r>
            <a:r>
              <a:rPr lang="fr-BE" dirty="0" err="1">
                <a:latin typeface="Arial" panose="020B0604020202020204" pitchFamily="34" charset="0"/>
                <a:cs typeface="Arial" panose="020B0604020202020204" pitchFamily="34" charset="0"/>
              </a:rPr>
              <a:t>quality</a:t>
            </a:r>
            <a:r>
              <a:rPr lang="fr-BE" dirty="0">
                <a:latin typeface="Arial" panose="020B0604020202020204" pitchFamily="34" charset="0"/>
                <a:cs typeface="Arial" panose="020B0604020202020204" pitchFamily="34" charset="0"/>
              </a:rPr>
              <a:t> of the content</a:t>
            </a:r>
          </a:p>
          <a:p>
            <a:pPr marL="457200" lvl="1" indent="0">
              <a:buNone/>
            </a:pPr>
            <a:endParaRPr lang="fr-BE" dirty="0">
              <a:latin typeface="Arial" panose="020B0604020202020204" pitchFamily="34" charset="0"/>
              <a:cs typeface="Arial" panose="020B0604020202020204" pitchFamily="34" charset="0"/>
            </a:endParaRPr>
          </a:p>
          <a:p>
            <a:r>
              <a:rPr lang="fr-BE" dirty="0">
                <a:latin typeface="Arial" panose="020B0604020202020204" pitchFamily="34" charset="0"/>
                <a:cs typeface="Arial" panose="020B0604020202020204" pitchFamily="34" charset="0"/>
              </a:rPr>
              <a:t>In the localisation process:</a:t>
            </a:r>
          </a:p>
          <a:p>
            <a:pPr lvl="1">
              <a:buFont typeface="Wingdings" panose="05000000000000000000" pitchFamily="2" charset="2"/>
              <a:buChar char="q"/>
            </a:pPr>
            <a:r>
              <a:rPr lang="fr-BE" dirty="0" err="1">
                <a:latin typeface="Arial" panose="020B0604020202020204" pitchFamily="34" charset="0"/>
                <a:cs typeface="Arial" panose="020B0604020202020204" pitchFamily="34" charset="0"/>
              </a:rPr>
              <a:t>During</a:t>
            </a:r>
            <a:r>
              <a:rPr lang="fr-BE" dirty="0">
                <a:latin typeface="Arial" panose="020B0604020202020204" pitchFamily="34" charset="0"/>
                <a:cs typeface="Arial" panose="020B0604020202020204" pitchFamily="34" charset="0"/>
              </a:rPr>
              <a:t> the </a:t>
            </a:r>
            <a:r>
              <a:rPr lang="fr-BE" dirty="0" err="1">
                <a:latin typeface="Arial" panose="020B0604020202020204" pitchFamily="34" charset="0"/>
                <a:cs typeface="Arial" panose="020B0604020202020204" pitchFamily="34" charset="0"/>
              </a:rPr>
              <a:t>review</a:t>
            </a:r>
            <a:r>
              <a:rPr lang="fr-BE" dirty="0">
                <a:latin typeface="Arial" panose="020B0604020202020204" pitchFamily="34" charset="0"/>
                <a:cs typeface="Arial" panose="020B0604020202020204" pitchFamily="34" charset="0"/>
              </a:rPr>
              <a:t> of the </a:t>
            </a:r>
            <a:r>
              <a:rPr lang="fr-BE" dirty="0" err="1">
                <a:latin typeface="Arial" panose="020B0604020202020204" pitchFamily="34" charset="0"/>
                <a:cs typeface="Arial" panose="020B0604020202020204" pitchFamily="34" charset="0"/>
              </a:rPr>
              <a:t>glossary</a:t>
            </a:r>
            <a:r>
              <a:rPr lang="fr-BE" dirty="0">
                <a:latin typeface="Arial" panose="020B0604020202020204" pitchFamily="34" charset="0"/>
                <a:cs typeface="Arial" panose="020B0604020202020204" pitchFamily="34" charset="0"/>
              </a:rPr>
              <a:t> and final </a:t>
            </a:r>
            <a:r>
              <a:rPr lang="fr-BE" dirty="0" err="1">
                <a:latin typeface="Arial" panose="020B0604020202020204" pitchFamily="34" charset="0"/>
                <a:cs typeface="Arial" panose="020B0604020202020204" pitchFamily="34" charset="0"/>
              </a:rPr>
              <a:t>language</a:t>
            </a:r>
            <a:r>
              <a:rPr lang="fr-BE" dirty="0">
                <a:latin typeface="Arial" panose="020B0604020202020204" pitchFamily="34" charset="0"/>
                <a:cs typeface="Arial" panose="020B0604020202020204" pitchFamily="34" charset="0"/>
              </a:rPr>
              <a:t> version =&gt; input on national </a:t>
            </a:r>
            <a:r>
              <a:rPr lang="fr-BE" dirty="0" err="1">
                <a:latin typeface="Arial" panose="020B0604020202020204" pitchFamily="34" charset="0"/>
                <a:cs typeface="Arial" panose="020B0604020202020204" pitchFamily="34" charset="0"/>
              </a:rPr>
              <a:t>terminology</a:t>
            </a:r>
            <a:endParaRPr lang="fr-BE"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fr-BE" dirty="0" err="1">
                <a:latin typeface="Arial" panose="020B0604020202020204" pitchFamily="34" charset="0"/>
                <a:cs typeface="Arial" panose="020B0604020202020204" pitchFamily="34" charset="0"/>
              </a:rPr>
              <a:t>Identifiying</a:t>
            </a:r>
            <a:r>
              <a:rPr lang="fr-BE" dirty="0">
                <a:latin typeface="Arial" panose="020B0604020202020204" pitchFamily="34" charset="0"/>
                <a:cs typeface="Arial" panose="020B0604020202020204" pitchFamily="34" charset="0"/>
              </a:rPr>
              <a:t> possible </a:t>
            </a:r>
            <a:r>
              <a:rPr lang="fr-BE" dirty="0" err="1">
                <a:latin typeface="Arial" panose="020B0604020202020204" pitchFamily="34" charset="0"/>
                <a:cs typeface="Arial" panose="020B0604020202020204" pitchFamily="34" charset="0"/>
              </a:rPr>
              <a:t>improvements</a:t>
            </a:r>
            <a:r>
              <a:rPr lang="fr-BE" dirty="0">
                <a:latin typeface="Arial" panose="020B0604020202020204" pitchFamily="34" charset="0"/>
                <a:cs typeface="Arial" panose="020B0604020202020204" pitchFamily="34" charset="0"/>
              </a:rPr>
              <a:t> in the master version</a:t>
            </a:r>
            <a:endParaRPr lang="pl-PL"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spTree>
    <p:extLst>
      <p:ext uri="{BB962C8B-B14F-4D97-AF65-F5344CB8AC3E}">
        <p14:creationId xmlns:p14="http://schemas.microsoft.com/office/powerpoint/2010/main" val="404593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3"/>
          <a:stretch>
            <a:fillRect/>
          </a:stretch>
        </p:blipFill>
        <p:spPr>
          <a:xfrm>
            <a:off x="3563888" y="2519832"/>
            <a:ext cx="5559256" cy="3047859"/>
          </a:xfrm>
          <a:prstGeom prst="rect">
            <a:avLst/>
          </a:prstGeom>
        </p:spPr>
      </p:pic>
      <p:sp>
        <p:nvSpPr>
          <p:cNvPr id="4" name="Cím 3"/>
          <p:cNvSpPr>
            <a:spLocks noGrp="1"/>
          </p:cNvSpPr>
          <p:nvPr>
            <p:ph type="title"/>
          </p:nvPr>
        </p:nvSpPr>
        <p:spPr>
          <a:xfrm>
            <a:off x="1620467" y="857251"/>
            <a:ext cx="6642804" cy="994172"/>
          </a:xfrm>
        </p:spPr>
        <p:txBody>
          <a:bodyPr>
            <a:normAutofit fontScale="90000"/>
          </a:bodyPr>
          <a:lstStyle/>
          <a:p>
            <a:pPr algn="ctr"/>
            <a:r>
              <a:rPr lang="hu-HU" dirty="0" err="1"/>
              <a:t>Car</a:t>
            </a:r>
            <a:r>
              <a:rPr lang="hu-HU" dirty="0"/>
              <a:t> </a:t>
            </a:r>
            <a:r>
              <a:rPr lang="hu-HU" dirty="0" err="1"/>
              <a:t>S</a:t>
            </a:r>
            <a:r>
              <a:rPr lang="hu-HU" dirty="0" err="1" smtClean="0"/>
              <a:t>earch</a:t>
            </a:r>
            <a:r>
              <a:rPr lang="hu-HU" dirty="0" smtClean="0"/>
              <a:t> </a:t>
            </a:r>
            <a:r>
              <a:rPr lang="hu-HU" dirty="0" err="1" smtClean="0"/>
              <a:t>e-learning</a:t>
            </a:r>
            <a:r>
              <a:rPr lang="hu-HU" dirty="0" smtClean="0"/>
              <a:t> </a:t>
            </a:r>
            <a:r>
              <a:rPr lang="hu-HU" dirty="0" err="1" smtClean="0"/>
              <a:t>development</a:t>
            </a:r>
            <a:endParaRPr lang="hu-HU" dirty="0"/>
          </a:p>
        </p:txBody>
      </p:sp>
      <p:sp>
        <p:nvSpPr>
          <p:cNvPr id="5" name="Tartalom helye 4"/>
          <p:cNvSpPr>
            <a:spLocks noGrp="1"/>
          </p:cNvSpPr>
          <p:nvPr>
            <p:ph idx="1"/>
          </p:nvPr>
        </p:nvSpPr>
        <p:spPr>
          <a:xfrm>
            <a:off x="104820" y="2204864"/>
            <a:ext cx="4081818" cy="4406036"/>
          </a:xfrm>
        </p:spPr>
        <p:txBody>
          <a:bodyPr>
            <a:normAutofit fontScale="62500" lnSpcReduction="20000"/>
          </a:bodyPr>
          <a:lstStyle/>
          <a:p>
            <a:r>
              <a:rPr lang="en-US" dirty="0"/>
              <a:t>Customs &amp; Tax EU Learning </a:t>
            </a:r>
            <a:r>
              <a:rPr lang="en-US" dirty="0" smtClean="0"/>
              <a:t>Portal</a:t>
            </a:r>
            <a:endParaRPr lang="hu-HU" dirty="0" smtClean="0"/>
          </a:p>
          <a:p>
            <a:r>
              <a:rPr lang="hu-HU" dirty="0" smtClean="0"/>
              <a:t>5 </a:t>
            </a:r>
            <a:r>
              <a:rPr lang="hu-HU" dirty="0" err="1" smtClean="0"/>
              <a:t>Modules</a:t>
            </a:r>
            <a:endParaRPr lang="hu-HU" dirty="0" smtClean="0"/>
          </a:p>
          <a:p>
            <a:r>
              <a:rPr lang="hu-HU" dirty="0" smtClean="0"/>
              <a:t>Master version </a:t>
            </a:r>
            <a:r>
              <a:rPr lang="hu-HU" dirty="0" err="1" smtClean="0"/>
              <a:t>in</a:t>
            </a:r>
            <a:r>
              <a:rPr lang="hu-HU" dirty="0" smtClean="0"/>
              <a:t> EN</a:t>
            </a:r>
          </a:p>
          <a:p>
            <a:r>
              <a:rPr lang="hu-HU" dirty="0" smtClean="0"/>
              <a:t>2019.04. – 2020.07.</a:t>
            </a:r>
          </a:p>
          <a:p>
            <a:r>
              <a:rPr lang="hu-HU" dirty="0" smtClean="0"/>
              <a:t>1 </a:t>
            </a:r>
            <a:r>
              <a:rPr lang="hu-HU" dirty="0" err="1" smtClean="0"/>
              <a:t>kickoff</a:t>
            </a:r>
            <a:r>
              <a:rPr lang="hu-HU" dirty="0" smtClean="0"/>
              <a:t> meeting </a:t>
            </a:r>
            <a:r>
              <a:rPr lang="hu-HU" dirty="0" err="1" smtClean="0"/>
              <a:t>in</a:t>
            </a:r>
            <a:r>
              <a:rPr lang="hu-HU" dirty="0" smtClean="0"/>
              <a:t> </a:t>
            </a:r>
            <a:r>
              <a:rPr lang="hu-HU" dirty="0" err="1" smtClean="0"/>
              <a:t>Brussels</a:t>
            </a:r>
            <a:endParaRPr lang="hu-HU" dirty="0" smtClean="0"/>
          </a:p>
          <a:p>
            <a:r>
              <a:rPr lang="hu-HU" dirty="0" err="1" smtClean="0"/>
              <a:t>Content</a:t>
            </a:r>
            <a:r>
              <a:rPr lang="hu-HU" dirty="0" smtClean="0"/>
              <a:t> </a:t>
            </a:r>
            <a:r>
              <a:rPr lang="hu-HU" dirty="0" err="1" smtClean="0"/>
              <a:t>revision</a:t>
            </a:r>
            <a:r>
              <a:rPr lang="hu-HU" dirty="0" smtClean="0"/>
              <a:t> </a:t>
            </a:r>
            <a:r>
              <a:rPr lang="hu-HU" dirty="0" err="1" smtClean="0"/>
              <a:t>from</a:t>
            </a:r>
            <a:r>
              <a:rPr lang="hu-HU" dirty="0" smtClean="0"/>
              <a:t> 2007</a:t>
            </a:r>
          </a:p>
          <a:p>
            <a:r>
              <a:rPr lang="hu-HU" dirty="0" err="1" smtClean="0"/>
              <a:t>Content</a:t>
            </a:r>
            <a:r>
              <a:rPr lang="hu-HU" dirty="0" smtClean="0"/>
              <a:t> </a:t>
            </a:r>
            <a:r>
              <a:rPr lang="hu-HU" dirty="0" err="1" smtClean="0"/>
              <a:t>creation</a:t>
            </a:r>
            <a:r>
              <a:rPr lang="hu-HU" dirty="0" smtClean="0"/>
              <a:t> (text, </a:t>
            </a:r>
            <a:r>
              <a:rPr lang="hu-HU" dirty="0" err="1" smtClean="0"/>
              <a:t>photos</a:t>
            </a:r>
            <a:r>
              <a:rPr lang="hu-HU" dirty="0" smtClean="0"/>
              <a:t>, </a:t>
            </a:r>
            <a:r>
              <a:rPr lang="hu-HU" dirty="0" err="1" smtClean="0"/>
              <a:t>videos</a:t>
            </a:r>
            <a:r>
              <a:rPr lang="hu-HU" dirty="0" smtClean="0"/>
              <a:t>)</a:t>
            </a:r>
          </a:p>
          <a:p>
            <a:r>
              <a:rPr lang="hu-HU" dirty="0" smtClean="0"/>
              <a:t>New </a:t>
            </a:r>
            <a:r>
              <a:rPr lang="hu-HU" dirty="0" err="1" smtClean="0"/>
              <a:t>content</a:t>
            </a:r>
            <a:r>
              <a:rPr lang="hu-HU" dirty="0" smtClean="0"/>
              <a:t> </a:t>
            </a:r>
            <a:r>
              <a:rPr lang="hu-HU" dirty="0" err="1" smtClean="0"/>
              <a:t>revision</a:t>
            </a:r>
            <a:r>
              <a:rPr lang="hu-HU" dirty="0" smtClean="0"/>
              <a:t>, 2nd-3rd-4th </a:t>
            </a:r>
            <a:r>
              <a:rPr lang="hu-HU" dirty="0" err="1" smtClean="0"/>
              <a:t>revision</a:t>
            </a:r>
            <a:endParaRPr lang="hu-HU" dirty="0" smtClean="0"/>
          </a:p>
          <a:p>
            <a:r>
              <a:rPr lang="hu-HU" dirty="0" err="1" smtClean="0"/>
              <a:t>Apx</a:t>
            </a:r>
            <a:r>
              <a:rPr lang="hu-HU" dirty="0" smtClean="0"/>
              <a:t>. 600 </a:t>
            </a:r>
            <a:r>
              <a:rPr lang="hu-HU" dirty="0" err="1" smtClean="0"/>
              <a:t>hours</a:t>
            </a:r>
            <a:r>
              <a:rPr lang="hu-HU" dirty="0" smtClean="0"/>
              <a:t> of </a:t>
            </a:r>
            <a:r>
              <a:rPr lang="hu-HU" dirty="0" err="1" smtClean="0"/>
              <a:t>work</a:t>
            </a:r>
            <a:r>
              <a:rPr lang="hu-HU" dirty="0" smtClean="0"/>
              <a:t> </a:t>
            </a:r>
            <a:r>
              <a:rPr lang="hu-HU" dirty="0" err="1" smtClean="0"/>
              <a:t>in</a:t>
            </a:r>
            <a:r>
              <a:rPr lang="hu-HU" dirty="0" smtClean="0"/>
              <a:t> </a:t>
            </a:r>
            <a:r>
              <a:rPr lang="hu-HU" dirty="0" err="1" smtClean="0"/>
              <a:t>Freetime</a:t>
            </a:r>
            <a:r>
              <a:rPr lang="hu-HU" dirty="0" smtClean="0"/>
              <a:t> </a:t>
            </a:r>
            <a:r>
              <a:rPr lang="hu-HU" i="1" dirty="0" smtClean="0"/>
              <a:t>(per </a:t>
            </a:r>
            <a:r>
              <a:rPr lang="hu-HU" i="1" dirty="0" err="1" smtClean="0"/>
              <a:t>person</a:t>
            </a:r>
            <a:r>
              <a:rPr lang="hu-HU" i="1" dirty="0" smtClean="0"/>
              <a:t>)</a:t>
            </a:r>
          </a:p>
          <a:p>
            <a:r>
              <a:rPr lang="hu-HU" dirty="0" err="1" smtClean="0"/>
              <a:t>For</a:t>
            </a:r>
            <a:r>
              <a:rPr lang="hu-HU" dirty="0" smtClean="0"/>
              <a:t> </a:t>
            </a:r>
            <a:r>
              <a:rPr lang="hu-HU" u="sng" dirty="0" smtClean="0"/>
              <a:t>free</a:t>
            </a:r>
            <a:r>
              <a:rPr lang="hu-HU" dirty="0" smtClean="0"/>
              <a:t> of </a:t>
            </a:r>
            <a:r>
              <a:rPr lang="hu-HU" dirty="0" err="1" smtClean="0"/>
              <a:t>charge</a:t>
            </a:r>
            <a:r>
              <a:rPr lang="hu-HU" dirty="0" smtClean="0"/>
              <a:t> </a:t>
            </a:r>
            <a:r>
              <a:rPr lang="hu-HU" i="1" dirty="0" smtClean="0"/>
              <a:t>(service)</a:t>
            </a:r>
            <a:endParaRPr lang="en-US" i="1" dirty="0"/>
          </a:p>
          <a:p>
            <a:endParaRPr lang="hu-HU" dirty="0"/>
          </a:p>
        </p:txBody>
      </p:sp>
      <p:sp>
        <p:nvSpPr>
          <p:cNvPr id="9" name="Cím 1"/>
          <p:cNvSpPr txBox="1">
            <a:spLocks/>
          </p:cNvSpPr>
          <p:nvPr/>
        </p:nvSpPr>
        <p:spPr>
          <a:xfrm>
            <a:off x="3910619" y="1083764"/>
            <a:ext cx="1525905" cy="14190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hu-HU" sz="3000" b="1" dirty="0"/>
          </a:p>
        </p:txBody>
      </p:sp>
      <p:sp>
        <p:nvSpPr>
          <p:cNvPr id="10" name="Cím 1"/>
          <p:cNvSpPr txBox="1">
            <a:spLocks/>
          </p:cNvSpPr>
          <p:nvPr/>
        </p:nvSpPr>
        <p:spPr>
          <a:xfrm>
            <a:off x="5293129" y="920446"/>
            <a:ext cx="3387358" cy="14190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hu-HU" sz="1800" b="1" dirty="0">
              <a:latin typeface="Comic Sans MS" panose="030F0702030302020204" pitchFamily="66" charset="0"/>
            </a:endParaRPr>
          </a:p>
        </p:txBody>
      </p:sp>
      <p:pic>
        <p:nvPicPr>
          <p:cNvPr id="11" name="Obraz 3">
            <a:extLst>
              <a:ext uri="{FF2B5EF4-FFF2-40B4-BE49-F238E27FC236}">
                <a16:creationId xmlns="" xmlns:a16="http://schemas.microsoft.com/office/drawing/2014/main" id="{F6E64C3D-D384-A235-AE01-AD1226F8F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0" y="252709"/>
            <a:ext cx="2301589" cy="6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3691" y="5504184"/>
            <a:ext cx="1405514" cy="36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9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nodePh="1">
                                  <p:stCondLst>
                                    <p:cond delay="0"/>
                                  </p:stCondLst>
                                  <p:endCondLst>
                                    <p:cond evt="begin" delay="0">
                                      <p:tn val="23"/>
                                    </p:cond>
                                  </p:end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circle(in)">
                                      <p:cBhvr>
                                        <p:cTn id="25" dur="2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1000"/>
                                        <p:tgtEl>
                                          <p:spTgt spid="5">
                                            <p:txEl>
                                              <p:pRg st="2" end="2"/>
                                            </p:txEl>
                                          </p:spTgt>
                                        </p:tgtEl>
                                      </p:cBhvr>
                                    </p:animEffect>
                                    <p:anim calcmode="lin" valueType="num">
                                      <p:cBhvr>
                                        <p:cTn id="4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1000"/>
                                        <p:tgtEl>
                                          <p:spTgt spid="5">
                                            <p:txEl>
                                              <p:pRg st="3" end="3"/>
                                            </p:txEl>
                                          </p:spTgt>
                                        </p:tgtEl>
                                      </p:cBhvr>
                                    </p:animEffect>
                                    <p:anim calcmode="lin" valueType="num">
                                      <p:cBhvr>
                                        <p:cTn id="4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0"/>
                                        <p:tgtEl>
                                          <p:spTgt spid="5">
                                            <p:txEl>
                                              <p:pRg st="4" end="4"/>
                                            </p:txEl>
                                          </p:spTgt>
                                        </p:tgtEl>
                                      </p:cBhvr>
                                    </p:animEffect>
                                    <p:anim calcmode="lin" valueType="num">
                                      <p:cBhvr>
                                        <p:cTn id="5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1000"/>
                                        <p:tgtEl>
                                          <p:spTgt spid="5">
                                            <p:txEl>
                                              <p:pRg st="5" end="5"/>
                                            </p:txEl>
                                          </p:spTgt>
                                        </p:tgtEl>
                                      </p:cBhvr>
                                    </p:animEffect>
                                    <p:anim calcmode="lin" valueType="num">
                                      <p:cBhvr>
                                        <p:cTn id="5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fade">
                                      <p:cBhvr>
                                        <p:cTn id="62" dur="1000"/>
                                        <p:tgtEl>
                                          <p:spTgt spid="5">
                                            <p:txEl>
                                              <p:pRg st="6" end="6"/>
                                            </p:txEl>
                                          </p:spTgt>
                                        </p:tgtEl>
                                      </p:cBhvr>
                                    </p:animEffect>
                                    <p:anim calcmode="lin" valueType="num">
                                      <p:cBhvr>
                                        <p:cTn id="6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1000"/>
                                        <p:tgtEl>
                                          <p:spTgt spid="5">
                                            <p:txEl>
                                              <p:pRg st="7" end="7"/>
                                            </p:txEl>
                                          </p:spTgt>
                                        </p:tgtEl>
                                      </p:cBhvr>
                                    </p:animEffect>
                                    <p:anim calcmode="lin" valueType="num">
                                      <p:cBhvr>
                                        <p:cTn id="6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Effect transition="in" filter="fade">
                                      <p:cBhvr>
                                        <p:cTn id="77" dur="1000"/>
                                        <p:tgtEl>
                                          <p:spTgt spid="5">
                                            <p:txEl>
                                              <p:pRg st="9" end="9"/>
                                            </p:txEl>
                                          </p:spTgt>
                                        </p:tgtEl>
                                      </p:cBhvr>
                                    </p:animEffect>
                                    <p:anim calcmode="lin" valueType="num">
                                      <p:cBhvr>
                                        <p:cTn id="7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3529275" y="2443890"/>
            <a:ext cx="5614725" cy="3060294"/>
          </a:xfrm>
          <a:prstGeom prst="rect">
            <a:avLst/>
          </a:prstGeom>
        </p:spPr>
      </p:pic>
      <p:sp>
        <p:nvSpPr>
          <p:cNvPr id="5" name="Tartalom helye 4"/>
          <p:cNvSpPr>
            <a:spLocks noGrp="1"/>
          </p:cNvSpPr>
          <p:nvPr>
            <p:ph idx="1"/>
          </p:nvPr>
        </p:nvSpPr>
        <p:spPr>
          <a:xfrm>
            <a:off x="188367" y="2339487"/>
            <a:ext cx="3647457" cy="4148624"/>
          </a:xfrm>
          <a:solidFill>
            <a:schemeClr val="bg1">
              <a:alpha val="50000"/>
            </a:schemeClr>
          </a:solidFill>
        </p:spPr>
        <p:txBody>
          <a:bodyPr vert="horz" lIns="68580" tIns="34290" rIns="68580" bIns="34290" rtlCol="0">
            <a:normAutofit fontScale="70000" lnSpcReduction="20000"/>
          </a:bodyPr>
          <a:lstStyle/>
          <a:p>
            <a:r>
              <a:rPr lang="hu-HU" dirty="0"/>
              <a:t>NTCA </a:t>
            </a:r>
            <a:r>
              <a:rPr lang="hu-HU" dirty="0" err="1"/>
              <a:t>Moodle</a:t>
            </a:r>
            <a:r>
              <a:rPr lang="hu-HU" dirty="0"/>
              <a:t> p</a:t>
            </a:r>
            <a:r>
              <a:rPr lang="en-US" dirty="0" err="1"/>
              <a:t>ortal</a:t>
            </a:r>
            <a:endParaRPr lang="hu-HU" dirty="0"/>
          </a:p>
          <a:p>
            <a:r>
              <a:rPr lang="hu-HU" dirty="0"/>
              <a:t>5 </a:t>
            </a:r>
            <a:r>
              <a:rPr lang="hu-HU" dirty="0" err="1"/>
              <a:t>Modules</a:t>
            </a:r>
            <a:endParaRPr lang="hu-HU" dirty="0"/>
          </a:p>
          <a:p>
            <a:r>
              <a:rPr lang="hu-HU" dirty="0" smtClean="0"/>
              <a:t>2020.01. </a:t>
            </a:r>
            <a:r>
              <a:rPr lang="hu-HU" dirty="0"/>
              <a:t>– </a:t>
            </a:r>
            <a:r>
              <a:rPr lang="hu-HU" dirty="0" smtClean="0"/>
              <a:t>2020.06.</a:t>
            </a:r>
            <a:endParaRPr lang="en-US" dirty="0"/>
          </a:p>
          <a:p>
            <a:r>
              <a:rPr lang="hu-HU" dirty="0" err="1"/>
              <a:t>Content</a:t>
            </a:r>
            <a:r>
              <a:rPr lang="hu-HU" dirty="0"/>
              <a:t> </a:t>
            </a:r>
            <a:r>
              <a:rPr lang="hu-HU" dirty="0" err="1" smtClean="0"/>
              <a:t>translation</a:t>
            </a:r>
            <a:r>
              <a:rPr lang="hu-HU" dirty="0" smtClean="0"/>
              <a:t> </a:t>
            </a:r>
            <a:r>
              <a:rPr lang="hu-HU" dirty="0" err="1" smtClean="0"/>
              <a:t>revision</a:t>
            </a:r>
            <a:r>
              <a:rPr lang="hu-HU" dirty="0" smtClean="0"/>
              <a:t> </a:t>
            </a:r>
            <a:r>
              <a:rPr lang="hu-HU" dirty="0" err="1"/>
              <a:t>from</a:t>
            </a:r>
            <a:r>
              <a:rPr lang="hu-HU" dirty="0"/>
              <a:t> </a:t>
            </a:r>
            <a:r>
              <a:rPr lang="hu-HU" dirty="0" err="1" smtClean="0"/>
              <a:t>basic</a:t>
            </a:r>
            <a:r>
              <a:rPr lang="hu-HU" dirty="0" smtClean="0"/>
              <a:t> </a:t>
            </a:r>
            <a:r>
              <a:rPr lang="hu-HU" dirty="0" err="1" smtClean="0"/>
              <a:t>translation</a:t>
            </a:r>
            <a:endParaRPr lang="hu-HU" dirty="0" smtClean="0"/>
          </a:p>
          <a:p>
            <a:r>
              <a:rPr lang="hu-HU" dirty="0" err="1" smtClean="0"/>
              <a:t>Translated</a:t>
            </a:r>
            <a:r>
              <a:rPr lang="hu-HU" dirty="0" smtClean="0"/>
              <a:t> </a:t>
            </a:r>
            <a:r>
              <a:rPr lang="hu-HU" dirty="0" err="1" smtClean="0"/>
              <a:t>content</a:t>
            </a:r>
            <a:r>
              <a:rPr lang="hu-HU" dirty="0" smtClean="0"/>
              <a:t> </a:t>
            </a:r>
            <a:r>
              <a:rPr lang="hu-HU" dirty="0" err="1"/>
              <a:t>revision</a:t>
            </a:r>
            <a:endParaRPr lang="hu-HU" dirty="0" smtClean="0"/>
          </a:p>
          <a:p>
            <a:r>
              <a:rPr lang="hu-HU" dirty="0" err="1"/>
              <a:t>Apx</a:t>
            </a:r>
            <a:r>
              <a:rPr lang="hu-HU" dirty="0"/>
              <a:t>. </a:t>
            </a:r>
            <a:r>
              <a:rPr lang="hu-HU" dirty="0" smtClean="0"/>
              <a:t>100 </a:t>
            </a:r>
            <a:r>
              <a:rPr lang="hu-HU" dirty="0" err="1"/>
              <a:t>hours</a:t>
            </a:r>
            <a:r>
              <a:rPr lang="hu-HU" dirty="0"/>
              <a:t> of </a:t>
            </a:r>
            <a:r>
              <a:rPr lang="hu-HU" dirty="0" err="1"/>
              <a:t>work</a:t>
            </a:r>
            <a:r>
              <a:rPr lang="hu-HU" dirty="0"/>
              <a:t> </a:t>
            </a:r>
            <a:r>
              <a:rPr lang="hu-HU" dirty="0" err="1"/>
              <a:t>in</a:t>
            </a:r>
            <a:r>
              <a:rPr lang="hu-HU" dirty="0"/>
              <a:t> </a:t>
            </a:r>
            <a:r>
              <a:rPr lang="hu-HU" dirty="0" err="1"/>
              <a:t>Freetime</a:t>
            </a:r>
            <a:r>
              <a:rPr lang="hu-HU" dirty="0"/>
              <a:t> </a:t>
            </a:r>
            <a:r>
              <a:rPr lang="hu-HU" i="1" dirty="0"/>
              <a:t>(per </a:t>
            </a:r>
            <a:r>
              <a:rPr lang="hu-HU" i="1" dirty="0" err="1"/>
              <a:t>person</a:t>
            </a:r>
            <a:r>
              <a:rPr lang="hu-HU" i="1" dirty="0"/>
              <a:t>)</a:t>
            </a:r>
          </a:p>
          <a:p>
            <a:r>
              <a:rPr lang="hu-HU" dirty="0" err="1"/>
              <a:t>For</a:t>
            </a:r>
            <a:r>
              <a:rPr lang="hu-HU" dirty="0"/>
              <a:t> </a:t>
            </a:r>
            <a:r>
              <a:rPr lang="hu-HU" u="sng" dirty="0"/>
              <a:t>free</a:t>
            </a:r>
            <a:r>
              <a:rPr lang="hu-HU" dirty="0"/>
              <a:t> of </a:t>
            </a:r>
            <a:r>
              <a:rPr lang="hu-HU" dirty="0" err="1"/>
              <a:t>charge</a:t>
            </a:r>
            <a:r>
              <a:rPr lang="hu-HU" dirty="0"/>
              <a:t> </a:t>
            </a:r>
            <a:r>
              <a:rPr lang="hu-HU" i="1" dirty="0"/>
              <a:t>(service)</a:t>
            </a:r>
            <a:endParaRPr lang="en-US" i="1" dirty="0"/>
          </a:p>
          <a:p>
            <a:endParaRPr lang="hu-HU" dirty="0"/>
          </a:p>
          <a:p>
            <a:endParaRPr lang="hu-HU" dirty="0"/>
          </a:p>
        </p:txBody>
      </p:sp>
      <p:sp>
        <p:nvSpPr>
          <p:cNvPr id="9" name="Cím 1"/>
          <p:cNvSpPr txBox="1">
            <a:spLocks/>
          </p:cNvSpPr>
          <p:nvPr/>
        </p:nvSpPr>
        <p:spPr>
          <a:xfrm>
            <a:off x="3910619" y="1083764"/>
            <a:ext cx="1525905" cy="14190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hu-HU" sz="3000" b="1" dirty="0"/>
          </a:p>
        </p:txBody>
      </p:sp>
      <p:sp>
        <p:nvSpPr>
          <p:cNvPr id="10" name="Cím 1"/>
          <p:cNvSpPr txBox="1">
            <a:spLocks/>
          </p:cNvSpPr>
          <p:nvPr/>
        </p:nvSpPr>
        <p:spPr>
          <a:xfrm>
            <a:off x="5293129" y="920446"/>
            <a:ext cx="3387358" cy="14190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hu-HU" sz="1800" b="1" dirty="0">
              <a:latin typeface="Comic Sans MS" panose="030F0702030302020204" pitchFamily="66" charset="0"/>
            </a:endParaRPr>
          </a:p>
        </p:txBody>
      </p:sp>
      <p:pic>
        <p:nvPicPr>
          <p:cNvPr id="11" name="Obraz 3">
            <a:extLst>
              <a:ext uri="{FF2B5EF4-FFF2-40B4-BE49-F238E27FC236}">
                <a16:creationId xmlns="" xmlns:a16="http://schemas.microsoft.com/office/drawing/2014/main" id="{F6E64C3D-D384-A235-AE01-AD1226F8F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2" y="207621"/>
            <a:ext cx="2470570" cy="64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3691" y="5504184"/>
            <a:ext cx="1405514" cy="36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ím 3"/>
          <p:cNvSpPr txBox="1">
            <a:spLocks/>
          </p:cNvSpPr>
          <p:nvPr/>
        </p:nvSpPr>
        <p:spPr>
          <a:xfrm>
            <a:off x="1620467" y="857251"/>
            <a:ext cx="664280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300" dirty="0" err="1"/>
              <a:t>Car</a:t>
            </a:r>
            <a:r>
              <a:rPr lang="hu-HU" sz="3300" dirty="0"/>
              <a:t> </a:t>
            </a:r>
            <a:r>
              <a:rPr lang="hu-HU" sz="3300" dirty="0" err="1"/>
              <a:t>Search</a:t>
            </a:r>
            <a:r>
              <a:rPr lang="hu-HU" sz="3300" dirty="0"/>
              <a:t> </a:t>
            </a:r>
            <a:r>
              <a:rPr lang="hu-HU" sz="3300" dirty="0" err="1"/>
              <a:t>e-learning</a:t>
            </a:r>
            <a:r>
              <a:rPr lang="hu-HU" sz="3300" dirty="0"/>
              <a:t> </a:t>
            </a:r>
            <a:r>
              <a:rPr lang="hu-HU" sz="3300" dirty="0" err="1"/>
              <a:t>localisation</a:t>
            </a:r>
            <a:endParaRPr lang="hu-HU" sz="3300" dirty="0"/>
          </a:p>
        </p:txBody>
      </p:sp>
    </p:spTree>
    <p:extLst>
      <p:ext uri="{BB962C8B-B14F-4D97-AF65-F5344CB8AC3E}">
        <p14:creationId xmlns:p14="http://schemas.microsoft.com/office/powerpoint/2010/main" val="17405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nodePh="1">
                                  <p:stCondLst>
                                    <p:cond delay="0"/>
                                  </p:stCondLst>
                                  <p:endCondLst>
                                    <p:cond evt="begin" delay="0">
                                      <p:tn val="23"/>
                                    </p:cond>
                                  </p:end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circle(in)">
                                      <p:cBhvr>
                                        <p:cTn id="25" dur="2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1000"/>
                                        <p:tgtEl>
                                          <p:spTgt spid="5">
                                            <p:txEl>
                                              <p:pRg st="2" end="2"/>
                                            </p:txEl>
                                          </p:spTgt>
                                        </p:tgtEl>
                                      </p:cBhvr>
                                    </p:animEffect>
                                    <p:anim calcmode="lin" valueType="num">
                                      <p:cBhvr>
                                        <p:cTn id="4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1000"/>
                                        <p:tgtEl>
                                          <p:spTgt spid="5">
                                            <p:txEl>
                                              <p:pRg st="3" end="3"/>
                                            </p:txEl>
                                          </p:spTgt>
                                        </p:tgtEl>
                                      </p:cBhvr>
                                    </p:animEffect>
                                    <p:anim calcmode="lin" valueType="num">
                                      <p:cBhvr>
                                        <p:cTn id="4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0"/>
                                        <p:tgtEl>
                                          <p:spTgt spid="5">
                                            <p:txEl>
                                              <p:pRg st="4" end="4"/>
                                            </p:txEl>
                                          </p:spTgt>
                                        </p:tgtEl>
                                      </p:cBhvr>
                                    </p:animEffect>
                                    <p:anim calcmode="lin" valueType="num">
                                      <p:cBhvr>
                                        <p:cTn id="5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1000"/>
                                        <p:tgtEl>
                                          <p:spTgt spid="5">
                                            <p:txEl>
                                              <p:pRg st="5" end="5"/>
                                            </p:txEl>
                                          </p:spTgt>
                                        </p:tgtEl>
                                      </p:cBhvr>
                                    </p:animEffect>
                                    <p:anim calcmode="lin" valueType="num">
                                      <p:cBhvr>
                                        <p:cTn id="5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fade">
                                      <p:cBhvr>
                                        <p:cTn id="62" dur="1000"/>
                                        <p:tgtEl>
                                          <p:spTgt spid="5">
                                            <p:txEl>
                                              <p:pRg st="6" end="6"/>
                                            </p:txEl>
                                          </p:spTgt>
                                        </p:tgtEl>
                                      </p:cBhvr>
                                    </p:animEffect>
                                    <p:anim calcmode="lin" valueType="num">
                                      <p:cBhvr>
                                        <p:cTn id="6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3691" y="5504184"/>
            <a:ext cx="1405514" cy="36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Obraz 3">
            <a:extLst>
              <a:ext uri="{FF2B5EF4-FFF2-40B4-BE49-F238E27FC236}">
                <a16:creationId xmlns="" xmlns:a16="http://schemas.microsoft.com/office/drawing/2014/main" id="{F6E64C3D-D384-A235-AE01-AD1226F8F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548680"/>
            <a:ext cx="2904941" cy="76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Outstanding Answers to the Common Question “Tell Me about Yourself” - Hyatt  - Fenn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806557"/>
            <a:ext cx="6573559" cy="369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85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en-GB" dirty="0"/>
              <a:t>Special training solutions (e-learning, webinars, training videos)</a:t>
            </a: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4664"/>
            <a:ext cx="5112542" cy="1299387"/>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322" y="5949280"/>
            <a:ext cx="1944118" cy="510380"/>
          </a:xfrm>
          <a:prstGeom prst="rect">
            <a:avLst/>
          </a:prstGeom>
        </p:spPr>
      </p:pic>
      <p:cxnSp>
        <p:nvCxnSpPr>
          <p:cNvPr id="6" name="Łącznik prosty 5"/>
          <p:cNvCxnSpPr/>
          <p:nvPr/>
        </p:nvCxnSpPr>
        <p:spPr>
          <a:xfrm>
            <a:off x="539552" y="5157192"/>
            <a:ext cx="7992888" cy="0"/>
          </a:xfrm>
          <a:prstGeom prst="line">
            <a:avLst/>
          </a:prstGeom>
          <a:ln>
            <a:solidFill>
              <a:srgbClr val="3366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57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733256"/>
            <a:ext cx="2376166" cy="623803"/>
          </a:xfrm>
          <a:prstGeom prst="rect">
            <a:avLst/>
          </a:prstGeom>
        </p:spPr>
      </p:pic>
      <p:pic>
        <p:nvPicPr>
          <p:cNvPr id="6" name="Obraz 5"/>
          <p:cNvPicPr>
            <a:picLocks noChangeAspect="1"/>
          </p:cNvPicPr>
          <p:nvPr/>
        </p:nvPicPr>
        <p:blipFill rotWithShape="1">
          <a:blip r:embed="rId3">
            <a:extLst>
              <a:ext uri="{28A0092B-C50C-407E-A947-70E740481C1C}">
                <a14:useLocalDpi xmlns:a14="http://schemas.microsoft.com/office/drawing/2010/main" val="0"/>
              </a:ext>
            </a:extLst>
          </a:blip>
          <a:srcRect t="16736" b="37904"/>
          <a:stretch/>
        </p:blipFill>
        <p:spPr>
          <a:xfrm>
            <a:off x="1979712" y="-36945"/>
            <a:ext cx="5178379" cy="2348880"/>
          </a:xfrm>
          <a:prstGeom prst="rect">
            <a:avLst/>
          </a:prstGeom>
        </p:spPr>
      </p:pic>
      <p:sp>
        <p:nvSpPr>
          <p:cNvPr id="4" name="Tartalom helye 2"/>
          <p:cNvSpPr txBox="1">
            <a:spLocks/>
          </p:cNvSpPr>
          <p:nvPr/>
        </p:nvSpPr>
        <p:spPr>
          <a:xfrm>
            <a:off x="467544" y="2636912"/>
            <a:ext cx="8437959" cy="1656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hu-HU" sz="4000" b="1" dirty="0" err="1" smtClean="0">
                <a:solidFill>
                  <a:schemeClr val="tx1"/>
                </a:solidFill>
                <a:latin typeface="+mj-lt"/>
              </a:rPr>
              <a:t>Webinar</a:t>
            </a:r>
            <a:r>
              <a:rPr lang="hu-HU" sz="4000" b="1" dirty="0" smtClean="0">
                <a:solidFill>
                  <a:schemeClr val="tx1"/>
                </a:solidFill>
                <a:latin typeface="+mj-lt"/>
              </a:rPr>
              <a:t>, e-learning </a:t>
            </a:r>
            <a:r>
              <a:rPr lang="hu-HU" sz="4000" b="1" dirty="0" err="1" smtClean="0">
                <a:solidFill>
                  <a:schemeClr val="tx1"/>
                </a:solidFill>
                <a:latin typeface="+mj-lt"/>
              </a:rPr>
              <a:t>experiences</a:t>
            </a:r>
            <a:endParaRPr lang="hu-HU" sz="4000" b="1" dirty="0" smtClean="0">
              <a:solidFill>
                <a:schemeClr val="tx1"/>
              </a:solidFill>
              <a:latin typeface="+mj-lt"/>
            </a:endParaRPr>
          </a:p>
          <a:p>
            <a:r>
              <a:rPr lang="hu-HU" dirty="0" smtClean="0">
                <a:solidFill>
                  <a:schemeClr val="tx1"/>
                </a:solidFill>
                <a:latin typeface="+mj-lt"/>
              </a:rPr>
              <a:t>Zoltán NAGYMIHÁLY, Hungary</a:t>
            </a:r>
            <a:endParaRPr lang="hu-HU" dirty="0" smtClean="0">
              <a:solidFill>
                <a:schemeClr val="tx1"/>
              </a:solidFill>
              <a:latin typeface="+mj-lt"/>
            </a:endParaRPr>
          </a:p>
        </p:txBody>
      </p:sp>
    </p:spTree>
    <p:extLst>
      <p:ext uri="{BB962C8B-B14F-4D97-AF65-F5344CB8AC3E}">
        <p14:creationId xmlns:p14="http://schemas.microsoft.com/office/powerpoint/2010/main" val="2578016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1868341" cy="689830"/>
          </a:xfrm>
          <a:prstGeom prst="rect">
            <a:avLst/>
          </a:prstGeom>
        </p:spPr>
      </p:pic>
      <p:sp>
        <p:nvSpPr>
          <p:cNvPr id="4" name="Tartalom helye 2"/>
          <p:cNvSpPr>
            <a:spLocks noGrp="1"/>
          </p:cNvSpPr>
          <p:nvPr>
            <p:ph idx="1"/>
          </p:nvPr>
        </p:nvSpPr>
        <p:spPr>
          <a:xfrm>
            <a:off x="319861" y="1700808"/>
            <a:ext cx="8437959" cy="4737565"/>
          </a:xfrm>
        </p:spPr>
        <p:txBody>
          <a:bodyPr>
            <a:normAutofit/>
          </a:bodyPr>
          <a:lstStyle/>
          <a:p>
            <a:pPr algn="just"/>
            <a:r>
              <a:rPr lang="en-GB" dirty="0" smtClean="0"/>
              <a:t>By this training customs officers can get familiar with risk indicators and recognizing fake documents</a:t>
            </a:r>
          </a:p>
          <a:p>
            <a:pPr lvl="1" algn="just"/>
            <a:r>
              <a:rPr lang="en-GB" dirty="0" smtClean="0"/>
              <a:t>Theoretical part</a:t>
            </a:r>
          </a:p>
          <a:p>
            <a:pPr lvl="1" algn="just"/>
            <a:r>
              <a:rPr lang="en-GB" dirty="0" smtClean="0"/>
              <a:t>Practical case studies:</a:t>
            </a:r>
          </a:p>
          <a:p>
            <a:pPr lvl="2" algn="just"/>
            <a:r>
              <a:rPr lang="en-GB" dirty="0" smtClean="0"/>
              <a:t>confirm the knowledge got during theoretical part</a:t>
            </a:r>
          </a:p>
          <a:p>
            <a:pPr lvl="2" algn="just"/>
            <a:r>
              <a:rPr lang="en-GB" dirty="0" smtClean="0"/>
              <a:t>thought-provoking</a:t>
            </a:r>
          </a:p>
          <a:p>
            <a:pPr lvl="1" algn="just"/>
            <a:r>
              <a:rPr lang="en-GB" dirty="0" smtClean="0"/>
              <a:t>aim of this training: give useful, practical knowledge to first-line customs officers</a:t>
            </a:r>
          </a:p>
          <a:p>
            <a:pPr lvl="2"/>
            <a:endParaRPr lang="en-GB" dirty="0" smtClean="0"/>
          </a:p>
          <a:p>
            <a:endParaRPr lang="en-GB" dirty="0" smtClean="0"/>
          </a:p>
        </p:txBody>
      </p:sp>
      <p:sp>
        <p:nvSpPr>
          <p:cNvPr id="6" name="Cím 1"/>
          <p:cNvSpPr>
            <a:spLocks noGrp="1"/>
          </p:cNvSpPr>
          <p:nvPr>
            <p:ph type="title"/>
          </p:nvPr>
        </p:nvSpPr>
        <p:spPr>
          <a:xfrm>
            <a:off x="595491" y="764704"/>
            <a:ext cx="7886700" cy="994172"/>
          </a:xfrm>
        </p:spPr>
        <p:txBody>
          <a:bodyPr/>
          <a:lstStyle/>
          <a:p>
            <a:r>
              <a:rPr lang="en-GB" dirty="0" smtClean="0">
                <a:latin typeface="+mn-lt"/>
              </a:rPr>
              <a:t>General information</a:t>
            </a:r>
            <a:endParaRPr lang="en-GB" dirty="0">
              <a:latin typeface="+mn-lt"/>
            </a:endParaRPr>
          </a:p>
        </p:txBody>
      </p:sp>
    </p:spTree>
    <p:extLst>
      <p:ext uri="{BB962C8B-B14F-4D97-AF65-F5344CB8AC3E}">
        <p14:creationId xmlns:p14="http://schemas.microsoft.com/office/powerpoint/2010/main" val="2989823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19861" y="1925422"/>
            <a:ext cx="8437959" cy="3960440"/>
          </a:xfrm>
        </p:spPr>
        <p:txBody>
          <a:bodyPr>
            <a:normAutofit/>
          </a:bodyPr>
          <a:lstStyle/>
          <a:p>
            <a:r>
              <a:rPr lang="en-GB" dirty="0" smtClean="0"/>
              <a:t>At the beginning of 2018, CELBET1 – the first training in </a:t>
            </a:r>
            <a:r>
              <a:rPr lang="en-GB" dirty="0" err="1" smtClean="0"/>
              <a:t>Vyšné</a:t>
            </a:r>
            <a:r>
              <a:rPr lang="en-GB" dirty="0" smtClean="0"/>
              <a:t> </a:t>
            </a:r>
            <a:r>
              <a:rPr lang="en-GB" dirty="0" err="1" smtClean="0"/>
              <a:t>Nemecké</a:t>
            </a:r>
            <a:r>
              <a:rPr lang="en-GB" dirty="0" smtClean="0"/>
              <a:t>, Slovakian – Ukrainian border</a:t>
            </a:r>
          </a:p>
          <a:p>
            <a:pPr lvl="1"/>
            <a:r>
              <a:rPr lang="en-GB" dirty="0" smtClean="0"/>
              <a:t>the topic of customs document control mentioned</a:t>
            </a:r>
          </a:p>
          <a:p>
            <a:r>
              <a:rPr lang="en-GB" dirty="0" smtClean="0"/>
              <a:t>a need raised to organize a gap-filling training course on this topic</a:t>
            </a:r>
            <a:endParaRPr lang="en-GB" dirty="0" smtClean="0"/>
          </a:p>
        </p:txBody>
      </p:sp>
      <p:sp>
        <p:nvSpPr>
          <p:cNvPr id="6" name="Cím 1"/>
          <p:cNvSpPr>
            <a:spLocks noGrp="1"/>
          </p:cNvSpPr>
          <p:nvPr>
            <p:ph type="title"/>
          </p:nvPr>
        </p:nvSpPr>
        <p:spPr>
          <a:xfrm>
            <a:off x="595491" y="764704"/>
            <a:ext cx="7886700" cy="994172"/>
          </a:xfrm>
        </p:spPr>
        <p:txBody>
          <a:bodyPr/>
          <a:lstStyle/>
          <a:p>
            <a:r>
              <a:rPr lang="en-GB" dirty="0" smtClean="0">
                <a:latin typeface="+mn-lt"/>
              </a:rPr>
              <a:t>„Pre-history”</a:t>
            </a:r>
            <a:endParaRPr lang="en-GB" dirty="0">
              <a:latin typeface="+mn-lt"/>
            </a:endParaRPr>
          </a:p>
        </p:txBody>
      </p:sp>
    </p:spTree>
    <p:extLst>
      <p:ext uri="{BB962C8B-B14F-4D97-AF65-F5344CB8AC3E}">
        <p14:creationId xmlns:p14="http://schemas.microsoft.com/office/powerpoint/2010/main" val="223652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57808"/>
            <a:ext cx="8229600" cy="1143000"/>
          </a:xfrm>
        </p:spPr>
        <p:txBody>
          <a:bodyPr/>
          <a:lstStyle/>
          <a:p>
            <a:r>
              <a:rPr lang="pl-PL" dirty="0" smtClean="0">
                <a:latin typeface="Arial" panose="020B0604020202020204" pitchFamily="34" charset="0"/>
                <a:cs typeface="Arial" panose="020B0604020202020204" pitchFamily="34" charset="0"/>
              </a:rPr>
              <a:t>Anenda of the WS, Day 2 </a:t>
            </a:r>
            <a:endParaRPr lang="pl-PL"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graphicFrame>
        <p:nvGraphicFramePr>
          <p:cNvPr id="3" name="Táblázat 2"/>
          <p:cNvGraphicFramePr>
            <a:graphicFrameLocks noGrp="1"/>
          </p:cNvGraphicFramePr>
          <p:nvPr>
            <p:extLst>
              <p:ext uri="{D42A27DB-BD31-4B8C-83A1-F6EECF244321}">
                <p14:modId xmlns:p14="http://schemas.microsoft.com/office/powerpoint/2010/main" val="2100507271"/>
              </p:ext>
            </p:extLst>
          </p:nvPr>
        </p:nvGraphicFramePr>
        <p:xfrm>
          <a:off x="457200" y="1844823"/>
          <a:ext cx="8229600" cy="4104456"/>
        </p:xfrm>
        <a:graphic>
          <a:graphicData uri="http://schemas.openxmlformats.org/drawingml/2006/table">
            <a:tbl>
              <a:tblPr firstCol="1" bandRow="1">
                <a:tableStyleId>{5C22544A-7EE6-4342-B048-85BDC9FD1C3A}</a:tableStyleId>
              </a:tblPr>
              <a:tblGrid>
                <a:gridCol w="1660487"/>
                <a:gridCol w="4085297"/>
                <a:gridCol w="2483816"/>
              </a:tblGrid>
              <a:tr h="513057">
                <a:tc>
                  <a:txBody>
                    <a:bodyPr/>
                    <a:lstStyle/>
                    <a:p>
                      <a:pPr>
                        <a:spcAft>
                          <a:spcPts val="0"/>
                        </a:spcAft>
                      </a:pPr>
                      <a:r>
                        <a:rPr lang="en-GB" sz="1600" dirty="0">
                          <a:effectLst/>
                        </a:rPr>
                        <a:t>13:30-14:00</a:t>
                      </a:r>
                      <a:endParaRPr lang="hu-HU"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WS4</a:t>
                      </a:r>
                      <a:endParaRPr lang="hu-HU" sz="1600">
                        <a:effectLst/>
                      </a:endParaRPr>
                    </a:p>
                    <a:p>
                      <a:pPr>
                        <a:spcAft>
                          <a:spcPts val="0"/>
                        </a:spcAft>
                      </a:pPr>
                      <a:r>
                        <a:rPr lang="en-GB" sz="1600">
                          <a:effectLst/>
                        </a:rPr>
                        <a:t>Workshop on language trainings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hu-HU" sz="1600">
                          <a:effectLst/>
                        </a:rPr>
                        <a:t>Ms. Sylvia Bellusova</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513057">
                <a:tc>
                  <a:txBody>
                    <a:bodyPr/>
                    <a:lstStyle/>
                    <a:p>
                      <a:pPr>
                        <a:spcAft>
                          <a:spcPts val="0"/>
                        </a:spcAft>
                      </a:pPr>
                      <a:r>
                        <a:rPr lang="en-GB" sz="1600">
                          <a:effectLst/>
                        </a:rPr>
                        <a:t>14:00-14:20</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Training methodologies – sharing practical experiences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Mr. Tamás Tóth</a:t>
                      </a:r>
                      <a:endParaRPr lang="hu-HU" sz="1600">
                        <a:effectLst/>
                      </a:endParaRPr>
                    </a:p>
                    <a:p>
                      <a:pPr>
                        <a:spcAft>
                          <a:spcPts val="0"/>
                        </a:spcAft>
                      </a:pPr>
                      <a:r>
                        <a:rPr lang="en-GB" sz="1600">
                          <a:effectLst/>
                        </a:rPr>
                        <a:t>Mr. Zsolt Kovács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1282643">
                <a:tc>
                  <a:txBody>
                    <a:bodyPr/>
                    <a:lstStyle/>
                    <a:p>
                      <a:pPr>
                        <a:spcAft>
                          <a:spcPts val="0"/>
                        </a:spcAft>
                      </a:pPr>
                      <a:r>
                        <a:rPr lang="en-GB" sz="1600">
                          <a:effectLst/>
                        </a:rPr>
                        <a:t>14:20-15:10</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WS5</a:t>
                      </a:r>
                      <a:endParaRPr lang="hu-HU" sz="1600">
                        <a:effectLst/>
                      </a:endParaRPr>
                    </a:p>
                    <a:p>
                      <a:pPr>
                        <a:spcAft>
                          <a:spcPts val="0"/>
                        </a:spcAft>
                      </a:pPr>
                      <a:r>
                        <a:rPr lang="en-GB" sz="1600">
                          <a:effectLst/>
                        </a:rPr>
                        <a:t>Working in groups per training topics</a:t>
                      </a:r>
                      <a:endParaRPr lang="hu-HU" sz="1600">
                        <a:effectLst/>
                      </a:endParaRPr>
                    </a:p>
                    <a:p>
                      <a:pPr>
                        <a:spcAft>
                          <a:spcPts val="0"/>
                        </a:spcAft>
                      </a:pPr>
                      <a:r>
                        <a:rPr lang="en-GB" sz="1600">
                          <a:effectLst/>
                        </a:rPr>
                        <a:t>In parallel National Training Contact Point meeting</a:t>
                      </a:r>
                      <a:endParaRPr lang="hu-HU" sz="1600">
                        <a:effectLst/>
                      </a:endParaRPr>
                    </a:p>
                    <a:p>
                      <a:pPr>
                        <a:spcAft>
                          <a:spcPts val="0"/>
                        </a:spcAft>
                      </a:pPr>
                      <a:r>
                        <a:rPr lang="en-GB" sz="1600">
                          <a:effectLst/>
                        </a:rPr>
                        <a:t>Part1</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all</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256528">
                <a:tc>
                  <a:txBody>
                    <a:bodyPr/>
                    <a:lstStyle/>
                    <a:p>
                      <a:pPr>
                        <a:spcAft>
                          <a:spcPts val="0"/>
                        </a:spcAft>
                      </a:pPr>
                      <a:r>
                        <a:rPr lang="en-GB" sz="1600">
                          <a:effectLst/>
                        </a:rPr>
                        <a:t>15:10-15:25</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coffee break</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 </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1282643">
                <a:tc>
                  <a:txBody>
                    <a:bodyPr/>
                    <a:lstStyle/>
                    <a:p>
                      <a:pPr>
                        <a:spcAft>
                          <a:spcPts val="0"/>
                        </a:spcAft>
                      </a:pPr>
                      <a:r>
                        <a:rPr lang="en-GB" sz="1600">
                          <a:effectLst/>
                        </a:rPr>
                        <a:t>15:25-16:15</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WS5</a:t>
                      </a:r>
                      <a:endParaRPr lang="hu-HU" sz="1600">
                        <a:effectLst/>
                      </a:endParaRPr>
                    </a:p>
                    <a:p>
                      <a:pPr>
                        <a:spcAft>
                          <a:spcPts val="0"/>
                        </a:spcAft>
                      </a:pPr>
                      <a:r>
                        <a:rPr lang="en-GB" sz="1600">
                          <a:effectLst/>
                        </a:rPr>
                        <a:t>Working in groups per training topics</a:t>
                      </a:r>
                      <a:endParaRPr lang="hu-HU" sz="1600">
                        <a:effectLst/>
                      </a:endParaRPr>
                    </a:p>
                    <a:p>
                      <a:pPr>
                        <a:spcAft>
                          <a:spcPts val="0"/>
                        </a:spcAft>
                      </a:pPr>
                      <a:r>
                        <a:rPr lang="en-GB" sz="1600">
                          <a:effectLst/>
                        </a:rPr>
                        <a:t>In parallel National Training Contact Point meeting</a:t>
                      </a:r>
                      <a:endParaRPr lang="hu-HU" sz="1600">
                        <a:effectLst/>
                      </a:endParaRPr>
                    </a:p>
                    <a:p>
                      <a:pPr>
                        <a:spcAft>
                          <a:spcPts val="0"/>
                        </a:spcAft>
                      </a:pPr>
                      <a:r>
                        <a:rPr lang="en-GB" sz="1600">
                          <a:effectLst/>
                        </a:rPr>
                        <a:t>Part2</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 </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r h="256528">
                <a:tc>
                  <a:txBody>
                    <a:bodyPr/>
                    <a:lstStyle/>
                    <a:p>
                      <a:pPr>
                        <a:spcAft>
                          <a:spcPts val="0"/>
                        </a:spcAft>
                      </a:pPr>
                      <a:r>
                        <a:rPr lang="en-GB" sz="1600">
                          <a:effectLst/>
                        </a:rPr>
                        <a:t>16:15-17:00</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a:effectLst/>
                        </a:rPr>
                        <a:t>Feedback on each topics</a:t>
                      </a:r>
                      <a:endParaRPr lang="hu-HU" sz="16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1600" dirty="0">
                          <a:effectLst/>
                        </a:rPr>
                        <a:t>all</a:t>
                      </a:r>
                      <a:endParaRPr lang="hu-HU" sz="16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176376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27395" y="1885909"/>
            <a:ext cx="8437959" cy="3960440"/>
          </a:xfrm>
        </p:spPr>
        <p:txBody>
          <a:bodyPr>
            <a:normAutofit fontScale="70000" lnSpcReduction="20000"/>
          </a:bodyPr>
          <a:lstStyle/>
          <a:p>
            <a:r>
              <a:rPr lang="en-GB" dirty="0" smtClean="0"/>
              <a:t>Trainers: 2 Polish, 1 Finnish, 1 Croatian és 1 Hungarian customs officer</a:t>
            </a:r>
          </a:p>
          <a:p>
            <a:r>
              <a:rPr lang="en-GB" dirty="0" smtClean="0"/>
              <a:t>First training</a:t>
            </a:r>
          </a:p>
          <a:p>
            <a:pPr lvl="1"/>
            <a:r>
              <a:rPr lang="en-GB" dirty="0" smtClean="0"/>
              <a:t>Dubrovnik, </a:t>
            </a:r>
            <a:r>
              <a:rPr lang="en-GB" dirty="0" err="1" smtClean="0"/>
              <a:t>Karasovići</a:t>
            </a:r>
            <a:r>
              <a:rPr lang="en-GB" dirty="0" smtClean="0"/>
              <a:t> Croatian-Montenegrin BCP on 4-6 February 2020 </a:t>
            </a:r>
          </a:p>
          <a:p>
            <a:pPr lvl="1"/>
            <a:r>
              <a:rPr lang="en-GB" dirty="0" smtClean="0"/>
              <a:t>10 participants from 10 CELBET countries</a:t>
            </a:r>
          </a:p>
          <a:p>
            <a:r>
              <a:rPr lang="en-GB" dirty="0" smtClean="0"/>
              <a:t>Topic covered</a:t>
            </a:r>
          </a:p>
          <a:p>
            <a:pPr lvl="1"/>
            <a:r>
              <a:rPr lang="en-GB" dirty="0" smtClean="0"/>
              <a:t>role and importance of risk analysis, risk indicators</a:t>
            </a:r>
          </a:p>
          <a:p>
            <a:pPr lvl="1"/>
            <a:r>
              <a:rPr lang="en-GB" dirty="0" smtClean="0"/>
              <a:t>interviewing, profiling</a:t>
            </a:r>
          </a:p>
          <a:p>
            <a:pPr lvl="1"/>
            <a:r>
              <a:rPr lang="en-GB" u="sng" dirty="0" smtClean="0"/>
              <a:t>methods for recognizing fake documents</a:t>
            </a:r>
          </a:p>
          <a:p>
            <a:pPr lvl="1"/>
            <a:r>
              <a:rPr lang="en-GB" dirty="0" smtClean="0"/>
              <a:t>using open source databases</a:t>
            </a:r>
          </a:p>
          <a:p>
            <a:pPr lvl="1"/>
            <a:r>
              <a:rPr lang="en-GB" dirty="0" smtClean="0"/>
              <a:t>practical tasks</a:t>
            </a:r>
          </a:p>
          <a:p>
            <a:endParaRPr lang="en-GB" dirty="0"/>
          </a:p>
        </p:txBody>
      </p:sp>
      <p:sp>
        <p:nvSpPr>
          <p:cNvPr id="6" name="Cím 1"/>
          <p:cNvSpPr>
            <a:spLocks noGrp="1"/>
          </p:cNvSpPr>
          <p:nvPr>
            <p:ph type="title"/>
          </p:nvPr>
        </p:nvSpPr>
        <p:spPr>
          <a:xfrm>
            <a:off x="179511" y="764704"/>
            <a:ext cx="8792267" cy="994172"/>
          </a:xfrm>
        </p:spPr>
        <p:txBody>
          <a:bodyPr>
            <a:normAutofit/>
          </a:bodyPr>
          <a:lstStyle/>
          <a:p>
            <a:r>
              <a:rPr lang="en-GB" sz="3600" dirty="0" smtClean="0">
                <a:latin typeface="+mn-lt"/>
              </a:rPr>
              <a:t>Risk analysis – profiling and document control</a:t>
            </a:r>
            <a:endParaRPr lang="en-GB" sz="3600" dirty="0">
              <a:latin typeface="+mn-lt"/>
            </a:endParaRPr>
          </a:p>
        </p:txBody>
      </p:sp>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176658"/>
            <a:ext cx="2744501" cy="1829667"/>
          </a:xfrm>
          <a:prstGeom prst="rect">
            <a:avLst/>
          </a:prstGeom>
        </p:spPr>
      </p:pic>
    </p:spTree>
    <p:extLst>
      <p:ext uri="{BB962C8B-B14F-4D97-AF65-F5344CB8AC3E}">
        <p14:creationId xmlns:p14="http://schemas.microsoft.com/office/powerpoint/2010/main" val="993179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19861" y="1925422"/>
            <a:ext cx="8437959" cy="3960440"/>
          </a:xfrm>
        </p:spPr>
        <p:txBody>
          <a:bodyPr>
            <a:normAutofit/>
          </a:bodyPr>
          <a:lstStyle/>
          <a:p>
            <a:r>
              <a:rPr lang="en-GB" dirty="0" smtClean="0"/>
              <a:t>Theoretical outlook - definitions</a:t>
            </a:r>
          </a:p>
          <a:p>
            <a:r>
              <a:rPr lang="en-GB" dirty="0" smtClean="0"/>
              <a:t>Methods for falsifying documentation</a:t>
            </a:r>
          </a:p>
          <a:p>
            <a:r>
              <a:rPr lang="en-GB" dirty="0" smtClean="0"/>
              <a:t>Why do people fake the information on customs documents?</a:t>
            </a:r>
          </a:p>
          <a:p>
            <a:r>
              <a:rPr lang="en-GB" dirty="0" smtClean="0"/>
              <a:t>Methods for fake documents identification</a:t>
            </a:r>
          </a:p>
          <a:p>
            <a:r>
              <a:rPr lang="en-GB" dirty="0" smtClean="0"/>
              <a:t>also available in e-learning form from the summer of 2021</a:t>
            </a:r>
            <a:endParaRPr lang="en-GB" dirty="0"/>
          </a:p>
        </p:txBody>
      </p:sp>
      <p:sp>
        <p:nvSpPr>
          <p:cNvPr id="6" name="Cím 1"/>
          <p:cNvSpPr>
            <a:spLocks noGrp="1"/>
          </p:cNvSpPr>
          <p:nvPr>
            <p:ph type="title"/>
          </p:nvPr>
        </p:nvSpPr>
        <p:spPr>
          <a:xfrm>
            <a:off x="319860" y="764704"/>
            <a:ext cx="8437959" cy="994172"/>
          </a:xfrm>
        </p:spPr>
        <p:txBody>
          <a:bodyPr>
            <a:normAutofit/>
          </a:bodyPr>
          <a:lstStyle/>
          <a:p>
            <a:r>
              <a:rPr lang="en-GB" sz="3600" dirty="0" smtClean="0">
                <a:latin typeface="+mn-lt"/>
              </a:rPr>
              <a:t>Methods for recognizing fake documents</a:t>
            </a:r>
            <a:endParaRPr lang="en-GB" sz="3600" dirty="0">
              <a:latin typeface="+mn-lt"/>
            </a:endParaRPr>
          </a:p>
        </p:txBody>
      </p:sp>
    </p:spTree>
    <p:extLst>
      <p:ext uri="{BB962C8B-B14F-4D97-AF65-F5344CB8AC3E}">
        <p14:creationId xmlns:p14="http://schemas.microsoft.com/office/powerpoint/2010/main" val="617959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19861" y="1925422"/>
            <a:ext cx="8437959" cy="3960440"/>
          </a:xfrm>
        </p:spPr>
        <p:txBody>
          <a:bodyPr>
            <a:normAutofit/>
          </a:bodyPr>
          <a:lstStyle/>
          <a:p>
            <a:r>
              <a:rPr lang="en-GB" dirty="0" smtClean="0"/>
              <a:t>1 face-to-face training</a:t>
            </a:r>
          </a:p>
          <a:p>
            <a:r>
              <a:rPr lang="hu-HU" dirty="0"/>
              <a:t>5</a:t>
            </a:r>
            <a:r>
              <a:rPr lang="en-GB" dirty="0" smtClean="0"/>
              <a:t> CELBET, 2 CLEP organised on-line training</a:t>
            </a:r>
          </a:p>
          <a:p>
            <a:r>
              <a:rPr lang="en-GB" dirty="0" smtClean="0"/>
              <a:t>Trained colleagues - approx. </a:t>
            </a:r>
            <a:r>
              <a:rPr lang="hu-HU" dirty="0" smtClean="0"/>
              <a:t>110</a:t>
            </a:r>
            <a:endParaRPr lang="en-GB" dirty="0" smtClean="0"/>
          </a:p>
          <a:p>
            <a:r>
              <a:rPr lang="en-GB" dirty="0" smtClean="0"/>
              <a:t>E-learning</a:t>
            </a:r>
          </a:p>
          <a:p>
            <a:endParaRPr lang="en-GB" dirty="0" smtClean="0"/>
          </a:p>
          <a:p>
            <a:endParaRPr lang="en-GB" dirty="0"/>
          </a:p>
        </p:txBody>
      </p:sp>
      <p:sp>
        <p:nvSpPr>
          <p:cNvPr id="6" name="Cím 1"/>
          <p:cNvSpPr>
            <a:spLocks noGrp="1"/>
          </p:cNvSpPr>
          <p:nvPr>
            <p:ph type="title"/>
          </p:nvPr>
        </p:nvSpPr>
        <p:spPr>
          <a:xfrm>
            <a:off x="595491" y="764704"/>
            <a:ext cx="7886700" cy="994172"/>
          </a:xfrm>
        </p:spPr>
        <p:txBody>
          <a:bodyPr/>
          <a:lstStyle/>
          <a:p>
            <a:r>
              <a:rPr lang="en-GB" dirty="0" smtClean="0">
                <a:latin typeface="+mn-lt"/>
              </a:rPr>
              <a:t>Results</a:t>
            </a:r>
            <a:endParaRPr lang="en-GB" dirty="0">
              <a:latin typeface="+mn-lt"/>
            </a:endParaRPr>
          </a:p>
        </p:txBody>
      </p:sp>
    </p:spTree>
    <p:extLst>
      <p:ext uri="{BB962C8B-B14F-4D97-AF65-F5344CB8AC3E}">
        <p14:creationId xmlns:p14="http://schemas.microsoft.com/office/powerpoint/2010/main" val="39589551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19861" y="1788058"/>
            <a:ext cx="8437959" cy="4218267"/>
          </a:xfrm>
        </p:spPr>
        <p:txBody>
          <a:bodyPr>
            <a:normAutofit lnSpcReduction="10000"/>
          </a:bodyPr>
          <a:lstStyle/>
          <a:p>
            <a:pPr algn="just"/>
            <a:r>
              <a:rPr lang="en-GB" dirty="0" smtClean="0"/>
              <a:t>easier to reach trainees</a:t>
            </a:r>
          </a:p>
          <a:p>
            <a:pPr algn="just"/>
            <a:r>
              <a:rPr lang="en-GB" dirty="0" smtClean="0"/>
              <a:t>actually – IT system can set limits only –unlimited number of trainee can listen training, presentation</a:t>
            </a:r>
          </a:p>
          <a:p>
            <a:pPr algn="just"/>
            <a:r>
              <a:rPr lang="en-GB" dirty="0" smtClean="0"/>
              <a:t>lower costs</a:t>
            </a:r>
          </a:p>
          <a:p>
            <a:pPr algn="just"/>
            <a:r>
              <a:rPr lang="en-GB" dirty="0" smtClean="0"/>
              <a:t>flexible</a:t>
            </a:r>
          </a:p>
          <a:p>
            <a:pPr algn="just"/>
            <a:r>
              <a:rPr lang="en-GB" dirty="0" smtClean="0"/>
              <a:t>shy people would prefer speak by microphone without personal contact</a:t>
            </a:r>
          </a:p>
          <a:p>
            <a:pPr algn="just"/>
            <a:endParaRPr lang="en-GB" dirty="0" smtClean="0"/>
          </a:p>
        </p:txBody>
      </p:sp>
      <p:sp>
        <p:nvSpPr>
          <p:cNvPr id="6" name="Cím 1"/>
          <p:cNvSpPr>
            <a:spLocks noGrp="1"/>
          </p:cNvSpPr>
          <p:nvPr>
            <p:ph type="title"/>
          </p:nvPr>
        </p:nvSpPr>
        <p:spPr>
          <a:xfrm>
            <a:off x="595491" y="764704"/>
            <a:ext cx="7886700" cy="994172"/>
          </a:xfrm>
        </p:spPr>
        <p:txBody>
          <a:bodyPr/>
          <a:lstStyle/>
          <a:p>
            <a:r>
              <a:rPr lang="en-GB" dirty="0" smtClean="0">
                <a:latin typeface="+mn-lt"/>
              </a:rPr>
              <a:t>Benefits of online trainings</a:t>
            </a:r>
            <a:endParaRPr lang="en-GB" dirty="0">
              <a:latin typeface="+mn-lt"/>
            </a:endParaRPr>
          </a:p>
        </p:txBody>
      </p:sp>
    </p:spTree>
    <p:extLst>
      <p:ext uri="{BB962C8B-B14F-4D97-AF65-F5344CB8AC3E}">
        <p14:creationId xmlns:p14="http://schemas.microsoft.com/office/powerpoint/2010/main" val="1106881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19861" y="1672186"/>
            <a:ext cx="8437959" cy="4493118"/>
          </a:xfrm>
        </p:spPr>
        <p:txBody>
          <a:bodyPr>
            <a:normAutofit fontScale="85000" lnSpcReduction="20000"/>
          </a:bodyPr>
          <a:lstStyle/>
          <a:p>
            <a:pPr algn="just"/>
            <a:r>
              <a:rPr lang="en-GB" dirty="0" smtClean="0"/>
              <a:t>Technical, IT issues</a:t>
            </a:r>
          </a:p>
          <a:p>
            <a:pPr lvl="1" algn="just"/>
            <a:r>
              <a:rPr lang="en-GB" dirty="0" smtClean="0"/>
              <a:t>general IT problems, technological requirements</a:t>
            </a:r>
          </a:p>
          <a:p>
            <a:pPr lvl="1" algn="just"/>
            <a:r>
              <a:rPr lang="en-GB" dirty="0" smtClean="0"/>
              <a:t>microphone, voice problems</a:t>
            </a:r>
          </a:p>
          <a:p>
            <a:pPr lvl="1" algn="just"/>
            <a:r>
              <a:rPr lang="en-GB" dirty="0" smtClean="0"/>
              <a:t>stable network necessary</a:t>
            </a:r>
          </a:p>
          <a:p>
            <a:pPr lvl="1" algn="just"/>
            <a:r>
              <a:rPr lang="en-GB" dirty="0" smtClean="0"/>
              <a:t>accessibility issues</a:t>
            </a:r>
          </a:p>
          <a:p>
            <a:pPr algn="just"/>
            <a:r>
              <a:rPr lang="en-GB" dirty="0" smtClean="0"/>
              <a:t>Not </a:t>
            </a:r>
            <a:r>
              <a:rPr lang="hu-HU" dirty="0" err="1" smtClean="0"/>
              <a:t>visi</a:t>
            </a:r>
            <a:r>
              <a:rPr lang="en-GB" dirty="0" err="1" smtClean="0"/>
              <a:t>ble</a:t>
            </a:r>
            <a:r>
              <a:rPr lang="en-GB" dirty="0" smtClean="0"/>
              <a:t> reactions, interactions </a:t>
            </a:r>
          </a:p>
          <a:p>
            <a:pPr lvl="1" algn="just"/>
            <a:r>
              <a:rPr lang="en-GB" dirty="0" smtClean="0"/>
              <a:t>communication a bit harder, complicated</a:t>
            </a:r>
          </a:p>
          <a:p>
            <a:pPr lvl="1" algn="just"/>
            <a:r>
              <a:rPr lang="en-GB" dirty="0" smtClean="0"/>
              <a:t>participants are less willing to share their ideas, to start conversation</a:t>
            </a:r>
          </a:p>
          <a:p>
            <a:pPr lvl="1" algn="just"/>
            <a:r>
              <a:rPr lang="en-GB" dirty="0" smtClean="0"/>
              <a:t>they are not motivated to speak, easy to „hide” behind the screen</a:t>
            </a:r>
          </a:p>
          <a:p>
            <a:pPr lvl="1" algn="just"/>
            <a:r>
              <a:rPr lang="en-GB" dirty="0" smtClean="0"/>
              <a:t>body language is invisible</a:t>
            </a:r>
          </a:p>
          <a:p>
            <a:pPr lvl="1" algn="just"/>
            <a:endParaRPr lang="en-GB" dirty="0"/>
          </a:p>
        </p:txBody>
      </p:sp>
      <p:sp>
        <p:nvSpPr>
          <p:cNvPr id="6" name="Cím 1"/>
          <p:cNvSpPr>
            <a:spLocks noGrp="1"/>
          </p:cNvSpPr>
          <p:nvPr>
            <p:ph type="title"/>
          </p:nvPr>
        </p:nvSpPr>
        <p:spPr>
          <a:xfrm>
            <a:off x="595490" y="678014"/>
            <a:ext cx="7886700" cy="994172"/>
          </a:xfrm>
        </p:spPr>
        <p:txBody>
          <a:bodyPr>
            <a:normAutofit fontScale="90000"/>
          </a:bodyPr>
          <a:lstStyle/>
          <a:p>
            <a:r>
              <a:rPr lang="en-GB" dirty="0" smtClean="0">
                <a:latin typeface="+mn-lt"/>
              </a:rPr>
              <a:t>Disadvantages, problems, „barriers”</a:t>
            </a:r>
            <a:endParaRPr lang="en-GB" dirty="0">
              <a:latin typeface="+mn-lt"/>
            </a:endParaRPr>
          </a:p>
        </p:txBody>
      </p:sp>
    </p:spTree>
    <p:extLst>
      <p:ext uri="{BB962C8B-B14F-4D97-AF65-F5344CB8AC3E}">
        <p14:creationId xmlns:p14="http://schemas.microsoft.com/office/powerpoint/2010/main" val="4008433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27395" y="1700808"/>
            <a:ext cx="8437959" cy="5040560"/>
          </a:xfrm>
        </p:spPr>
        <p:txBody>
          <a:bodyPr>
            <a:normAutofit fontScale="62500" lnSpcReduction="20000"/>
          </a:bodyPr>
          <a:lstStyle/>
          <a:p>
            <a:pPr fontAlgn="base"/>
            <a:r>
              <a:rPr lang="en-GB" b="1" dirty="0" smtClean="0"/>
              <a:t>Advantages</a:t>
            </a:r>
          </a:p>
          <a:p>
            <a:pPr lvl="1" fontAlgn="base"/>
            <a:r>
              <a:rPr lang="en-GB" dirty="0" smtClean="0"/>
              <a:t>convenience</a:t>
            </a:r>
          </a:p>
          <a:p>
            <a:pPr lvl="1" fontAlgn="base"/>
            <a:r>
              <a:rPr lang="en-GB" dirty="0" smtClean="0"/>
              <a:t>flexibility </a:t>
            </a:r>
          </a:p>
          <a:p>
            <a:pPr lvl="1" fontAlgn="base"/>
            <a:r>
              <a:rPr lang="en-GB" dirty="0" smtClean="0"/>
              <a:t>reduced costs </a:t>
            </a:r>
          </a:p>
          <a:p>
            <a:pPr lvl="1" fontAlgn="base"/>
            <a:r>
              <a:rPr lang="en-GB" dirty="0" smtClean="0"/>
              <a:t>availability </a:t>
            </a:r>
          </a:p>
          <a:p>
            <a:pPr lvl="1" fontAlgn="base"/>
            <a:r>
              <a:rPr lang="en-GB" dirty="0" smtClean="0"/>
              <a:t>lectures can be repeated if necessary</a:t>
            </a:r>
          </a:p>
          <a:p>
            <a:pPr lvl="1"/>
            <a:r>
              <a:rPr lang="en-GB" dirty="0" smtClean="0"/>
              <a:t>there is no time limit, you can learn at your own pace</a:t>
            </a:r>
          </a:p>
          <a:p>
            <a:pPr lvl="1"/>
            <a:r>
              <a:rPr lang="en-GB" dirty="0" smtClean="0"/>
              <a:t>with tests, exercises teacher/trainer can give feedback or highlight the most important part of topic</a:t>
            </a:r>
          </a:p>
          <a:p>
            <a:pPr lvl="1"/>
            <a:r>
              <a:rPr lang="en-GB" dirty="0" smtClean="0"/>
              <a:t>opportunity to get anonym feedback</a:t>
            </a:r>
          </a:p>
          <a:p>
            <a:pPr lvl="1" algn="just"/>
            <a:endParaRPr lang="en-GB" dirty="0" smtClean="0"/>
          </a:p>
          <a:p>
            <a:pPr algn="just"/>
            <a:r>
              <a:rPr lang="en-GB" b="1" dirty="0" smtClean="0"/>
              <a:t>Disadvantage</a:t>
            </a:r>
          </a:p>
          <a:p>
            <a:pPr lvl="1" algn="just"/>
            <a:r>
              <a:rPr lang="en-GB" dirty="0" smtClean="0"/>
              <a:t>very hard to make a creative, useful presentation</a:t>
            </a:r>
          </a:p>
          <a:p>
            <a:pPr lvl="1" algn="just"/>
            <a:r>
              <a:rPr lang="en-GB" dirty="0" smtClean="0"/>
              <a:t>can’t be explained every sentence</a:t>
            </a:r>
          </a:p>
          <a:p>
            <a:pPr lvl="1" algn="just"/>
            <a:r>
              <a:rPr lang="en-GB" dirty="0" smtClean="0"/>
              <a:t>creator must provide a clear and appropriate explanation</a:t>
            </a:r>
          </a:p>
          <a:p>
            <a:pPr lvl="1" algn="just" fontAlgn="base"/>
            <a:r>
              <a:rPr lang="en-GB" dirty="0" smtClean="0"/>
              <a:t>the lack of control</a:t>
            </a:r>
            <a:r>
              <a:rPr lang="en-GB" b="1" dirty="0" smtClean="0"/>
              <a:t> </a:t>
            </a:r>
          </a:p>
          <a:p>
            <a:pPr lvl="1" algn="just" fontAlgn="base"/>
            <a:r>
              <a:rPr lang="en-GB" dirty="0" smtClean="0"/>
              <a:t>the risk of social isolation </a:t>
            </a:r>
            <a:endParaRPr lang="en-GB" dirty="0"/>
          </a:p>
        </p:txBody>
      </p:sp>
      <p:sp>
        <p:nvSpPr>
          <p:cNvPr id="6" name="Cím 1"/>
          <p:cNvSpPr>
            <a:spLocks noGrp="1"/>
          </p:cNvSpPr>
          <p:nvPr>
            <p:ph type="title"/>
          </p:nvPr>
        </p:nvSpPr>
        <p:spPr>
          <a:xfrm>
            <a:off x="595491" y="764704"/>
            <a:ext cx="7886700" cy="994172"/>
          </a:xfrm>
        </p:spPr>
        <p:txBody>
          <a:bodyPr/>
          <a:lstStyle/>
          <a:p>
            <a:r>
              <a:rPr lang="en-GB" dirty="0" smtClean="0">
                <a:latin typeface="+mn-lt"/>
              </a:rPr>
              <a:t>E-learning</a:t>
            </a:r>
            <a:endParaRPr lang="en-GB" dirty="0">
              <a:latin typeface="+mn-lt"/>
            </a:endParaRPr>
          </a:p>
        </p:txBody>
      </p:sp>
    </p:spTree>
    <p:extLst>
      <p:ext uri="{BB962C8B-B14F-4D97-AF65-F5344CB8AC3E}">
        <p14:creationId xmlns:p14="http://schemas.microsoft.com/office/powerpoint/2010/main" val="861506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17" y="6006325"/>
            <a:ext cx="1874019" cy="4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327395" y="146882"/>
            <a:ext cx="2785124" cy="588640"/>
          </a:xfrm>
          <a:prstGeom prst="rect">
            <a:avLst/>
          </a:prstGeom>
        </p:spPr>
      </p:pic>
      <p:sp>
        <p:nvSpPr>
          <p:cNvPr id="4" name="Tartalom helye 2"/>
          <p:cNvSpPr>
            <a:spLocks noGrp="1"/>
          </p:cNvSpPr>
          <p:nvPr>
            <p:ph idx="1"/>
          </p:nvPr>
        </p:nvSpPr>
        <p:spPr>
          <a:xfrm>
            <a:off x="319861" y="1659414"/>
            <a:ext cx="8437959" cy="4608512"/>
          </a:xfrm>
        </p:spPr>
        <p:txBody>
          <a:bodyPr>
            <a:normAutofit fontScale="85000" lnSpcReduction="10000"/>
          </a:bodyPr>
          <a:lstStyle/>
          <a:p>
            <a:pPr lvl="1" algn="just"/>
            <a:r>
              <a:rPr lang="en-GB" dirty="0" smtClean="0"/>
              <a:t>Fake documents is a data based topic therefore it is appropriate for e-learning, webinar</a:t>
            </a:r>
          </a:p>
          <a:p>
            <a:pPr lvl="1" algn="just"/>
            <a:r>
              <a:rPr lang="en-GB" dirty="0" smtClean="0"/>
              <a:t>We suppose to create a multi-part training programs by connecting several related topics</a:t>
            </a:r>
          </a:p>
          <a:p>
            <a:pPr lvl="1" algn="just"/>
            <a:r>
              <a:rPr lang="en-GB" dirty="0" smtClean="0"/>
              <a:t>after completing these training programs, trainees can receive certificates, level of knowledge</a:t>
            </a:r>
          </a:p>
          <a:p>
            <a:pPr lvl="1" algn="just">
              <a:buFontTx/>
              <a:buChar char="-"/>
            </a:pPr>
            <a:endParaRPr lang="en-GB" dirty="0" smtClean="0"/>
          </a:p>
          <a:p>
            <a:pPr marL="457200" lvl="1" indent="0" algn="just">
              <a:buNone/>
            </a:pPr>
            <a:r>
              <a:rPr lang="en-GB" dirty="0" smtClean="0"/>
              <a:t>Closing remark</a:t>
            </a:r>
          </a:p>
          <a:p>
            <a:pPr lvl="1" algn="just"/>
            <a:r>
              <a:rPr lang="en-GB" dirty="0" smtClean="0"/>
              <a:t>face-to-face trainings are more convenient for trainers, easier to transfer the knowledge and receive confirmation</a:t>
            </a:r>
          </a:p>
          <a:p>
            <a:pPr lvl="1" algn="just"/>
            <a:r>
              <a:rPr lang="en-GB" dirty="0" smtClean="0"/>
              <a:t>but, numerous topics are an excellent basis for e-learning in the future</a:t>
            </a:r>
          </a:p>
          <a:p>
            <a:pPr lvl="1" algn="just"/>
            <a:endParaRPr lang="en-GB" dirty="0" smtClean="0"/>
          </a:p>
        </p:txBody>
      </p:sp>
      <p:sp>
        <p:nvSpPr>
          <p:cNvPr id="6" name="Cím 1"/>
          <p:cNvSpPr>
            <a:spLocks noGrp="1"/>
          </p:cNvSpPr>
          <p:nvPr>
            <p:ph type="title"/>
          </p:nvPr>
        </p:nvSpPr>
        <p:spPr>
          <a:xfrm>
            <a:off x="595490" y="864511"/>
            <a:ext cx="7886700" cy="665914"/>
          </a:xfrm>
        </p:spPr>
        <p:txBody>
          <a:bodyPr>
            <a:normAutofit fontScale="90000"/>
          </a:bodyPr>
          <a:lstStyle/>
          <a:p>
            <a:r>
              <a:rPr lang="en-GB" dirty="0" smtClean="0">
                <a:latin typeface="+mn-lt"/>
              </a:rPr>
              <a:t>Summary</a:t>
            </a:r>
            <a:endParaRPr lang="en-GB" dirty="0">
              <a:latin typeface="+mn-lt"/>
            </a:endParaRPr>
          </a:p>
        </p:txBody>
      </p:sp>
    </p:spTree>
    <p:extLst>
      <p:ext uri="{BB962C8B-B14F-4D97-AF65-F5344CB8AC3E}">
        <p14:creationId xmlns:p14="http://schemas.microsoft.com/office/powerpoint/2010/main" val="889878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8294" y="5409724"/>
            <a:ext cx="1782125" cy="467852"/>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t="16736" b="37904"/>
          <a:stretch/>
        </p:blipFill>
        <p:spPr>
          <a:xfrm>
            <a:off x="2627785" y="829541"/>
            <a:ext cx="3883784" cy="1761660"/>
          </a:xfrm>
          <a:prstGeom prst="rect">
            <a:avLst/>
          </a:prstGeom>
        </p:spPr>
      </p:pic>
      <p:sp>
        <p:nvSpPr>
          <p:cNvPr id="4" name="Tartalom helye 2"/>
          <p:cNvSpPr txBox="1">
            <a:spLocks/>
          </p:cNvSpPr>
          <p:nvPr/>
        </p:nvSpPr>
        <p:spPr>
          <a:xfrm>
            <a:off x="1493659" y="3591018"/>
            <a:ext cx="6328469" cy="486054"/>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hu-HU" sz="2400" dirty="0">
              <a:solidFill>
                <a:schemeClr val="tx1"/>
              </a:solidFill>
              <a:latin typeface="Myriad Pro" panose="020B0503030403020204" charset="0"/>
            </a:endParaRPr>
          </a:p>
        </p:txBody>
      </p:sp>
      <p:sp>
        <p:nvSpPr>
          <p:cNvPr id="2" name="Cím 1"/>
          <p:cNvSpPr>
            <a:spLocks noGrp="1"/>
          </p:cNvSpPr>
          <p:nvPr>
            <p:ph type="ctrTitle"/>
          </p:nvPr>
        </p:nvSpPr>
        <p:spPr/>
        <p:txBody>
          <a:bodyPr/>
          <a:lstStyle/>
          <a:p>
            <a:r>
              <a:rPr lang="hu-HU" dirty="0" err="1" smtClean="0"/>
              <a:t>Webinar</a:t>
            </a:r>
            <a:r>
              <a:rPr lang="hu-HU" smtClean="0"/>
              <a:t> experience</a:t>
            </a:r>
            <a:endParaRPr lang="hu-HU" dirty="0"/>
          </a:p>
        </p:txBody>
      </p:sp>
      <p:sp>
        <p:nvSpPr>
          <p:cNvPr id="9" name="Alcím 2"/>
          <p:cNvSpPr txBox="1">
            <a:spLocks/>
          </p:cNvSpPr>
          <p:nvPr/>
        </p:nvSpPr>
        <p:spPr>
          <a:xfrm>
            <a:off x="720802" y="4375095"/>
            <a:ext cx="6657654" cy="732723"/>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hu-HU" sz="1800" dirty="0">
                <a:solidFill>
                  <a:schemeClr val="tx1"/>
                </a:solidFill>
                <a:latin typeface="+mj-lt"/>
              </a:rPr>
              <a:t>Tamás Tóth </a:t>
            </a:r>
            <a:r>
              <a:rPr lang="hu-HU" sz="1800" dirty="0" err="1">
                <a:solidFill>
                  <a:schemeClr val="tx1"/>
                </a:solidFill>
                <a:latin typeface="+mj-lt"/>
              </a:rPr>
              <a:t>Lt</a:t>
            </a:r>
            <a:r>
              <a:rPr lang="hu-HU" sz="1800" dirty="0">
                <a:solidFill>
                  <a:schemeClr val="tx1"/>
                </a:solidFill>
                <a:latin typeface="+mj-lt"/>
              </a:rPr>
              <a:t>., </a:t>
            </a:r>
            <a:r>
              <a:rPr lang="hu-HU" sz="1800" dirty="0" err="1">
                <a:solidFill>
                  <a:schemeClr val="tx1"/>
                </a:solidFill>
                <a:latin typeface="+mj-lt"/>
              </a:rPr>
              <a:t>Hungarian</a:t>
            </a:r>
            <a:r>
              <a:rPr lang="hu-HU" sz="1800" dirty="0">
                <a:solidFill>
                  <a:schemeClr val="tx1"/>
                </a:solidFill>
                <a:latin typeface="+mj-lt"/>
              </a:rPr>
              <a:t> </a:t>
            </a:r>
            <a:r>
              <a:rPr lang="hu-HU" sz="1800" dirty="0" err="1">
                <a:solidFill>
                  <a:schemeClr val="tx1"/>
                </a:solidFill>
                <a:latin typeface="+mj-lt"/>
              </a:rPr>
              <a:t>Tax</a:t>
            </a:r>
            <a:r>
              <a:rPr lang="hu-HU" sz="1800" dirty="0">
                <a:solidFill>
                  <a:schemeClr val="tx1"/>
                </a:solidFill>
                <a:latin typeface="+mj-lt"/>
              </a:rPr>
              <a:t> &amp; </a:t>
            </a:r>
            <a:r>
              <a:rPr lang="hu-HU" sz="1800" dirty="0" err="1">
                <a:solidFill>
                  <a:schemeClr val="tx1"/>
                </a:solidFill>
                <a:latin typeface="+mj-lt"/>
              </a:rPr>
              <a:t>Customs</a:t>
            </a:r>
            <a:endParaRPr lang="hu-HU" sz="1800" dirty="0">
              <a:solidFill>
                <a:schemeClr val="tx1"/>
              </a:solidFill>
              <a:latin typeface="+mj-lt"/>
            </a:endParaRPr>
          </a:p>
          <a:p>
            <a:r>
              <a:rPr lang="hu-HU" sz="1800" dirty="0">
                <a:solidFill>
                  <a:schemeClr val="tx1"/>
                </a:solidFill>
                <a:latin typeface="+mj-lt"/>
              </a:rPr>
              <a:t>BCP Röszke, </a:t>
            </a:r>
            <a:r>
              <a:rPr lang="en-US" sz="1800" dirty="0">
                <a:solidFill>
                  <a:schemeClr val="tx1"/>
                </a:solidFill>
                <a:latin typeface="+mj-lt"/>
              </a:rPr>
              <a:t>Customs Control Skills Development Centre of Expertise</a:t>
            </a:r>
            <a:endParaRPr lang="hu-HU" sz="1800" dirty="0">
              <a:solidFill>
                <a:schemeClr val="tx1"/>
              </a:solidFill>
              <a:latin typeface="+mj-lt"/>
            </a:endParaRPr>
          </a:p>
        </p:txBody>
      </p:sp>
    </p:spTree>
    <p:extLst>
      <p:ext uri="{BB962C8B-B14F-4D97-AF65-F5344CB8AC3E}">
        <p14:creationId xmlns:p14="http://schemas.microsoft.com/office/powerpoint/2010/main" val="2884397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294" y="5409353"/>
            <a:ext cx="1925706" cy="50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ok 4"/>
          <p:cNvPicPr>
            <a:picLocks noChangeAspect="1"/>
          </p:cNvPicPr>
          <p:nvPr/>
        </p:nvPicPr>
        <p:blipFill>
          <a:blip r:embed="rId4"/>
          <a:stretch>
            <a:fillRect/>
          </a:stretch>
        </p:blipFill>
        <p:spPr>
          <a:xfrm>
            <a:off x="13713" y="892557"/>
            <a:ext cx="1422961" cy="646234"/>
          </a:xfrm>
          <a:prstGeom prst="rect">
            <a:avLst/>
          </a:prstGeom>
        </p:spPr>
      </p:pic>
      <p:sp>
        <p:nvSpPr>
          <p:cNvPr id="4" name="Tartalom helye 2"/>
          <p:cNvSpPr>
            <a:spLocks noGrp="1"/>
          </p:cNvSpPr>
          <p:nvPr>
            <p:ph idx="1"/>
          </p:nvPr>
        </p:nvSpPr>
        <p:spPr>
          <a:xfrm>
            <a:off x="-18511" y="1646802"/>
            <a:ext cx="4212469" cy="4082990"/>
          </a:xfrm>
        </p:spPr>
        <p:txBody>
          <a:bodyPr>
            <a:noAutofit/>
          </a:bodyPr>
          <a:lstStyle/>
          <a:p>
            <a:pPr marL="0" lvl="1" indent="0" algn="ctr">
              <a:lnSpc>
                <a:spcPct val="150000"/>
              </a:lnSpc>
              <a:buNone/>
            </a:pPr>
            <a:r>
              <a:rPr lang="hu-HU" sz="1500" i="1" u="sng" dirty="0" err="1">
                <a:latin typeface="Arial" panose="020B0604020202020204" pitchFamily="34" charset="0"/>
                <a:cs typeface="Arial" panose="020B0604020202020204" pitchFamily="34" charset="0"/>
              </a:rPr>
              <a:t>Presenting</a:t>
            </a:r>
            <a:r>
              <a:rPr lang="hu-HU" sz="1500" i="1" u="sng" dirty="0">
                <a:latin typeface="Arial" panose="020B0604020202020204" pitchFamily="34" charset="0"/>
                <a:cs typeface="Arial" panose="020B0604020202020204" pitchFamily="34" charset="0"/>
              </a:rPr>
              <a:t> an </a:t>
            </a:r>
            <a:r>
              <a:rPr lang="hu-HU" sz="1500" i="1" u="sng" dirty="0" err="1">
                <a:latin typeface="Arial" panose="020B0604020202020204" pitchFamily="34" charset="0"/>
                <a:cs typeface="Arial" panose="020B0604020202020204" pitchFamily="34" charset="0"/>
              </a:rPr>
              <a:t>uploaded</a:t>
            </a:r>
            <a:r>
              <a:rPr lang="hu-HU" sz="1500" i="1" u="sng" dirty="0">
                <a:latin typeface="Arial" panose="020B0604020202020204" pitchFamily="34" charset="0"/>
                <a:cs typeface="Arial" panose="020B0604020202020204" pitchFamily="34" charset="0"/>
              </a:rPr>
              <a:t> PPT</a:t>
            </a:r>
          </a:p>
          <a:p>
            <a:pPr marL="0" lvl="1">
              <a:lnSpc>
                <a:spcPct val="150000"/>
              </a:lnSpc>
            </a:pPr>
            <a:r>
              <a:rPr lang="hu-HU" sz="1500" dirty="0" err="1">
                <a:latin typeface="Arial" panose="020B0604020202020204" pitchFamily="34" charset="0"/>
                <a:cs typeface="Arial" panose="020B0604020202020204" pitchFamily="34" charset="0"/>
              </a:rPr>
              <a:t>Verbal</a:t>
            </a:r>
            <a:r>
              <a:rPr lang="hu-HU" sz="1500" dirty="0">
                <a:latin typeface="Arial" panose="020B0604020202020204" pitchFamily="34" charset="0"/>
                <a:cs typeface="Arial" panose="020B0604020202020204" pitchFamily="34" charset="0"/>
              </a:rPr>
              <a:t> </a:t>
            </a:r>
            <a:r>
              <a:rPr lang="hu-HU" sz="1500" dirty="0" err="1">
                <a:latin typeface="Arial" panose="020B0604020202020204" pitchFamily="34" charset="0"/>
                <a:cs typeface="Arial" panose="020B0604020202020204" pitchFamily="34" charset="0"/>
              </a:rPr>
              <a:t>communication</a:t>
            </a:r>
            <a:r>
              <a:rPr lang="hu-HU" sz="1500" dirty="0">
                <a:latin typeface="Arial" panose="020B0604020202020204" pitchFamily="34" charset="0"/>
                <a:cs typeface="Arial" panose="020B0604020202020204" pitchFamily="34" charset="0"/>
              </a:rPr>
              <a:t> </a:t>
            </a:r>
            <a:r>
              <a:rPr lang="hu-HU" sz="1500" dirty="0" err="1">
                <a:latin typeface="Arial" panose="020B0604020202020204" pitchFamily="34" charset="0"/>
                <a:cs typeface="Arial" panose="020B0604020202020204" pitchFamily="34" charset="0"/>
              </a:rPr>
              <a:t>only</a:t>
            </a:r>
            <a:endParaRPr lang="hu-HU" sz="1500" dirty="0">
              <a:latin typeface="Arial" panose="020B0604020202020204" pitchFamily="34" charset="0"/>
              <a:cs typeface="Arial" panose="020B0604020202020204" pitchFamily="34" charset="0"/>
            </a:endParaRPr>
          </a:p>
          <a:p>
            <a:pPr marL="0" lvl="1">
              <a:lnSpc>
                <a:spcPct val="150000"/>
              </a:lnSpc>
            </a:pPr>
            <a:r>
              <a:rPr lang="en-US" sz="1500" dirty="0">
                <a:latin typeface="Arial" panose="020B0604020202020204" pitchFamily="34" charset="0"/>
                <a:cs typeface="Arial" panose="020B0604020202020204" pitchFamily="34" charset="0"/>
              </a:rPr>
              <a:t>Not </a:t>
            </a:r>
            <a:r>
              <a:rPr lang="en-US" sz="1500" dirty="0" err="1">
                <a:latin typeface="Arial" panose="020B0604020202020204" pitchFamily="34" charset="0"/>
                <a:cs typeface="Arial" panose="020B0604020202020204" pitchFamily="34" charset="0"/>
              </a:rPr>
              <a:t>seenable</a:t>
            </a:r>
            <a:r>
              <a:rPr lang="en-US" sz="1500" dirty="0">
                <a:latin typeface="Arial" panose="020B0604020202020204" pitchFamily="34" charset="0"/>
                <a:cs typeface="Arial" panose="020B0604020202020204" pitchFamily="34" charset="0"/>
              </a:rPr>
              <a:t> reactions, interactions</a:t>
            </a:r>
            <a:endParaRPr lang="hu-HU" sz="1500" dirty="0">
              <a:latin typeface="Arial" panose="020B0604020202020204" pitchFamily="34" charset="0"/>
              <a:cs typeface="Arial" panose="020B0604020202020204" pitchFamily="34" charset="0"/>
            </a:endParaRPr>
          </a:p>
          <a:p>
            <a:pPr marL="300038" lvl="2">
              <a:lnSpc>
                <a:spcPct val="150000"/>
              </a:lnSpc>
            </a:pPr>
            <a:r>
              <a:rPr lang="en-US" sz="1200" dirty="0">
                <a:latin typeface="Arial" panose="020B0604020202020204" pitchFamily="34" charset="0"/>
                <a:cs typeface="Arial" panose="020B0604020202020204" pitchFamily="34" charset="0"/>
              </a:rPr>
              <a:t>body language is invisible</a:t>
            </a:r>
            <a:endParaRPr lang="hu-HU" sz="1200" dirty="0">
              <a:latin typeface="Arial" panose="020B0604020202020204" pitchFamily="34" charset="0"/>
              <a:cs typeface="Arial" panose="020B0604020202020204" pitchFamily="34" charset="0"/>
            </a:endParaRPr>
          </a:p>
          <a:p>
            <a:pPr marL="300038" lvl="2">
              <a:lnSpc>
                <a:spcPct val="150000"/>
              </a:lnSpc>
            </a:pPr>
            <a:r>
              <a:rPr lang="hu-HU" sz="1200" dirty="0">
                <a:latin typeface="Arial" panose="020B0604020202020204" pitchFamily="34" charset="0"/>
                <a:cs typeface="Arial" panose="020B0604020202020204" pitchFamily="34" charset="0"/>
              </a:rPr>
              <a:t>„</a:t>
            </a:r>
            <a:r>
              <a:rPr lang="hu-HU" sz="1200" dirty="0" err="1">
                <a:latin typeface="Arial" panose="020B0604020202020204" pitchFamily="34" charset="0"/>
                <a:cs typeface="Arial" panose="020B0604020202020204" pitchFamily="34" charset="0"/>
              </a:rPr>
              <a:t>Teacher</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speking</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to</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the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wall</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effect</a:t>
            </a:r>
            <a:endParaRPr lang="hu-HU" sz="1200" dirty="0">
              <a:latin typeface="Arial" panose="020B0604020202020204" pitchFamily="34" charset="0"/>
              <a:cs typeface="Arial" panose="020B0604020202020204" pitchFamily="34" charset="0"/>
            </a:endParaRPr>
          </a:p>
          <a:p>
            <a:pPr marL="0" lvl="1">
              <a:lnSpc>
                <a:spcPct val="150000"/>
              </a:lnSpc>
            </a:pPr>
            <a:r>
              <a:rPr lang="en-US" sz="1500" dirty="0">
                <a:latin typeface="Arial" panose="020B0604020202020204" pitchFamily="34" charset="0"/>
                <a:cs typeface="Arial" panose="020B0604020202020204" pitchFamily="34" charset="0"/>
              </a:rPr>
              <a:t>communication a bit harder</a:t>
            </a:r>
          </a:p>
          <a:p>
            <a:pPr marL="300038" lvl="2">
              <a:lnSpc>
                <a:spcPct val="150000"/>
              </a:lnSpc>
            </a:pPr>
            <a:r>
              <a:rPr lang="en-US" sz="1200" dirty="0">
                <a:latin typeface="Arial" panose="020B0604020202020204" pitchFamily="34" charset="0"/>
                <a:cs typeface="Arial" panose="020B0604020202020204" pitchFamily="34" charset="0"/>
              </a:rPr>
              <a:t>participants are less willing to share their ideas, to start conversation</a:t>
            </a:r>
          </a:p>
          <a:p>
            <a:pPr marL="300038" lvl="2">
              <a:lnSpc>
                <a:spcPct val="150000"/>
              </a:lnSpc>
            </a:pPr>
            <a:r>
              <a:rPr lang="en-US" sz="1200" dirty="0">
                <a:latin typeface="Arial" panose="020B0604020202020204" pitchFamily="34" charset="0"/>
                <a:cs typeface="Arial" panose="020B0604020202020204" pitchFamily="34" charset="0"/>
              </a:rPr>
              <a:t>they are not motivated to speak, easy to „hide” behind the screen</a:t>
            </a:r>
            <a:endParaRPr lang="hu-HU" sz="1200" dirty="0">
              <a:latin typeface="Arial" panose="020B0604020202020204" pitchFamily="34" charset="0"/>
              <a:cs typeface="Arial" panose="020B0604020202020204" pitchFamily="34" charset="0"/>
            </a:endParaRPr>
          </a:p>
          <a:p>
            <a:pPr marL="0" lvl="1">
              <a:lnSpc>
                <a:spcPct val="150000"/>
              </a:lnSpc>
            </a:pPr>
            <a:r>
              <a:rPr lang="en-US" sz="1500" b="1" cap="small" dirty="0">
                <a:latin typeface="Arial" panose="020B0604020202020204" pitchFamily="34" charset="0"/>
                <a:cs typeface="Arial" panose="020B0604020202020204" pitchFamily="34" charset="0"/>
              </a:rPr>
              <a:t>no noticeable attention</a:t>
            </a:r>
            <a:endParaRPr lang="en-US" sz="1500" cap="small" dirty="0">
              <a:latin typeface="Arial" panose="020B0604020202020204" pitchFamily="34" charset="0"/>
              <a:cs typeface="Arial" panose="020B0604020202020204" pitchFamily="34" charset="0"/>
            </a:endParaRPr>
          </a:p>
          <a:p>
            <a:pPr marL="0" lvl="1">
              <a:lnSpc>
                <a:spcPct val="150000"/>
              </a:lnSpc>
            </a:pPr>
            <a:endParaRPr lang="hu-HU" sz="1500" dirty="0">
              <a:latin typeface="Arial" panose="020B0604020202020204" pitchFamily="34" charset="0"/>
              <a:cs typeface="Arial" panose="020B0604020202020204" pitchFamily="34" charset="0"/>
            </a:endParaRPr>
          </a:p>
          <a:p>
            <a:pPr marL="0" lvl="1">
              <a:lnSpc>
                <a:spcPct val="150000"/>
              </a:lnSpc>
            </a:pPr>
            <a:endParaRPr lang="hu-HU" sz="1500" dirty="0">
              <a:latin typeface="Arial" panose="020B0604020202020204" pitchFamily="34" charset="0"/>
              <a:cs typeface="Arial" panose="020B0604020202020204" pitchFamily="34" charset="0"/>
            </a:endParaRPr>
          </a:p>
        </p:txBody>
      </p:sp>
      <p:sp>
        <p:nvSpPr>
          <p:cNvPr id="6" name="Cím 1"/>
          <p:cNvSpPr>
            <a:spLocks noGrp="1"/>
          </p:cNvSpPr>
          <p:nvPr>
            <p:ph type="title"/>
          </p:nvPr>
        </p:nvSpPr>
        <p:spPr>
          <a:xfrm>
            <a:off x="1614488" y="1026922"/>
            <a:ext cx="5915025" cy="499436"/>
          </a:xfrm>
        </p:spPr>
        <p:txBody>
          <a:bodyPr>
            <a:normAutofit fontScale="90000"/>
          </a:bodyPr>
          <a:lstStyle/>
          <a:p>
            <a:r>
              <a:rPr lang="hu-HU" dirty="0" err="1" smtClean="0">
                <a:latin typeface="Arial" panose="020B0604020202020204" pitchFamily="34" charset="0"/>
                <a:cs typeface="Arial" panose="020B0604020202020204" pitchFamily="34" charset="0"/>
              </a:rPr>
              <a:t>Webinar</a:t>
            </a:r>
            <a:r>
              <a:rPr lang="hu-HU" dirty="0" smtClean="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as</a:t>
            </a:r>
            <a:r>
              <a:rPr lang="hu-HU" dirty="0" smtClean="0">
                <a:latin typeface="Arial" panose="020B0604020202020204" pitchFamily="34" charset="0"/>
                <a:cs typeface="Arial" panose="020B0604020202020204" pitchFamily="34" charset="0"/>
              </a:rPr>
              <a:t> a </a:t>
            </a:r>
            <a:r>
              <a:rPr lang="hu-HU" dirty="0" err="1" smtClean="0">
                <a:latin typeface="Arial" panose="020B0604020202020204" pitchFamily="34" charset="0"/>
                <a:cs typeface="Arial" panose="020B0604020202020204" pitchFamily="34" charset="0"/>
              </a:rPr>
              <a:t>various</a:t>
            </a:r>
            <a:r>
              <a:rPr lang="hu-HU" dirty="0" smtClean="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tool</a:t>
            </a:r>
            <a:endParaRPr lang="hu-HU" dirty="0">
              <a:latin typeface="Arial" panose="020B0604020202020204" pitchFamily="34" charset="0"/>
              <a:cs typeface="Arial" panose="020B0604020202020204" pitchFamily="34" charset="0"/>
            </a:endParaRPr>
          </a:p>
        </p:txBody>
      </p:sp>
      <p:sp>
        <p:nvSpPr>
          <p:cNvPr id="7" name="Tartalom helye 2"/>
          <p:cNvSpPr txBox="1">
            <a:spLocks/>
          </p:cNvSpPr>
          <p:nvPr/>
        </p:nvSpPr>
        <p:spPr>
          <a:xfrm>
            <a:off x="4572001" y="1646802"/>
            <a:ext cx="4536503" cy="408299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lnSpc>
                <a:spcPct val="150000"/>
              </a:lnSpc>
              <a:buNone/>
            </a:pPr>
            <a:r>
              <a:rPr lang="hu-HU" sz="1500" i="1" u="sng" dirty="0" err="1">
                <a:latin typeface="Arial" panose="020B0604020202020204" pitchFamily="34" charset="0"/>
                <a:cs typeface="Arial" panose="020B0604020202020204" pitchFamily="34" charset="0"/>
              </a:rPr>
              <a:t>Using</a:t>
            </a:r>
            <a:r>
              <a:rPr lang="hu-HU" sz="1500" i="1" u="sng" dirty="0">
                <a:latin typeface="Arial" panose="020B0604020202020204" pitchFamily="34" charset="0"/>
                <a:cs typeface="Arial" panose="020B0604020202020204" pitchFamily="34" charset="0"/>
              </a:rPr>
              <a:t> </a:t>
            </a:r>
            <a:r>
              <a:rPr lang="hu-HU" sz="1500" i="1" u="sng" dirty="0" err="1">
                <a:latin typeface="Arial" panose="020B0604020202020204" pitchFamily="34" charset="0"/>
                <a:cs typeface="Arial" panose="020B0604020202020204" pitchFamily="34" charset="0"/>
              </a:rPr>
              <a:t>interactive</a:t>
            </a:r>
            <a:r>
              <a:rPr lang="hu-HU" sz="1500" i="1" u="sng" dirty="0">
                <a:latin typeface="Arial" panose="020B0604020202020204" pitchFamily="34" charset="0"/>
                <a:cs typeface="Arial" panose="020B0604020202020204" pitchFamily="34" charset="0"/>
              </a:rPr>
              <a:t> </a:t>
            </a:r>
            <a:r>
              <a:rPr lang="hu-HU" sz="1500" i="1" u="sng" dirty="0" err="1">
                <a:latin typeface="Arial" panose="020B0604020202020204" pitchFamily="34" charset="0"/>
                <a:cs typeface="Arial" panose="020B0604020202020204" pitchFamily="34" charset="0"/>
              </a:rPr>
              <a:t>tools</a:t>
            </a:r>
            <a:endParaRPr lang="hu-HU" sz="1500" i="1" u="sng" dirty="0">
              <a:latin typeface="Arial" panose="020B0604020202020204" pitchFamily="34" charset="0"/>
              <a:cs typeface="Arial" panose="020B0604020202020204" pitchFamily="34" charset="0"/>
            </a:endParaRPr>
          </a:p>
          <a:p>
            <a:pPr marL="0" lvl="1">
              <a:lnSpc>
                <a:spcPct val="150000"/>
              </a:lnSpc>
            </a:pPr>
            <a:r>
              <a:rPr lang="hu-HU" sz="1500" dirty="0" err="1">
                <a:latin typeface="Arial" panose="020B0604020202020204" pitchFamily="34" charset="0"/>
                <a:cs typeface="Arial" panose="020B0604020202020204" pitchFamily="34" charset="0"/>
              </a:rPr>
              <a:t>Verbal</a:t>
            </a:r>
            <a:r>
              <a:rPr lang="hu-HU" sz="1500" dirty="0">
                <a:latin typeface="Arial" panose="020B0604020202020204" pitchFamily="34" charset="0"/>
                <a:cs typeface="Arial" panose="020B0604020202020204" pitchFamily="34" charset="0"/>
              </a:rPr>
              <a:t> </a:t>
            </a:r>
            <a:r>
              <a:rPr lang="hu-HU" sz="1500" dirty="0" err="1">
                <a:latin typeface="Arial" panose="020B0604020202020204" pitchFamily="34" charset="0"/>
                <a:cs typeface="Arial" panose="020B0604020202020204" pitchFamily="34" charset="0"/>
              </a:rPr>
              <a:t>comm</a:t>
            </a:r>
            <a:r>
              <a:rPr lang="hu-HU" sz="1500" dirty="0">
                <a:latin typeface="Arial" panose="020B0604020202020204" pitchFamily="34" charset="0"/>
                <a:cs typeface="Arial" panose="020B0604020202020204" pitchFamily="34" charset="0"/>
              </a:rPr>
              <a:t>. + </a:t>
            </a:r>
            <a:r>
              <a:rPr lang="hu-HU" sz="1500" dirty="0" err="1">
                <a:latin typeface="Arial" panose="020B0604020202020204" pitchFamily="34" charset="0"/>
                <a:cs typeface="Arial" panose="020B0604020202020204" pitchFamily="34" charset="0"/>
              </a:rPr>
              <a:t>digital</a:t>
            </a:r>
            <a:r>
              <a:rPr lang="hu-HU" sz="1500" dirty="0">
                <a:latin typeface="Arial" panose="020B0604020202020204" pitchFamily="34" charset="0"/>
                <a:cs typeface="Arial" panose="020B0604020202020204" pitchFamily="34" charset="0"/>
              </a:rPr>
              <a:t> </a:t>
            </a:r>
            <a:r>
              <a:rPr lang="hu-HU" sz="1500" dirty="0" err="1">
                <a:latin typeface="Arial" panose="020B0604020202020204" pitchFamily="34" charset="0"/>
                <a:cs typeface="Arial" panose="020B0604020202020204" pitchFamily="34" charset="0"/>
              </a:rPr>
              <a:t>gestures</a:t>
            </a:r>
            <a:endParaRPr lang="hu-HU" sz="1500" dirty="0">
              <a:latin typeface="Arial" panose="020B0604020202020204" pitchFamily="34" charset="0"/>
              <a:cs typeface="Arial" panose="020B0604020202020204" pitchFamily="34" charset="0"/>
            </a:endParaRPr>
          </a:p>
          <a:p>
            <a:pPr marL="0" lvl="1">
              <a:lnSpc>
                <a:spcPct val="150000"/>
              </a:lnSpc>
            </a:pPr>
            <a:r>
              <a:rPr lang="hu-HU" sz="1500" dirty="0" err="1">
                <a:latin typeface="Arial" panose="020B0604020202020204" pitchFamily="34" charset="0"/>
                <a:cs typeface="Arial" panose="020B0604020202020204" pitchFamily="34" charset="0"/>
              </a:rPr>
              <a:t>Observable</a:t>
            </a:r>
            <a:r>
              <a:rPr lang="hu-HU"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reactions, interactions</a:t>
            </a:r>
            <a:endParaRPr lang="hu-HU" sz="1500" dirty="0">
              <a:latin typeface="Arial" panose="020B0604020202020204" pitchFamily="34" charset="0"/>
              <a:cs typeface="Arial" panose="020B0604020202020204" pitchFamily="34" charset="0"/>
            </a:endParaRPr>
          </a:p>
          <a:p>
            <a:pPr marL="300038" lvl="2">
              <a:lnSpc>
                <a:spcPct val="150000"/>
              </a:lnSpc>
            </a:pPr>
            <a:r>
              <a:rPr lang="en-US" sz="1200" dirty="0">
                <a:latin typeface="Arial" panose="020B0604020202020204" pitchFamily="34" charset="0"/>
                <a:cs typeface="Arial" panose="020B0604020202020204" pitchFamily="34" charset="0"/>
              </a:rPr>
              <a:t>body language is </a:t>
            </a:r>
            <a:r>
              <a:rPr lang="hu-HU" sz="1200" dirty="0" err="1">
                <a:latin typeface="Arial" panose="020B0604020202020204" pitchFamily="34" charset="0"/>
                <a:cs typeface="Arial" panose="020B0604020202020204" pitchFamily="34" charset="0"/>
              </a:rPr>
              <a:t>gesture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movement</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speed</a:t>
            </a:r>
            <a:endParaRPr lang="hu-HU" sz="1200" dirty="0">
              <a:latin typeface="Arial" panose="020B0604020202020204" pitchFamily="34" charset="0"/>
              <a:cs typeface="Arial" panose="020B0604020202020204" pitchFamily="34" charset="0"/>
            </a:endParaRPr>
          </a:p>
          <a:p>
            <a:pPr marL="0" lvl="1">
              <a:lnSpc>
                <a:spcPct val="150000"/>
              </a:lnSpc>
            </a:pPr>
            <a:r>
              <a:rPr lang="en-US" sz="1500" dirty="0">
                <a:latin typeface="Arial" panose="020B0604020202020204" pitchFamily="34" charset="0"/>
                <a:cs typeface="Arial" panose="020B0604020202020204" pitchFamily="34" charset="0"/>
              </a:rPr>
              <a:t>communication </a:t>
            </a:r>
            <a:r>
              <a:rPr lang="hu-HU" sz="1500" dirty="0" err="1">
                <a:latin typeface="Arial" panose="020B0604020202020204" pitchFamily="34" charset="0"/>
                <a:cs typeface="Arial" panose="020B0604020202020204" pitchFamily="34" charset="0"/>
              </a:rPr>
              <a:t>interactive</a:t>
            </a:r>
            <a:endParaRPr lang="en-US" sz="1500" dirty="0">
              <a:latin typeface="Arial" panose="020B0604020202020204" pitchFamily="34" charset="0"/>
              <a:cs typeface="Arial" panose="020B0604020202020204" pitchFamily="34" charset="0"/>
            </a:endParaRPr>
          </a:p>
          <a:p>
            <a:pPr marL="300038" lvl="2">
              <a:lnSpc>
                <a:spcPct val="150000"/>
              </a:lnSpc>
            </a:pPr>
            <a:r>
              <a:rPr lang="en-US" sz="1200" dirty="0">
                <a:latin typeface="Arial" panose="020B0604020202020204" pitchFamily="34" charset="0"/>
                <a:cs typeface="Arial" panose="020B0604020202020204" pitchFamily="34" charset="0"/>
              </a:rPr>
              <a:t>participants </a:t>
            </a:r>
            <a:r>
              <a:rPr lang="hu-HU" sz="1200" dirty="0">
                <a:latin typeface="Arial" panose="020B0604020202020204" pitchFamily="34" charset="0"/>
                <a:cs typeface="Arial" panose="020B0604020202020204" pitchFamily="34" charset="0"/>
              </a:rPr>
              <a:t>more </a:t>
            </a:r>
            <a:r>
              <a:rPr lang="en-US" sz="1200" dirty="0">
                <a:latin typeface="Arial" panose="020B0604020202020204" pitchFamily="34" charset="0"/>
                <a:cs typeface="Arial" panose="020B0604020202020204" pitchFamily="34" charset="0"/>
              </a:rPr>
              <a:t>willing to share their ideas</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using</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the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interactive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tools</a:t>
            </a:r>
            <a:endParaRPr lang="hu-HU" sz="1200" dirty="0">
              <a:latin typeface="Arial" panose="020B0604020202020204" pitchFamily="34" charset="0"/>
              <a:cs typeface="Arial" panose="020B0604020202020204" pitchFamily="34" charset="0"/>
            </a:endParaRPr>
          </a:p>
          <a:p>
            <a:pPr marL="300038" lvl="2">
              <a:lnSpc>
                <a:spcPct val="150000"/>
              </a:lnSpc>
            </a:pPr>
            <a:r>
              <a:rPr lang="hu-HU" sz="1200" dirty="0">
                <a:latin typeface="Arial" panose="020B0604020202020204" pitchFamily="34" charset="0"/>
                <a:cs typeface="Arial" panose="020B0604020202020204" pitchFamily="34" charset="0"/>
              </a:rPr>
              <a:t>Bit more </a:t>
            </a:r>
            <a:r>
              <a:rPr lang="en-US" sz="1200" dirty="0">
                <a:latin typeface="Arial" panose="020B0604020202020204" pitchFamily="34" charset="0"/>
                <a:cs typeface="Arial" panose="020B0604020202020204" pitchFamily="34" charset="0"/>
              </a:rPr>
              <a:t>motivated to speak, </a:t>
            </a:r>
            <a:r>
              <a:rPr lang="hu-HU" sz="1200" dirty="0" err="1">
                <a:latin typeface="Arial" panose="020B0604020202020204" pitchFamily="34" charset="0"/>
                <a:cs typeface="Arial" panose="020B0604020202020204" pitchFamily="34" charset="0"/>
              </a:rPr>
              <a:t>but</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prefer</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to</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use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the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interactive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tools</a:t>
            </a:r>
            <a:endParaRPr lang="en-US" sz="1200" dirty="0">
              <a:latin typeface="Arial" panose="020B0604020202020204" pitchFamily="34" charset="0"/>
              <a:cs typeface="Arial" panose="020B0604020202020204" pitchFamily="34" charset="0"/>
            </a:endParaRPr>
          </a:p>
          <a:p>
            <a:pPr marL="0" lvl="1">
              <a:lnSpc>
                <a:spcPct val="150000"/>
              </a:lnSpc>
            </a:pPr>
            <a:r>
              <a:rPr lang="hu-HU" sz="1500" b="1" cap="small" dirty="0" err="1">
                <a:latin typeface="Arial" panose="020B0604020202020204" pitchFamily="34" charset="0"/>
                <a:cs typeface="Arial" panose="020B0604020202020204" pitchFamily="34" charset="0"/>
              </a:rPr>
              <a:t>noticeable</a:t>
            </a:r>
            <a:r>
              <a:rPr lang="hu-HU" sz="1500" b="1" cap="small" dirty="0">
                <a:latin typeface="Arial" panose="020B0604020202020204" pitchFamily="34" charset="0"/>
                <a:cs typeface="Arial" panose="020B0604020202020204" pitchFamily="34" charset="0"/>
              </a:rPr>
              <a:t> </a:t>
            </a:r>
            <a:r>
              <a:rPr lang="hu-HU" sz="1500" b="1" cap="small" dirty="0" err="1">
                <a:latin typeface="Arial" panose="020B0604020202020204" pitchFamily="34" charset="0"/>
                <a:cs typeface="Arial" panose="020B0604020202020204" pitchFamily="34" charset="0"/>
              </a:rPr>
              <a:t>attention</a:t>
            </a:r>
            <a:endParaRPr lang="hu-HU" sz="1500" dirty="0">
              <a:latin typeface="Arial" panose="020B0604020202020204" pitchFamily="34" charset="0"/>
              <a:cs typeface="Arial" panose="020B0604020202020204" pitchFamily="34" charset="0"/>
            </a:endParaRPr>
          </a:p>
          <a:p>
            <a:pPr marL="0" lvl="1">
              <a:lnSpc>
                <a:spcPct val="150000"/>
              </a:lnSpc>
            </a:pPr>
            <a:endParaRPr lang="hu-HU" sz="1500" dirty="0">
              <a:latin typeface="Arial" panose="020B0604020202020204" pitchFamily="34" charset="0"/>
              <a:cs typeface="Arial" panose="020B0604020202020204" pitchFamily="34" charset="0"/>
            </a:endParaRPr>
          </a:p>
        </p:txBody>
      </p:sp>
      <p:sp>
        <p:nvSpPr>
          <p:cNvPr id="2" name="Szövegdoboz 1"/>
          <p:cNvSpPr txBox="1"/>
          <p:nvPr/>
        </p:nvSpPr>
        <p:spPr>
          <a:xfrm>
            <a:off x="2627784" y="5535234"/>
            <a:ext cx="4212468" cy="323165"/>
          </a:xfrm>
          <a:prstGeom prst="rect">
            <a:avLst/>
          </a:prstGeom>
          <a:noFill/>
        </p:spPr>
        <p:txBody>
          <a:bodyPr wrap="square" rtlCol="0">
            <a:spAutoFit/>
          </a:bodyPr>
          <a:lstStyle/>
          <a:p>
            <a:r>
              <a:rPr lang="hu-HU" sz="1500" b="1" cap="all" dirty="0" err="1">
                <a:solidFill>
                  <a:srgbClr val="FF0000"/>
                </a:solidFill>
              </a:rPr>
              <a:t>Everything</a:t>
            </a:r>
            <a:r>
              <a:rPr lang="hu-HU" sz="1500" b="1" cap="all" dirty="0">
                <a:solidFill>
                  <a:srgbClr val="FF0000"/>
                </a:solidFill>
              </a:rPr>
              <a:t> </a:t>
            </a:r>
            <a:r>
              <a:rPr lang="hu-HU" sz="1500" b="1" cap="all" dirty="0" err="1">
                <a:solidFill>
                  <a:srgbClr val="FF0000"/>
                </a:solidFill>
              </a:rPr>
              <a:t>depends</a:t>
            </a:r>
            <a:r>
              <a:rPr lang="hu-HU" sz="1500" b="1" cap="all" dirty="0">
                <a:solidFill>
                  <a:srgbClr val="FF0000"/>
                </a:solidFill>
              </a:rPr>
              <a:t> </a:t>
            </a:r>
            <a:r>
              <a:rPr lang="hu-HU" sz="1500" b="1" cap="all" dirty="0" err="1">
                <a:solidFill>
                  <a:srgbClr val="FF0000"/>
                </a:solidFill>
              </a:rPr>
              <a:t>on</a:t>
            </a:r>
            <a:r>
              <a:rPr lang="hu-HU" sz="1500" b="1" cap="all" dirty="0">
                <a:solidFill>
                  <a:srgbClr val="FF0000"/>
                </a:solidFill>
              </a:rPr>
              <a:t> </a:t>
            </a:r>
            <a:r>
              <a:rPr lang="hu-HU" sz="1500" b="1" cap="all" dirty="0" err="1">
                <a:solidFill>
                  <a:srgbClr val="FF0000"/>
                </a:solidFill>
              </a:rPr>
              <a:t>the</a:t>
            </a:r>
            <a:r>
              <a:rPr lang="hu-HU" sz="1500" b="1" cap="all" dirty="0">
                <a:solidFill>
                  <a:srgbClr val="FF0000"/>
                </a:solidFill>
              </a:rPr>
              <a:t> </a:t>
            </a:r>
            <a:r>
              <a:rPr lang="hu-HU" sz="1500" b="1" cap="all" dirty="0" err="1">
                <a:solidFill>
                  <a:srgbClr val="FF0000"/>
                </a:solidFill>
              </a:rPr>
              <a:t>Teacher</a:t>
            </a:r>
            <a:r>
              <a:rPr lang="hu-HU" sz="1500" b="1" cap="all" dirty="0">
                <a:solidFill>
                  <a:srgbClr val="FF0000"/>
                </a:solidFill>
              </a:rPr>
              <a:t> !!!!</a:t>
            </a:r>
          </a:p>
        </p:txBody>
      </p:sp>
    </p:spTree>
    <p:extLst>
      <p:ext uri="{BB962C8B-B14F-4D97-AF65-F5344CB8AC3E}">
        <p14:creationId xmlns:p14="http://schemas.microsoft.com/office/powerpoint/2010/main" val="103143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ph type="title"/>
          </p:nvPr>
        </p:nvSpPr>
        <p:spPr>
          <a:xfrm>
            <a:off x="2357754" y="892555"/>
            <a:ext cx="5300346" cy="651719"/>
          </a:xfrm>
        </p:spPr>
        <p:txBody>
          <a:bodyPr vert="horz" lIns="68580" tIns="34290" rIns="68580" bIns="34290" rtlCol="0" anchor="ctr">
            <a:normAutofit fontScale="90000"/>
          </a:bodyPr>
          <a:lstStyle/>
          <a:p>
            <a:r>
              <a:rPr lang="hu-HU" dirty="0" err="1">
                <a:latin typeface="Arial" panose="020B0604020202020204" pitchFamily="34" charset="0"/>
                <a:cs typeface="Arial" panose="020B0604020202020204" pitchFamily="34" charset="0"/>
              </a:rPr>
              <a:t>Using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interactive</a:t>
            </a:r>
            <a:r>
              <a:rPr lang="hu-HU" dirty="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tools</a:t>
            </a:r>
            <a:endParaRPr lang="hu-HU" dirty="0">
              <a:latin typeface="Arial" panose="020B0604020202020204" pitchFamily="34" charset="0"/>
              <a:cs typeface="Arial" panose="020B0604020202020204" pitchFamily="34" charset="0"/>
            </a:endParaRPr>
          </a:p>
        </p:txBody>
      </p:sp>
      <p:pic>
        <p:nvPicPr>
          <p:cNvPr id="2" name="Tartalom helye 1"/>
          <p:cNvPicPr>
            <a:picLocks noGrp="1" noChangeAspect="1"/>
          </p:cNvPicPr>
          <p:nvPr>
            <p:ph sz="half" idx="2"/>
          </p:nvPr>
        </p:nvPicPr>
        <p:blipFill>
          <a:blip r:embed="rId3"/>
          <a:stretch>
            <a:fillRect/>
          </a:stretch>
        </p:blipFill>
        <p:spPr>
          <a:xfrm>
            <a:off x="683568" y="2185024"/>
            <a:ext cx="2330931" cy="3763933"/>
          </a:xfrm>
          <a:prstGeom prst="rect">
            <a:avLst/>
          </a:prstGeom>
        </p:spPr>
      </p:pic>
      <p:sp>
        <p:nvSpPr>
          <p:cNvPr id="12" name="Szöveg helye 7"/>
          <p:cNvSpPr txBox="1">
            <a:spLocks/>
          </p:cNvSpPr>
          <p:nvPr/>
        </p:nvSpPr>
        <p:spPr>
          <a:xfrm>
            <a:off x="4301971" y="1463385"/>
            <a:ext cx="3031331" cy="479822"/>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endParaRPr lang="hu-HU" sz="1800" dirty="0"/>
          </a:p>
        </p:txBody>
      </p:sp>
      <p:sp>
        <p:nvSpPr>
          <p:cNvPr id="14" name="Szöveg helye 13"/>
          <p:cNvSpPr>
            <a:spLocks noGrp="1"/>
          </p:cNvSpPr>
          <p:nvPr>
            <p:ph type="body" sz="quarter" idx="3"/>
          </p:nvPr>
        </p:nvSpPr>
        <p:spPr>
          <a:xfrm>
            <a:off x="4896036" y="1597206"/>
            <a:ext cx="4041775" cy="479822"/>
          </a:xfrm>
        </p:spPr>
        <p:txBody>
          <a:bodyPr/>
          <a:lstStyle/>
          <a:p>
            <a:r>
              <a:rPr lang="hu-HU" dirty="0" err="1"/>
              <a:t>Discuss</a:t>
            </a:r>
            <a:r>
              <a:rPr lang="hu-HU" dirty="0"/>
              <a:t> </a:t>
            </a:r>
            <a:r>
              <a:rPr lang="hu-HU" dirty="0" err="1"/>
              <a:t>the</a:t>
            </a:r>
            <a:r>
              <a:rPr lang="hu-HU" dirty="0"/>
              <a:t> </a:t>
            </a:r>
            <a:r>
              <a:rPr lang="hu-HU" dirty="0" err="1" smtClean="0"/>
              <a:t>Results</a:t>
            </a:r>
            <a:endParaRPr lang="hu-HU" dirty="0"/>
          </a:p>
        </p:txBody>
      </p:sp>
      <p:sp>
        <p:nvSpPr>
          <p:cNvPr id="17" name="Szöveg helye 6"/>
          <p:cNvSpPr txBox="1">
            <a:spLocks/>
          </p:cNvSpPr>
          <p:nvPr/>
        </p:nvSpPr>
        <p:spPr>
          <a:xfrm>
            <a:off x="413538" y="1538790"/>
            <a:ext cx="3030141" cy="479822"/>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hu-HU" sz="1800" dirty="0" err="1"/>
              <a:t>Don’t</a:t>
            </a:r>
            <a:r>
              <a:rPr lang="hu-HU" sz="1800" dirty="0"/>
              <a:t> </a:t>
            </a:r>
            <a:r>
              <a:rPr lang="hu-HU" sz="1800" dirty="0" err="1"/>
              <a:t>ask</a:t>
            </a:r>
            <a:r>
              <a:rPr lang="hu-HU" sz="1800" dirty="0"/>
              <a:t>, </a:t>
            </a:r>
            <a:r>
              <a:rPr lang="hu-HU" sz="1800" dirty="0" err="1"/>
              <a:t>make</a:t>
            </a:r>
            <a:r>
              <a:rPr lang="hu-HU" sz="1800" dirty="0"/>
              <a:t> a </a:t>
            </a:r>
            <a:r>
              <a:rPr lang="hu-HU" sz="1800" dirty="0" err="1"/>
              <a:t>poll</a:t>
            </a:r>
            <a:endParaRPr lang="hu-HU" sz="1800" dirty="0"/>
          </a:p>
        </p:txBody>
      </p:sp>
      <p:pic>
        <p:nvPicPr>
          <p:cNvPr id="19" name="Picture 4" descr="https://docs.bigbluebutton.org/images/Flash-Polling-PreConfigure.pn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202845" y="2094925"/>
            <a:ext cx="4635629" cy="32242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294" y="5409353"/>
            <a:ext cx="1925706" cy="50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Obrázok 4"/>
          <p:cNvPicPr>
            <a:picLocks noChangeAspect="1"/>
          </p:cNvPicPr>
          <p:nvPr/>
        </p:nvPicPr>
        <p:blipFill>
          <a:blip r:embed="rId6"/>
          <a:stretch>
            <a:fillRect/>
          </a:stretch>
        </p:blipFill>
        <p:spPr>
          <a:xfrm>
            <a:off x="13713" y="892557"/>
            <a:ext cx="1422961" cy="646234"/>
          </a:xfrm>
          <a:prstGeom prst="rect">
            <a:avLst/>
          </a:prstGeom>
        </p:spPr>
      </p:pic>
    </p:spTree>
    <p:extLst>
      <p:ext uri="{BB962C8B-B14F-4D97-AF65-F5344CB8AC3E}">
        <p14:creationId xmlns:p14="http://schemas.microsoft.com/office/powerpoint/2010/main" val="1069592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sp>
        <p:nvSpPr>
          <p:cNvPr id="2" name="Tytuł 1"/>
          <p:cNvSpPr>
            <a:spLocks noGrp="1"/>
          </p:cNvSpPr>
          <p:nvPr>
            <p:ph type="title"/>
          </p:nvPr>
        </p:nvSpPr>
        <p:spPr>
          <a:xfrm>
            <a:off x="457200" y="557808"/>
            <a:ext cx="8229600" cy="1143000"/>
          </a:xfrm>
        </p:spPr>
        <p:txBody>
          <a:bodyPr>
            <a:normAutofit fontScale="90000"/>
          </a:bodyPr>
          <a:lstStyle/>
          <a:p>
            <a:r>
              <a:rPr lang="pl-PL" dirty="0" smtClean="0">
                <a:latin typeface="Arial" panose="020B0604020202020204" pitchFamily="34" charset="0"/>
                <a:cs typeface="Arial" panose="020B0604020202020204" pitchFamily="34" charset="0"/>
              </a:rPr>
              <a:t>Feedback from WS2</a:t>
            </a:r>
            <a:br>
              <a:rPr lang="pl-PL" dirty="0" smtClean="0">
                <a:latin typeface="Arial" panose="020B0604020202020204" pitchFamily="34" charset="0"/>
                <a:cs typeface="Arial" panose="020B0604020202020204" pitchFamily="34" charset="0"/>
              </a:rPr>
            </a:br>
            <a:r>
              <a:rPr lang="pl-PL" dirty="0" smtClean="0">
                <a:latin typeface="Arial" panose="020B0604020202020204" pitchFamily="34" charset="0"/>
                <a:cs typeface="Arial" panose="020B0604020202020204" pitchFamily="34" charset="0"/>
              </a:rPr>
              <a:t>CoE</a:t>
            </a:r>
            <a:endParaRPr lang="pl-PL" dirty="0">
              <a:latin typeface="Arial" panose="020B0604020202020204" pitchFamily="34" charset="0"/>
              <a:cs typeface="Arial" panose="020B0604020202020204" pitchFamily="34" charset="0"/>
            </a:endParaRPr>
          </a:p>
        </p:txBody>
      </p:sp>
      <p:sp>
        <p:nvSpPr>
          <p:cNvPr id="5" name="Symbol zastępczy zawartości 4"/>
          <p:cNvSpPr>
            <a:spLocks noGrp="1"/>
          </p:cNvSpPr>
          <p:nvPr>
            <p:ph idx="1"/>
          </p:nvPr>
        </p:nvSpPr>
        <p:spPr>
          <a:xfrm>
            <a:off x="2051720" y="2096530"/>
            <a:ext cx="6563072" cy="4065315"/>
          </a:xfrm>
        </p:spPr>
        <p:txBody>
          <a:bodyPr>
            <a:normAutofit fontScale="77500" lnSpcReduction="20000"/>
          </a:bodyPr>
          <a:lstStyle/>
          <a:p>
            <a:r>
              <a:rPr lang="en-GB" b="1" dirty="0"/>
              <a:t>How trainers from other countries can be involved?</a:t>
            </a:r>
          </a:p>
          <a:p>
            <a:r>
              <a:rPr lang="en-GB" b="1" dirty="0"/>
              <a:t>How the national training support can be managed?</a:t>
            </a:r>
            <a:endParaRPr lang="hu-HU" b="1" dirty="0"/>
          </a:p>
          <a:p>
            <a:r>
              <a:rPr lang="en-GB" b="1" dirty="0"/>
              <a:t>How it is possible to manage the trainings on different levels?</a:t>
            </a:r>
          </a:p>
          <a:p>
            <a:r>
              <a:rPr lang="en-GB" b="1" dirty="0"/>
              <a:t>What can be the future of train the trainers method?</a:t>
            </a:r>
            <a:endParaRPr lang="hu-HU" b="1" dirty="0"/>
          </a:p>
          <a:p>
            <a:r>
              <a:rPr lang="en-GB" b="1" dirty="0"/>
              <a:t>How to get partner </a:t>
            </a:r>
            <a:r>
              <a:rPr lang="en-GB" b="1" dirty="0" err="1"/>
              <a:t>CoE</a:t>
            </a:r>
            <a:r>
              <a:rPr lang="en-GB" b="1" dirty="0"/>
              <a:t>?</a:t>
            </a:r>
          </a:p>
          <a:p>
            <a:r>
              <a:rPr lang="en-GB" b="1" dirty="0"/>
              <a:t>Special premises for training – how it can work at national level</a:t>
            </a:r>
            <a:r>
              <a:rPr lang="en-GB" b="1" dirty="0" smtClean="0"/>
              <a:t>?</a:t>
            </a:r>
            <a:endParaRPr lang="en-GB" b="1" dirty="0"/>
          </a:p>
        </p:txBody>
      </p:sp>
    </p:spTree>
    <p:extLst>
      <p:ext uri="{BB962C8B-B14F-4D97-AF65-F5344CB8AC3E}">
        <p14:creationId xmlns:p14="http://schemas.microsoft.com/office/powerpoint/2010/main" val="1491989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ph type="title"/>
          </p:nvPr>
        </p:nvSpPr>
        <p:spPr>
          <a:xfrm>
            <a:off x="2357754" y="892555"/>
            <a:ext cx="5300346" cy="651719"/>
          </a:xfrm>
        </p:spPr>
        <p:txBody>
          <a:bodyPr vert="horz" lIns="68580" tIns="34290" rIns="68580" bIns="34290" rtlCol="0" anchor="ctr">
            <a:normAutofit fontScale="90000"/>
          </a:bodyPr>
          <a:lstStyle/>
          <a:p>
            <a:r>
              <a:rPr lang="hu-HU" dirty="0" err="1">
                <a:latin typeface="Arial" panose="020B0604020202020204" pitchFamily="34" charset="0"/>
                <a:cs typeface="Arial" panose="020B0604020202020204" pitchFamily="34" charset="0"/>
              </a:rPr>
              <a:t>Using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interactive</a:t>
            </a:r>
            <a:r>
              <a:rPr lang="hu-HU" dirty="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tools</a:t>
            </a:r>
            <a:endParaRPr lang="hu-HU" dirty="0">
              <a:latin typeface="Arial" panose="020B0604020202020204" pitchFamily="34" charset="0"/>
              <a:cs typeface="Arial" panose="020B0604020202020204" pitchFamily="34" charset="0"/>
            </a:endParaRPr>
          </a:p>
        </p:txBody>
      </p:sp>
      <p:sp>
        <p:nvSpPr>
          <p:cNvPr id="7" name="Szöveg helye 6"/>
          <p:cNvSpPr>
            <a:spLocks noGrp="1"/>
          </p:cNvSpPr>
          <p:nvPr>
            <p:ph type="body" idx="1"/>
          </p:nvPr>
        </p:nvSpPr>
        <p:spPr>
          <a:xfrm>
            <a:off x="35496" y="1700808"/>
            <a:ext cx="4040188" cy="479822"/>
          </a:xfrm>
        </p:spPr>
        <p:txBody>
          <a:bodyPr/>
          <a:lstStyle/>
          <a:p>
            <a:pPr algn="ctr"/>
            <a:r>
              <a:rPr lang="hu-HU" dirty="0" err="1" smtClean="0"/>
              <a:t>Use</a:t>
            </a:r>
            <a:r>
              <a:rPr lang="hu-HU" dirty="0" smtClean="0"/>
              <a:t> </a:t>
            </a:r>
            <a:r>
              <a:rPr lang="hu-HU" dirty="0" err="1" smtClean="0"/>
              <a:t>multi-user</a:t>
            </a:r>
            <a:r>
              <a:rPr lang="hu-HU" dirty="0" smtClean="0"/>
              <a:t> </a:t>
            </a:r>
            <a:r>
              <a:rPr lang="hu-HU" dirty="0" err="1" smtClean="0"/>
              <a:t>whiteboard</a:t>
            </a:r>
            <a:endParaRPr lang="hu-HU" dirty="0"/>
          </a:p>
        </p:txBody>
      </p:sp>
      <p:pic>
        <p:nvPicPr>
          <p:cNvPr id="1026" name="Picture 2" descr="https://3.bp.blogspot.com/_rF5eJn8NB_k/S99TJNv57SI/AAAAAAAABqg/78jK2xaCNwo/s400/whiteboard.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9502" y="2402507"/>
            <a:ext cx="4104456" cy="3509309"/>
          </a:xfrm>
          <a:prstGeom prst="rect">
            <a:avLst/>
          </a:prstGeom>
          <a:noFill/>
          <a:extLst>
            <a:ext uri="{909E8E84-426E-40DD-AFC4-6F175D3DCCD1}">
              <a14:hiddenFill xmlns:a14="http://schemas.microsoft.com/office/drawing/2010/main">
                <a:solidFill>
                  <a:srgbClr val="FFFFFF"/>
                </a:solidFill>
              </a14:hiddenFill>
            </a:ext>
          </a:extLst>
        </p:spPr>
      </p:pic>
      <p:sp>
        <p:nvSpPr>
          <p:cNvPr id="13" name="Szöveg helye 7"/>
          <p:cNvSpPr txBox="1">
            <a:spLocks/>
          </p:cNvSpPr>
          <p:nvPr/>
        </p:nvSpPr>
        <p:spPr>
          <a:xfrm>
            <a:off x="5315332" y="1700808"/>
            <a:ext cx="3031331" cy="479822"/>
          </a:xfrm>
          <a:prstGeom prst="rect">
            <a:avLst/>
          </a:prstGeom>
        </p:spPr>
        <p:txBody>
          <a:bodyPr vert="horz" lIns="68580" tIns="34290" rIns="68580" bIns="34290" rtlCol="0" anchor="b">
            <a:normAutofit fontScale="85000"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hu-HU" sz="1800" dirty="0" err="1"/>
              <a:t>Watch</a:t>
            </a:r>
            <a:r>
              <a:rPr lang="hu-HU" sz="1800" dirty="0"/>
              <a:t> </a:t>
            </a:r>
            <a:r>
              <a:rPr lang="hu-HU" sz="1800" dirty="0" err="1"/>
              <a:t>uploaded</a:t>
            </a:r>
            <a:r>
              <a:rPr lang="hu-HU" sz="1800" dirty="0"/>
              <a:t> </a:t>
            </a:r>
            <a:r>
              <a:rPr lang="hu-HU" sz="1800" dirty="0" err="1"/>
              <a:t>videos</a:t>
            </a:r>
            <a:r>
              <a:rPr lang="hu-HU" sz="1800" dirty="0"/>
              <a:t> </a:t>
            </a:r>
            <a:r>
              <a:rPr lang="hu-HU" sz="1800" dirty="0" err="1"/>
              <a:t>together</a:t>
            </a:r>
            <a:endParaRPr lang="hu-HU" sz="1800" dirty="0"/>
          </a:p>
        </p:txBody>
      </p:sp>
      <p:pic>
        <p:nvPicPr>
          <p:cNvPr id="14" name="Tartalom helye 10"/>
          <p:cNvPicPr>
            <a:picLocks noChangeAspect="1"/>
          </p:cNvPicPr>
          <p:nvPr/>
        </p:nvPicPr>
        <p:blipFill>
          <a:blip r:embed="rId4"/>
          <a:stretch>
            <a:fillRect/>
          </a:stretch>
        </p:blipFill>
        <p:spPr>
          <a:xfrm>
            <a:off x="4517994" y="2648110"/>
            <a:ext cx="4626006" cy="2484434"/>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294" y="5409353"/>
            <a:ext cx="1925706" cy="50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Obrázok 4"/>
          <p:cNvPicPr>
            <a:picLocks noChangeAspect="1"/>
          </p:cNvPicPr>
          <p:nvPr/>
        </p:nvPicPr>
        <p:blipFill>
          <a:blip r:embed="rId6"/>
          <a:stretch>
            <a:fillRect/>
          </a:stretch>
        </p:blipFill>
        <p:spPr>
          <a:xfrm>
            <a:off x="13713" y="892557"/>
            <a:ext cx="1422961" cy="646234"/>
          </a:xfrm>
          <a:prstGeom prst="rect">
            <a:avLst/>
          </a:prstGeom>
        </p:spPr>
      </p:pic>
    </p:spTree>
    <p:extLst>
      <p:ext uri="{BB962C8B-B14F-4D97-AF65-F5344CB8AC3E}">
        <p14:creationId xmlns:p14="http://schemas.microsoft.com/office/powerpoint/2010/main" val="13293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ph type="title"/>
          </p:nvPr>
        </p:nvSpPr>
        <p:spPr>
          <a:xfrm>
            <a:off x="2357754" y="892555"/>
            <a:ext cx="5300346" cy="651719"/>
          </a:xfrm>
        </p:spPr>
        <p:txBody>
          <a:bodyPr vert="horz" lIns="68580" tIns="34290" rIns="68580" bIns="34290" rtlCol="0" anchor="ctr">
            <a:normAutofit fontScale="90000"/>
          </a:bodyPr>
          <a:lstStyle/>
          <a:p>
            <a:r>
              <a:rPr lang="hu-HU" dirty="0" err="1">
                <a:latin typeface="Arial" panose="020B0604020202020204" pitchFamily="34" charset="0"/>
                <a:cs typeface="Arial" panose="020B0604020202020204" pitchFamily="34" charset="0"/>
              </a:rPr>
              <a:t>Using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interactive</a:t>
            </a:r>
            <a:r>
              <a:rPr lang="hu-HU" dirty="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tools</a:t>
            </a:r>
            <a:endParaRPr lang="hu-HU" dirty="0">
              <a:latin typeface="Arial" panose="020B0604020202020204" pitchFamily="34" charset="0"/>
              <a:cs typeface="Arial" panose="020B0604020202020204" pitchFamily="34" charset="0"/>
            </a:endParaRPr>
          </a:p>
        </p:txBody>
      </p:sp>
      <p:sp>
        <p:nvSpPr>
          <p:cNvPr id="7" name="Szöveg helye 6"/>
          <p:cNvSpPr>
            <a:spLocks noGrp="1"/>
          </p:cNvSpPr>
          <p:nvPr>
            <p:ph type="body" idx="1"/>
          </p:nvPr>
        </p:nvSpPr>
        <p:spPr>
          <a:xfrm>
            <a:off x="251520" y="1727570"/>
            <a:ext cx="4040188" cy="479822"/>
          </a:xfrm>
        </p:spPr>
        <p:txBody>
          <a:bodyPr/>
          <a:lstStyle/>
          <a:p>
            <a:pPr algn="ctr"/>
            <a:r>
              <a:rPr lang="hu-HU" dirty="0" err="1" smtClean="0"/>
              <a:t>Games</a:t>
            </a:r>
            <a:r>
              <a:rPr lang="hu-HU" dirty="0" smtClean="0"/>
              <a:t>, </a:t>
            </a:r>
            <a:r>
              <a:rPr lang="hu-HU" dirty="0" err="1" smtClean="0"/>
              <a:t>challanges</a:t>
            </a:r>
            <a:endParaRPr lang="hu-HU" dirty="0"/>
          </a:p>
        </p:txBody>
      </p:sp>
      <p:sp>
        <p:nvSpPr>
          <p:cNvPr id="13" name="Szöveg helye 7"/>
          <p:cNvSpPr txBox="1">
            <a:spLocks/>
          </p:cNvSpPr>
          <p:nvPr/>
        </p:nvSpPr>
        <p:spPr>
          <a:xfrm>
            <a:off x="5315332" y="1700808"/>
            <a:ext cx="3031331" cy="479822"/>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hu-HU"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294" y="5409353"/>
            <a:ext cx="1925706" cy="50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Obrázok 4"/>
          <p:cNvPicPr>
            <a:picLocks noChangeAspect="1"/>
          </p:cNvPicPr>
          <p:nvPr/>
        </p:nvPicPr>
        <p:blipFill>
          <a:blip r:embed="rId4"/>
          <a:stretch>
            <a:fillRect/>
          </a:stretch>
        </p:blipFill>
        <p:spPr>
          <a:xfrm>
            <a:off x="13713" y="892557"/>
            <a:ext cx="1422961" cy="646234"/>
          </a:xfrm>
          <a:prstGeom prst="rect">
            <a:avLst/>
          </a:prstGeom>
        </p:spPr>
      </p:pic>
      <p:pic>
        <p:nvPicPr>
          <p:cNvPr id="3" name="Tartalom helye 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152344" y="2292516"/>
            <a:ext cx="4905710" cy="3188712"/>
          </a:xfrm>
        </p:spPr>
      </p:pic>
      <p:pic>
        <p:nvPicPr>
          <p:cNvPr id="4" name="Picture 2" descr="What is a Kahoot Quiz and how does it work? — Hyett Edu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851" y="4764553"/>
            <a:ext cx="2040359" cy="1148723"/>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p:cNvPicPr>
            <a:picLocks noChangeAspect="1"/>
          </p:cNvPicPr>
          <p:nvPr/>
        </p:nvPicPr>
        <p:blipFill>
          <a:blip r:embed="rId7"/>
          <a:stretch>
            <a:fillRect/>
          </a:stretch>
        </p:blipFill>
        <p:spPr>
          <a:xfrm>
            <a:off x="5315332" y="1450437"/>
            <a:ext cx="3665654" cy="3808844"/>
          </a:xfrm>
          <a:prstGeom prst="rect">
            <a:avLst/>
          </a:prstGeom>
        </p:spPr>
      </p:pic>
    </p:spTree>
    <p:extLst>
      <p:ext uri="{BB962C8B-B14F-4D97-AF65-F5344CB8AC3E}">
        <p14:creationId xmlns:p14="http://schemas.microsoft.com/office/powerpoint/2010/main" val="294708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733256"/>
            <a:ext cx="2376166" cy="623803"/>
          </a:xfrm>
          <a:prstGeom prst="rect">
            <a:avLst/>
          </a:prstGeom>
        </p:spPr>
      </p:pic>
      <p:pic>
        <p:nvPicPr>
          <p:cNvPr id="6" name="Obraz 5"/>
          <p:cNvPicPr>
            <a:picLocks noChangeAspect="1"/>
          </p:cNvPicPr>
          <p:nvPr/>
        </p:nvPicPr>
        <p:blipFill rotWithShape="1">
          <a:blip r:embed="rId3">
            <a:extLst>
              <a:ext uri="{28A0092B-C50C-407E-A947-70E740481C1C}">
                <a14:useLocalDpi xmlns:a14="http://schemas.microsoft.com/office/drawing/2010/main" val="0"/>
              </a:ext>
            </a:extLst>
          </a:blip>
          <a:srcRect t="16736" b="37904"/>
          <a:stretch/>
        </p:blipFill>
        <p:spPr>
          <a:xfrm>
            <a:off x="1979712" y="-36945"/>
            <a:ext cx="5178379" cy="2348880"/>
          </a:xfrm>
          <a:prstGeom prst="rect">
            <a:avLst/>
          </a:prstGeom>
        </p:spPr>
      </p:pic>
      <p:sp>
        <p:nvSpPr>
          <p:cNvPr id="4" name="Tartalom helye 2"/>
          <p:cNvSpPr txBox="1">
            <a:spLocks/>
          </p:cNvSpPr>
          <p:nvPr/>
        </p:nvSpPr>
        <p:spPr>
          <a:xfrm>
            <a:off x="467544" y="2636912"/>
            <a:ext cx="8437959" cy="1656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hu-HU" sz="4000" b="1" dirty="0" smtClean="0">
                <a:solidFill>
                  <a:schemeClr val="tx1"/>
                </a:solidFill>
                <a:latin typeface="+mj-lt"/>
              </a:rPr>
              <a:t>Training video</a:t>
            </a:r>
          </a:p>
          <a:p>
            <a:r>
              <a:rPr lang="hu-HU" dirty="0" smtClean="0">
                <a:solidFill>
                  <a:schemeClr val="tx1"/>
                </a:solidFill>
                <a:latin typeface="+mj-lt"/>
              </a:rPr>
              <a:t>Zsolt DÉZSI, Hungary</a:t>
            </a:r>
            <a:endParaRPr lang="hu-HU" dirty="0" smtClean="0">
              <a:solidFill>
                <a:schemeClr val="tx1"/>
              </a:solidFill>
              <a:latin typeface="+mj-lt"/>
            </a:endParaRPr>
          </a:p>
        </p:txBody>
      </p:sp>
    </p:spTree>
    <p:extLst>
      <p:ext uri="{BB962C8B-B14F-4D97-AF65-F5344CB8AC3E}">
        <p14:creationId xmlns:p14="http://schemas.microsoft.com/office/powerpoint/2010/main" val="1963635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018655"/>
          </a:xfrm>
        </p:spPr>
        <p:txBody>
          <a:bodyPr>
            <a:normAutofit fontScale="90000"/>
          </a:bodyPr>
          <a:lstStyle/>
          <a:p>
            <a:r>
              <a:rPr lang="fr-BE" dirty="0"/>
              <a:t>WS 3: Customs &amp; Tax </a:t>
            </a:r>
            <a:br>
              <a:rPr lang="fr-BE" dirty="0"/>
            </a:br>
            <a:r>
              <a:rPr lang="fr-BE" dirty="0"/>
              <a:t>EU Learning </a:t>
            </a:r>
            <a:r>
              <a:rPr lang="fr-BE" dirty="0" smtClean="0"/>
              <a:t>Portal</a:t>
            </a:r>
            <a:r>
              <a:rPr lang="hu-HU" dirty="0" smtClean="0"/>
              <a:t/>
            </a:r>
            <a:br>
              <a:rPr lang="hu-HU" dirty="0" smtClean="0"/>
            </a:br>
            <a:r>
              <a:rPr lang="hu-HU" dirty="0" err="1" smtClean="0"/>
              <a:t>Demo</a:t>
            </a: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4664"/>
            <a:ext cx="5112542" cy="1299387"/>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322" y="5949280"/>
            <a:ext cx="1944118" cy="510380"/>
          </a:xfrm>
          <a:prstGeom prst="rect">
            <a:avLst/>
          </a:prstGeom>
        </p:spPr>
      </p:pic>
      <p:cxnSp>
        <p:nvCxnSpPr>
          <p:cNvPr id="6" name="Łącznik prosty 5"/>
          <p:cNvCxnSpPr/>
          <p:nvPr/>
        </p:nvCxnSpPr>
        <p:spPr>
          <a:xfrm>
            <a:off x="539552" y="5157192"/>
            <a:ext cx="7992888" cy="0"/>
          </a:xfrm>
          <a:prstGeom prst="line">
            <a:avLst/>
          </a:prstGeom>
          <a:ln>
            <a:solidFill>
              <a:srgbClr val="3366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596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57808"/>
            <a:ext cx="8229600" cy="1143000"/>
          </a:xfrm>
        </p:spPr>
        <p:txBody>
          <a:bodyPr/>
          <a:lstStyle/>
          <a:p>
            <a:r>
              <a:rPr lang="fr-BE" dirty="0">
                <a:latin typeface="Arial" panose="020B0604020202020204" pitchFamily="34" charset="0"/>
                <a:cs typeface="Arial" panose="020B0604020202020204" pitchFamily="34" charset="0"/>
              </a:rPr>
              <a:t>Workshop questions</a:t>
            </a:r>
            <a:endParaRPr lang="pl-PL"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sp>
        <p:nvSpPr>
          <p:cNvPr id="7" name="Hexagon 6">
            <a:extLst>
              <a:ext uri="{FF2B5EF4-FFF2-40B4-BE49-F238E27FC236}">
                <a16:creationId xmlns:a16="http://schemas.microsoft.com/office/drawing/2014/main" xmlns="" id="{76F89615-BBF7-A5D7-D250-01A269B7CF80}"/>
              </a:ext>
            </a:extLst>
          </p:cNvPr>
          <p:cNvSpPr/>
          <p:nvPr/>
        </p:nvSpPr>
        <p:spPr>
          <a:xfrm>
            <a:off x="3092713" y="2006060"/>
            <a:ext cx="1426217" cy="1229497"/>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xmlns="" id="{188AD8FA-F158-A2FC-213B-2A704729BD35}"/>
              </a:ext>
            </a:extLst>
          </p:cNvPr>
          <p:cNvSpPr/>
          <p:nvPr/>
        </p:nvSpPr>
        <p:spPr>
          <a:xfrm>
            <a:off x="4286663" y="2676414"/>
            <a:ext cx="1426217" cy="1229497"/>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a16="http://schemas.microsoft.com/office/drawing/2014/main" xmlns="" id="{16E38914-2C72-8A7A-41DD-2DA55F46E363}"/>
              </a:ext>
            </a:extLst>
          </p:cNvPr>
          <p:cNvSpPr/>
          <p:nvPr/>
        </p:nvSpPr>
        <p:spPr>
          <a:xfrm>
            <a:off x="3092713" y="3346768"/>
            <a:ext cx="1426217" cy="122949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xmlns="" id="{04D8D747-F8BF-6CF1-0940-BB3AF3F25B39}"/>
              </a:ext>
            </a:extLst>
          </p:cNvPr>
          <p:cNvSpPr/>
          <p:nvPr/>
        </p:nvSpPr>
        <p:spPr>
          <a:xfrm>
            <a:off x="4286663" y="4006287"/>
            <a:ext cx="1426217" cy="1229497"/>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xmlns="" id="{354DA70C-2FA6-11D4-7629-5795B34964FB}"/>
              </a:ext>
            </a:extLst>
          </p:cNvPr>
          <p:cNvSpPr/>
          <p:nvPr/>
        </p:nvSpPr>
        <p:spPr>
          <a:xfrm>
            <a:off x="5480613" y="3341351"/>
            <a:ext cx="1426217" cy="122949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xmlns="" id="{ED6F937D-C8A3-EA17-2EE2-4784700E8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087" y="4311092"/>
            <a:ext cx="726679" cy="726679"/>
          </a:xfrm>
          <a:prstGeom prst="rect">
            <a:avLst/>
          </a:prstGeom>
        </p:spPr>
      </p:pic>
      <p:cxnSp>
        <p:nvCxnSpPr>
          <p:cNvPr id="16" name="Straight Connector 15">
            <a:extLst>
              <a:ext uri="{FF2B5EF4-FFF2-40B4-BE49-F238E27FC236}">
                <a16:creationId xmlns:a16="http://schemas.microsoft.com/office/drawing/2014/main" xmlns="" id="{1F6C1A9B-175C-E786-9DF2-638D0AC0FD7C}"/>
              </a:ext>
            </a:extLst>
          </p:cNvPr>
          <p:cNvCxnSpPr>
            <a:cxnSpLocks/>
          </p:cNvCxnSpPr>
          <p:nvPr/>
        </p:nvCxnSpPr>
        <p:spPr bwMode="auto">
          <a:xfrm flipH="1">
            <a:off x="6601410" y="4570848"/>
            <a:ext cx="1697980" cy="0"/>
          </a:xfrm>
          <a:prstGeom prst="line">
            <a:avLst/>
          </a:prstGeom>
          <a:noFill/>
          <a:ln w="19050" cap="flat" cmpd="sng" algn="ctr">
            <a:solidFill>
              <a:schemeClr val="tx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xmlns="" id="{7FEE09ED-41ED-1739-A2A7-2012BB9C9C99}"/>
              </a:ext>
            </a:extLst>
          </p:cNvPr>
          <p:cNvSpPr txBox="1"/>
          <p:nvPr/>
        </p:nvSpPr>
        <p:spPr>
          <a:xfrm>
            <a:off x="6763142" y="4728396"/>
            <a:ext cx="2489378" cy="2662267"/>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Catalogue and CLEP</a:t>
            </a:r>
          </a:p>
          <a:p>
            <a:pPr marL="285750" indent="-285750">
              <a:buClr>
                <a:schemeClr val="tx2"/>
              </a:buClr>
              <a:buFont typeface="Arial" panose="020B0604020202020204" pitchFamily="34" charset="0"/>
              <a:buChar char="•"/>
            </a:pPr>
            <a:r>
              <a:rPr lang="en-IE" dirty="0"/>
              <a:t>Share national material</a:t>
            </a:r>
          </a:p>
          <a:p>
            <a:pPr marL="285750" indent="-285750">
              <a:buClr>
                <a:schemeClr val="tx2"/>
              </a:buClr>
              <a:buFont typeface="Arial" panose="020B0604020202020204" pitchFamily="34" charset="0"/>
              <a:buChar char="•"/>
            </a:pPr>
            <a:r>
              <a:rPr lang="en-IE" dirty="0"/>
              <a:t>Participation / organisation on CLEP events</a:t>
            </a:r>
          </a:p>
          <a:p>
            <a:pPr>
              <a:buClr>
                <a:schemeClr val="tx2"/>
              </a:buClr>
            </a:pPr>
            <a:endParaRPr lang="en-IE" dirty="0"/>
          </a:p>
          <a:p>
            <a:pPr marL="285750" indent="-285750">
              <a:buClr>
                <a:schemeClr val="tx2"/>
              </a:buClr>
              <a:buFont typeface="Arial" panose="020B0604020202020204" pitchFamily="34" charset="0"/>
              <a:buChar char="•"/>
            </a:pPr>
            <a:endParaRPr lang="en-IE" dirty="0"/>
          </a:p>
          <a:p>
            <a:endParaRPr lang="en-GB" dirty="0"/>
          </a:p>
        </p:txBody>
      </p:sp>
      <p:cxnSp>
        <p:nvCxnSpPr>
          <p:cNvPr id="18" name="Straight Connector 17">
            <a:extLst>
              <a:ext uri="{FF2B5EF4-FFF2-40B4-BE49-F238E27FC236}">
                <a16:creationId xmlns:a16="http://schemas.microsoft.com/office/drawing/2014/main" xmlns="" id="{5586B204-C97F-DF99-CBBF-7E03561005F5}"/>
              </a:ext>
            </a:extLst>
          </p:cNvPr>
          <p:cNvCxnSpPr>
            <a:cxnSpLocks/>
          </p:cNvCxnSpPr>
          <p:nvPr/>
        </p:nvCxnSpPr>
        <p:spPr bwMode="auto">
          <a:xfrm>
            <a:off x="155708" y="2294163"/>
            <a:ext cx="3082276" cy="0"/>
          </a:xfrm>
          <a:prstGeom prst="line">
            <a:avLst/>
          </a:prstGeom>
          <a:noFill/>
          <a:ln w="19050" cap="flat" cmpd="sng" algn="ctr">
            <a:solidFill>
              <a:schemeClr val="accent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xmlns="" id="{3A7BA0BA-6395-460B-5813-3D62BC9FA755}"/>
              </a:ext>
            </a:extLst>
          </p:cNvPr>
          <p:cNvSpPr txBox="1"/>
          <p:nvPr/>
        </p:nvSpPr>
        <p:spPr>
          <a:xfrm>
            <a:off x="119284" y="2368711"/>
            <a:ext cx="2973428" cy="1554272"/>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Authoring tool</a:t>
            </a:r>
          </a:p>
          <a:p>
            <a:pPr marL="285750" indent="-285750">
              <a:buClr>
                <a:schemeClr val="accent1"/>
              </a:buClr>
              <a:buFont typeface="Arial" panose="020B0604020202020204" pitchFamily="34" charset="0"/>
              <a:buChar char="•"/>
            </a:pPr>
            <a:r>
              <a:rPr lang="en-IE" dirty="0"/>
              <a:t>Have you use it? And why?</a:t>
            </a:r>
          </a:p>
          <a:p>
            <a:pPr marL="285750" indent="-285750">
              <a:buClr>
                <a:schemeClr val="accent1"/>
              </a:buClr>
              <a:buFont typeface="Arial" panose="020B0604020202020204" pitchFamily="34" charset="0"/>
              <a:buChar char="•"/>
            </a:pPr>
            <a:r>
              <a:rPr lang="en-IE" dirty="0"/>
              <a:t>Will you use it? What do you expect from the tool?</a:t>
            </a:r>
          </a:p>
          <a:p>
            <a:endParaRPr lang="en-GB" dirty="0"/>
          </a:p>
        </p:txBody>
      </p:sp>
      <p:cxnSp>
        <p:nvCxnSpPr>
          <p:cNvPr id="20" name="Straight Connector 19">
            <a:extLst>
              <a:ext uri="{FF2B5EF4-FFF2-40B4-BE49-F238E27FC236}">
                <a16:creationId xmlns:a16="http://schemas.microsoft.com/office/drawing/2014/main" xmlns="" id="{3FFACC4E-D99C-4EF7-79BC-B7C2C7C11B70}"/>
              </a:ext>
            </a:extLst>
          </p:cNvPr>
          <p:cNvCxnSpPr>
            <a:cxnSpLocks/>
          </p:cNvCxnSpPr>
          <p:nvPr/>
        </p:nvCxnSpPr>
        <p:spPr bwMode="auto">
          <a:xfrm>
            <a:off x="154815" y="4236544"/>
            <a:ext cx="3083169" cy="0"/>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xmlns="" id="{09A171D4-904A-1BC8-93E4-82D261FD299D}"/>
              </a:ext>
            </a:extLst>
          </p:cNvPr>
          <p:cNvSpPr txBox="1"/>
          <p:nvPr/>
        </p:nvSpPr>
        <p:spPr>
          <a:xfrm>
            <a:off x="118391" y="4311092"/>
            <a:ext cx="2736304" cy="1831271"/>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Functionalities</a:t>
            </a:r>
          </a:p>
          <a:p>
            <a:pPr marL="285750" indent="-285750">
              <a:buClr>
                <a:schemeClr val="accent2"/>
              </a:buClr>
              <a:buFont typeface="Arial" panose="020B0604020202020204" pitchFamily="34" charset="0"/>
              <a:buChar char="•"/>
            </a:pPr>
            <a:r>
              <a:rPr lang="en-IE" dirty="0"/>
              <a:t>EU LMS vs CELBET training platform</a:t>
            </a:r>
          </a:p>
          <a:p>
            <a:pPr marL="285750" indent="-285750">
              <a:buClr>
                <a:schemeClr val="accent2"/>
              </a:buClr>
              <a:buFont typeface="Arial" panose="020B0604020202020204" pitchFamily="34" charset="0"/>
              <a:buChar char="•"/>
            </a:pPr>
            <a:r>
              <a:rPr lang="en-IE" dirty="0"/>
              <a:t>Are you missing something?</a:t>
            </a:r>
          </a:p>
          <a:p>
            <a:endParaRPr lang="en-GB" dirty="0"/>
          </a:p>
        </p:txBody>
      </p:sp>
      <p:cxnSp>
        <p:nvCxnSpPr>
          <p:cNvPr id="22" name="Straight Connector 21">
            <a:extLst>
              <a:ext uri="{FF2B5EF4-FFF2-40B4-BE49-F238E27FC236}">
                <a16:creationId xmlns:a16="http://schemas.microsoft.com/office/drawing/2014/main" xmlns="" id="{F5BC28E7-4102-47AA-DDD0-2844C91D71F1}"/>
              </a:ext>
            </a:extLst>
          </p:cNvPr>
          <p:cNvCxnSpPr>
            <a:cxnSpLocks/>
          </p:cNvCxnSpPr>
          <p:nvPr/>
        </p:nvCxnSpPr>
        <p:spPr bwMode="auto">
          <a:xfrm>
            <a:off x="2915816" y="5508852"/>
            <a:ext cx="1876398" cy="0"/>
          </a:xfrm>
          <a:prstGeom prst="line">
            <a:avLst/>
          </a:prstGeom>
          <a:noFill/>
          <a:ln w="19050"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xmlns="" id="{D781E554-C1AC-DD0A-DE3A-AB593D307E3C}"/>
              </a:ext>
            </a:extLst>
          </p:cNvPr>
          <p:cNvSpPr txBox="1"/>
          <p:nvPr/>
        </p:nvSpPr>
        <p:spPr>
          <a:xfrm>
            <a:off x="2903886" y="5549477"/>
            <a:ext cx="3289834" cy="1554272"/>
          </a:xfrm>
          <a:prstGeom prst="rect">
            <a:avLst/>
          </a:prstGeom>
          <a:noFill/>
        </p:spPr>
        <p:txBody>
          <a:bodyPr wrap="square" rtlCol="0">
            <a:spAutoFit/>
          </a:bodyPr>
          <a:lstStyle/>
          <a:p>
            <a:pPr lvl="0">
              <a:spcAft>
                <a:spcPts val="600"/>
              </a:spcAft>
            </a:pPr>
            <a:r>
              <a:rPr lang="fr-BE" b="1" dirty="0">
                <a:latin typeface="Arial" panose="020B0604020202020204" pitchFamily="34" charset="0"/>
                <a:cs typeface="Arial" panose="020B0604020202020204" pitchFamily="34" charset="0"/>
              </a:rPr>
              <a:t>National LMS</a:t>
            </a:r>
            <a:endParaRPr lang="en-GB" sz="1800" b="1" dirty="0">
              <a:solidFill>
                <a:schemeClr val="tx1"/>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IE" dirty="0"/>
              <a:t>Do you have a Customs specific LMS at national level?</a:t>
            </a:r>
          </a:p>
          <a:p>
            <a:pPr marL="285750" indent="-285750">
              <a:buClr>
                <a:schemeClr val="accent4"/>
              </a:buClr>
              <a:buFont typeface="Arial" panose="020B0604020202020204" pitchFamily="34" charset="0"/>
              <a:buChar char="•"/>
            </a:pPr>
            <a:r>
              <a:rPr lang="en-IE" dirty="0"/>
              <a:t>LTI connection</a:t>
            </a:r>
          </a:p>
          <a:p>
            <a:endParaRPr lang="en-GB" dirty="0"/>
          </a:p>
        </p:txBody>
      </p:sp>
      <p:cxnSp>
        <p:nvCxnSpPr>
          <p:cNvPr id="24" name="Straight Connector 23">
            <a:extLst>
              <a:ext uri="{FF2B5EF4-FFF2-40B4-BE49-F238E27FC236}">
                <a16:creationId xmlns:a16="http://schemas.microsoft.com/office/drawing/2014/main" xmlns="" id="{97456896-9ACD-20D2-856E-ABEB6E54D9F2}"/>
              </a:ext>
            </a:extLst>
          </p:cNvPr>
          <p:cNvCxnSpPr>
            <a:cxnSpLocks/>
          </p:cNvCxnSpPr>
          <p:nvPr/>
        </p:nvCxnSpPr>
        <p:spPr>
          <a:xfrm flipV="1">
            <a:off x="4792214" y="5235785"/>
            <a:ext cx="207558" cy="273067"/>
          </a:xfrm>
          <a:prstGeom prst="line">
            <a:avLst/>
          </a:prstGeom>
          <a:noFill/>
          <a:ln w="19050" cap="flat" cmpd="sng" algn="ctr">
            <a:solidFill>
              <a:schemeClr val="accent4"/>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4">
            <a:extLst>
              <a:ext uri="{FF2B5EF4-FFF2-40B4-BE49-F238E27FC236}">
                <a16:creationId xmlns:a16="http://schemas.microsoft.com/office/drawing/2014/main" xmlns="" id="{3798EA51-33D8-25C5-D0A6-F9C68371E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050" y="3528326"/>
            <a:ext cx="855544" cy="855544"/>
          </a:xfrm>
          <a:prstGeom prst="rect">
            <a:avLst/>
          </a:prstGeom>
        </p:spPr>
      </p:pic>
      <p:cxnSp>
        <p:nvCxnSpPr>
          <p:cNvPr id="26" name="Straight Connector 25">
            <a:extLst>
              <a:ext uri="{FF2B5EF4-FFF2-40B4-BE49-F238E27FC236}">
                <a16:creationId xmlns:a16="http://schemas.microsoft.com/office/drawing/2014/main" xmlns="" id="{A8F92F9B-A7EF-5382-E1A4-FB9219F091B3}"/>
              </a:ext>
            </a:extLst>
          </p:cNvPr>
          <p:cNvCxnSpPr>
            <a:cxnSpLocks/>
          </p:cNvCxnSpPr>
          <p:nvPr/>
        </p:nvCxnSpPr>
        <p:spPr bwMode="auto">
          <a:xfrm flipH="1">
            <a:off x="5985323" y="2003119"/>
            <a:ext cx="3082276" cy="0"/>
          </a:xfrm>
          <a:prstGeom prst="line">
            <a:avLst/>
          </a:prstGeom>
          <a:noFill/>
          <a:ln w="1905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xmlns="" id="{A61D7492-B719-9573-EF7F-7D8A66BC1051}"/>
              </a:ext>
            </a:extLst>
          </p:cNvPr>
          <p:cNvSpPr txBox="1"/>
          <p:nvPr/>
        </p:nvSpPr>
        <p:spPr>
          <a:xfrm>
            <a:off x="6458409" y="2013335"/>
            <a:ext cx="2317082" cy="1831271"/>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Multimedia Library</a:t>
            </a:r>
          </a:p>
          <a:p>
            <a:pPr marL="285750" indent="-285750">
              <a:buClr>
                <a:schemeClr val="accent1"/>
              </a:buClr>
              <a:buFont typeface="Arial" panose="020B0604020202020204" pitchFamily="34" charset="0"/>
              <a:buChar char="•"/>
            </a:pPr>
            <a:r>
              <a:rPr lang="en-IE" dirty="0"/>
              <a:t>Have you use it? (Download or upload)  And why?</a:t>
            </a:r>
          </a:p>
          <a:p>
            <a:pPr marL="285750" indent="-285750">
              <a:buClr>
                <a:schemeClr val="accent1"/>
              </a:buClr>
              <a:buFont typeface="Arial" panose="020B0604020202020204" pitchFamily="34" charset="0"/>
              <a:buChar char="•"/>
            </a:pPr>
            <a:r>
              <a:rPr lang="en-IE" dirty="0"/>
              <a:t>Will you use it?</a:t>
            </a:r>
          </a:p>
          <a:p>
            <a:endParaRPr lang="en-GB" dirty="0"/>
          </a:p>
        </p:txBody>
      </p:sp>
      <p:cxnSp>
        <p:nvCxnSpPr>
          <p:cNvPr id="28" name="Straight Connector 27">
            <a:extLst>
              <a:ext uri="{FF2B5EF4-FFF2-40B4-BE49-F238E27FC236}">
                <a16:creationId xmlns:a16="http://schemas.microsoft.com/office/drawing/2014/main" xmlns="" id="{9C5CB68F-6191-CE59-5C27-98AF183CD60D}"/>
              </a:ext>
            </a:extLst>
          </p:cNvPr>
          <p:cNvCxnSpPr>
            <a:endCxn id="8" idx="5"/>
          </p:cNvCxnSpPr>
          <p:nvPr/>
        </p:nvCxnSpPr>
        <p:spPr>
          <a:xfrm flipH="1">
            <a:off x="5405506" y="2003119"/>
            <a:ext cx="586443" cy="673295"/>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Picture 38">
            <a:extLst>
              <a:ext uri="{FF2B5EF4-FFF2-40B4-BE49-F238E27FC236}">
                <a16:creationId xmlns:a16="http://schemas.microsoft.com/office/drawing/2014/main" xmlns="" id="{6639232B-F9FB-8AAE-8000-D37909453927}"/>
              </a:ext>
            </a:extLst>
          </p:cNvPr>
          <p:cNvPicPr>
            <a:picLocks noChangeAspect="1"/>
          </p:cNvPicPr>
          <p:nvPr/>
        </p:nvPicPr>
        <p:blipFill>
          <a:blip r:embed="rId5">
            <a:alphaModFix/>
          </a:blip>
          <a:stretch>
            <a:fillRect/>
          </a:stretch>
        </p:blipFill>
        <p:spPr>
          <a:xfrm>
            <a:off x="3500594" y="2368711"/>
            <a:ext cx="628650" cy="533400"/>
          </a:xfrm>
          <a:prstGeom prst="rect">
            <a:avLst/>
          </a:prstGeom>
        </p:spPr>
      </p:pic>
      <p:pic>
        <p:nvPicPr>
          <p:cNvPr id="41" name="Picture 40">
            <a:extLst>
              <a:ext uri="{FF2B5EF4-FFF2-40B4-BE49-F238E27FC236}">
                <a16:creationId xmlns:a16="http://schemas.microsoft.com/office/drawing/2014/main" xmlns="" id="{870BAC0D-D69E-0211-4D16-EF503E8B2DF2}"/>
              </a:ext>
            </a:extLst>
          </p:cNvPr>
          <p:cNvPicPr>
            <a:picLocks noChangeAspect="1"/>
          </p:cNvPicPr>
          <p:nvPr/>
        </p:nvPicPr>
        <p:blipFill>
          <a:blip r:embed="rId6"/>
          <a:stretch>
            <a:fillRect/>
          </a:stretch>
        </p:blipFill>
        <p:spPr>
          <a:xfrm>
            <a:off x="4509545" y="2826460"/>
            <a:ext cx="965747" cy="965747"/>
          </a:xfrm>
          <a:prstGeom prst="rect">
            <a:avLst/>
          </a:prstGeom>
        </p:spPr>
      </p:pic>
      <p:pic>
        <p:nvPicPr>
          <p:cNvPr id="43" name="Picture 42">
            <a:extLst>
              <a:ext uri="{FF2B5EF4-FFF2-40B4-BE49-F238E27FC236}">
                <a16:creationId xmlns:a16="http://schemas.microsoft.com/office/drawing/2014/main" xmlns="" id="{E0DCB3AD-7D7E-9C83-1267-EB865DEA05AA}"/>
              </a:ext>
            </a:extLst>
          </p:cNvPr>
          <p:cNvPicPr>
            <a:picLocks noChangeAspect="1"/>
          </p:cNvPicPr>
          <p:nvPr/>
        </p:nvPicPr>
        <p:blipFill>
          <a:blip r:embed="rId7"/>
          <a:stretch>
            <a:fillRect/>
          </a:stretch>
        </p:blipFill>
        <p:spPr>
          <a:xfrm>
            <a:off x="5678202" y="3484008"/>
            <a:ext cx="923208" cy="925054"/>
          </a:xfrm>
          <a:prstGeom prst="rect">
            <a:avLst/>
          </a:prstGeom>
        </p:spPr>
      </p:pic>
      <p:sp>
        <p:nvSpPr>
          <p:cNvPr id="3" name="Tytuł 1">
            <a:extLst>
              <a:ext uri="{FF2B5EF4-FFF2-40B4-BE49-F238E27FC236}">
                <a16:creationId xmlns:a16="http://schemas.microsoft.com/office/drawing/2014/main" xmlns="" id="{12C0F052-989E-1DAF-435A-957884B83037}"/>
              </a:ext>
            </a:extLst>
          </p:cNvPr>
          <p:cNvSpPr txBox="1">
            <a:spLocks/>
          </p:cNvSpPr>
          <p:nvPr/>
        </p:nvSpPr>
        <p:spPr>
          <a:xfrm>
            <a:off x="465382" y="113012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 How the EU LMS can support the future training activities?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65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57808"/>
            <a:ext cx="8229600" cy="1143000"/>
          </a:xfrm>
        </p:spPr>
        <p:txBody>
          <a:bodyPr/>
          <a:lstStyle/>
          <a:p>
            <a:r>
              <a:rPr lang="pl-PL" dirty="0" smtClean="0">
                <a:latin typeface="Arial" panose="020B0604020202020204" pitchFamily="34" charset="0"/>
                <a:cs typeface="Arial" panose="020B0604020202020204" pitchFamily="34" charset="0"/>
              </a:rPr>
              <a:t>CELBET training activities</a:t>
            </a:r>
            <a:endParaRPr lang="pl-PL" dirty="0">
              <a:latin typeface="Arial" panose="020B0604020202020204" pitchFamily="34" charset="0"/>
              <a:cs typeface="Arial" panose="020B0604020202020204" pitchFamily="34" charset="0"/>
            </a:endParaRPr>
          </a:p>
        </p:txBody>
      </p:sp>
      <p:sp>
        <p:nvSpPr>
          <p:cNvPr id="5" name="Symbol zastępczy zawartości 4"/>
          <p:cNvSpPr>
            <a:spLocks noGrp="1"/>
          </p:cNvSpPr>
          <p:nvPr>
            <p:ph idx="1"/>
          </p:nvPr>
        </p:nvSpPr>
        <p:spPr>
          <a:xfrm>
            <a:off x="2187203" y="1700808"/>
            <a:ext cx="6563072" cy="4065315"/>
          </a:xfrm>
        </p:spPr>
        <p:txBody>
          <a:bodyPr/>
          <a:lstStyle/>
          <a:p>
            <a:r>
              <a:rPr lang="pl-PL" dirty="0" smtClean="0">
                <a:latin typeface="Arial" panose="020B0604020202020204" pitchFamily="34" charset="0"/>
                <a:cs typeface="Arial" panose="020B0604020202020204" pitchFamily="34" charset="0"/>
              </a:rPr>
              <a:t>Norbert</a:t>
            </a:r>
            <a:endParaRPr lang="pl-PL"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spTree>
    <p:extLst>
      <p:ext uri="{BB962C8B-B14F-4D97-AF65-F5344CB8AC3E}">
        <p14:creationId xmlns:p14="http://schemas.microsoft.com/office/powerpoint/2010/main" val="4063661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pic>
        <p:nvPicPr>
          <p:cNvPr id="8" name="Kép 7"/>
          <p:cNvPicPr>
            <a:picLocks noChangeAspect="1"/>
          </p:cNvPicPr>
          <p:nvPr/>
        </p:nvPicPr>
        <p:blipFill>
          <a:blip r:embed="rId3"/>
          <a:stretch>
            <a:fillRect/>
          </a:stretch>
        </p:blipFill>
        <p:spPr>
          <a:xfrm>
            <a:off x="2123728" y="980728"/>
            <a:ext cx="4885283" cy="5559648"/>
          </a:xfrm>
          <a:prstGeom prst="rect">
            <a:avLst/>
          </a:prstGeom>
        </p:spPr>
      </p:pic>
    </p:spTree>
    <p:extLst>
      <p:ext uri="{BB962C8B-B14F-4D97-AF65-F5344CB8AC3E}">
        <p14:creationId xmlns:p14="http://schemas.microsoft.com/office/powerpoint/2010/main" val="2385307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pic>
        <p:nvPicPr>
          <p:cNvPr id="2050" name="Picture 2" descr="12 Things Successful People Do During Their Lunch Break - Top Choice A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88" y="1340768"/>
            <a:ext cx="8554131" cy="479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14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57808"/>
            <a:ext cx="8229600" cy="1143000"/>
          </a:xfrm>
        </p:spPr>
        <p:txBody>
          <a:bodyPr/>
          <a:lstStyle/>
          <a:p>
            <a:r>
              <a:rPr lang="pl-PL" dirty="0" err="1" smtClean="0">
                <a:latin typeface="Arial" panose="020B0604020202020204" pitchFamily="34" charset="0"/>
                <a:cs typeface="Arial" panose="020B0604020202020204" pitchFamily="34" charset="0"/>
              </a:rPr>
              <a:t>Lorem</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ipsum</a:t>
            </a:r>
            <a:r>
              <a:rPr lang="pl-PL" dirty="0" smtClean="0">
                <a:latin typeface="Arial" panose="020B0604020202020204" pitchFamily="34" charset="0"/>
                <a:cs typeface="Arial" panose="020B0604020202020204" pitchFamily="34" charset="0"/>
              </a:rPr>
              <a:t> </a:t>
            </a:r>
            <a:endParaRPr lang="pl-PL" dirty="0">
              <a:latin typeface="Arial" panose="020B0604020202020204" pitchFamily="34" charset="0"/>
              <a:cs typeface="Arial" panose="020B0604020202020204" pitchFamily="34" charset="0"/>
            </a:endParaRPr>
          </a:p>
        </p:txBody>
      </p:sp>
      <p:sp>
        <p:nvSpPr>
          <p:cNvPr id="5" name="Symbol zastępczy zawartości 4"/>
          <p:cNvSpPr>
            <a:spLocks noGrp="1"/>
          </p:cNvSpPr>
          <p:nvPr>
            <p:ph idx="1"/>
          </p:nvPr>
        </p:nvSpPr>
        <p:spPr>
          <a:xfrm>
            <a:off x="2187203" y="1700808"/>
            <a:ext cx="6563072" cy="4065315"/>
          </a:xfrm>
        </p:spPr>
        <p:txBody>
          <a:bodyPr/>
          <a:lstStyle/>
          <a:p>
            <a:r>
              <a:rPr lang="pl-PL" dirty="0" err="1" smtClean="0">
                <a:latin typeface="Arial" panose="020B0604020202020204" pitchFamily="34" charset="0"/>
                <a:cs typeface="Arial" panose="020B0604020202020204" pitchFamily="34" charset="0"/>
              </a:rPr>
              <a:t>Lorem</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ipsum</a:t>
            </a:r>
            <a:endParaRPr lang="pl-PL"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spTree>
    <p:extLst>
      <p:ext uri="{BB962C8B-B14F-4D97-AF65-F5344CB8AC3E}">
        <p14:creationId xmlns:p14="http://schemas.microsoft.com/office/powerpoint/2010/main" val="2970088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b="1" dirty="0" smtClean="0"/>
              <a:t>Learning Management System</a:t>
            </a:r>
            <a:br>
              <a:rPr lang="pl-PL" b="1" dirty="0" smtClean="0"/>
            </a:br>
            <a:r>
              <a:rPr lang="pl-PL" b="1" dirty="0" smtClean="0"/>
              <a:t>(LMS)</a:t>
            </a:r>
            <a:endParaRPr lang="pl-PL" b="1"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4664"/>
            <a:ext cx="5112542" cy="1299387"/>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322" y="5949280"/>
            <a:ext cx="1944118" cy="510380"/>
          </a:xfrm>
          <a:prstGeom prst="rect">
            <a:avLst/>
          </a:prstGeom>
        </p:spPr>
      </p:pic>
      <p:cxnSp>
        <p:nvCxnSpPr>
          <p:cNvPr id="6" name="Łącznik prosty 5"/>
          <p:cNvCxnSpPr/>
          <p:nvPr/>
        </p:nvCxnSpPr>
        <p:spPr>
          <a:xfrm>
            <a:off x="539552" y="5157192"/>
            <a:ext cx="7992888" cy="0"/>
          </a:xfrm>
          <a:prstGeom prst="line">
            <a:avLst/>
          </a:prstGeom>
          <a:ln>
            <a:solidFill>
              <a:srgbClr val="3366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87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fr-BE" dirty="0"/>
              <a:t>Customs &amp; Tax </a:t>
            </a:r>
            <a:br>
              <a:rPr lang="fr-BE" dirty="0"/>
            </a:br>
            <a:r>
              <a:rPr lang="fr-BE" dirty="0"/>
              <a:t>EU Learning Portal</a:t>
            </a: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4664"/>
            <a:ext cx="5112542" cy="1299387"/>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322" y="5949280"/>
            <a:ext cx="1944118" cy="510380"/>
          </a:xfrm>
          <a:prstGeom prst="rect">
            <a:avLst/>
          </a:prstGeom>
        </p:spPr>
      </p:pic>
      <p:cxnSp>
        <p:nvCxnSpPr>
          <p:cNvPr id="6" name="Łącznik prosty 5"/>
          <p:cNvCxnSpPr/>
          <p:nvPr/>
        </p:nvCxnSpPr>
        <p:spPr>
          <a:xfrm>
            <a:off x="539552" y="5157192"/>
            <a:ext cx="7992888" cy="0"/>
          </a:xfrm>
          <a:prstGeom prst="line">
            <a:avLst/>
          </a:prstGeom>
          <a:ln>
            <a:solidFill>
              <a:srgbClr val="3366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74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grpSp>
        <p:nvGrpSpPr>
          <p:cNvPr id="9" name="Group 8">
            <a:extLst>
              <a:ext uri="{FF2B5EF4-FFF2-40B4-BE49-F238E27FC236}">
                <a16:creationId xmlns:a16="http://schemas.microsoft.com/office/drawing/2014/main" xmlns="" id="{3ADAF8C0-1E4D-B52B-C5B6-D6A0851CB1B2}"/>
              </a:ext>
            </a:extLst>
          </p:cNvPr>
          <p:cNvGrpSpPr/>
          <p:nvPr/>
        </p:nvGrpSpPr>
        <p:grpSpPr>
          <a:xfrm>
            <a:off x="750205" y="1089853"/>
            <a:ext cx="1748032" cy="1752582"/>
            <a:chOff x="776973" y="1202746"/>
            <a:chExt cx="1074129" cy="1076925"/>
          </a:xfrm>
        </p:grpSpPr>
        <p:sp>
          <p:nvSpPr>
            <p:cNvPr id="10" name="Oval 9">
              <a:extLst>
                <a:ext uri="{FF2B5EF4-FFF2-40B4-BE49-F238E27FC236}">
                  <a16:creationId xmlns:a16="http://schemas.microsoft.com/office/drawing/2014/main" xmlns="" id="{EB2F1720-02A6-6A70-C668-89BF9CDC4177}"/>
                </a:ext>
              </a:extLst>
            </p:cNvPr>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TextBox 10">
              <a:extLst>
                <a:ext uri="{FF2B5EF4-FFF2-40B4-BE49-F238E27FC236}">
                  <a16:creationId xmlns:a16="http://schemas.microsoft.com/office/drawing/2014/main" xmlns="" id="{3BA3C606-736F-00C5-55CE-A58D6C900DE5}"/>
                </a:ext>
              </a:extLst>
            </p:cNvPr>
            <p:cNvSpPr txBox="1"/>
            <p:nvPr/>
          </p:nvSpPr>
          <p:spPr>
            <a:xfrm>
              <a:off x="1178500" y="1353532"/>
              <a:ext cx="271075" cy="397157"/>
            </a:xfrm>
            <a:prstGeom prst="rect">
              <a:avLst/>
            </a:prstGeom>
            <a:noFill/>
          </p:spPr>
          <p:txBody>
            <a:bodyPr wrap="none" rtlCol="0">
              <a:spAutoFit/>
            </a:bodyPr>
            <a:lstStyle/>
            <a:p>
              <a:r>
                <a:rPr lang="en-GB" sz="3600" b="0" dirty="0">
                  <a:solidFill>
                    <a:srgbClr val="034EA2"/>
                  </a:solidFill>
                  <a:latin typeface="Arial" panose="020B0604020202020204" pitchFamily="34" charset="0"/>
                  <a:cs typeface="Arial" panose="020B0604020202020204" pitchFamily="34" charset="0"/>
                </a:rPr>
                <a:t>1</a:t>
              </a:r>
            </a:p>
          </p:txBody>
        </p:sp>
      </p:grpSp>
      <p:sp>
        <p:nvSpPr>
          <p:cNvPr id="12" name="TextBox 11">
            <a:extLst>
              <a:ext uri="{FF2B5EF4-FFF2-40B4-BE49-F238E27FC236}">
                <a16:creationId xmlns:a16="http://schemas.microsoft.com/office/drawing/2014/main" xmlns="" id="{E7485165-9B35-3E54-86D3-D888848166EF}"/>
              </a:ext>
            </a:extLst>
          </p:cNvPr>
          <p:cNvSpPr txBox="1"/>
          <p:nvPr/>
        </p:nvSpPr>
        <p:spPr>
          <a:xfrm>
            <a:off x="1934358" y="1477508"/>
            <a:ext cx="5577840" cy="461665"/>
          </a:xfrm>
          <a:prstGeom prst="rect">
            <a:avLst/>
          </a:prstGeom>
          <a:solidFill>
            <a:schemeClr val="bg1"/>
          </a:solidFill>
        </p:spPr>
        <p:txBody>
          <a:bodyPr wrap="square" rtlCol="0">
            <a:spAutoFit/>
          </a:bodyPr>
          <a:lstStyle/>
          <a:p>
            <a:r>
              <a:rPr lang="en-GB" sz="2400" dirty="0">
                <a:solidFill>
                  <a:srgbClr val="034EA2"/>
                </a:solidFill>
                <a:latin typeface="Arial" panose="020B0604020202020204" pitchFamily="34" charset="0"/>
                <a:cs typeface="Arial" panose="020B0604020202020204" pitchFamily="34" charset="0"/>
              </a:rPr>
              <a:t>Customs and Tax EU Learning Portal</a:t>
            </a:r>
          </a:p>
        </p:txBody>
      </p:sp>
      <p:sp>
        <p:nvSpPr>
          <p:cNvPr id="13" name="Content Placeholder 2">
            <a:extLst>
              <a:ext uri="{FF2B5EF4-FFF2-40B4-BE49-F238E27FC236}">
                <a16:creationId xmlns:a16="http://schemas.microsoft.com/office/drawing/2014/main" xmlns="" id="{F3FE606F-EAAB-8A43-28C3-F35443BB51EF}"/>
              </a:ext>
            </a:extLst>
          </p:cNvPr>
          <p:cNvSpPr txBox="1">
            <a:spLocks/>
          </p:cNvSpPr>
          <p:nvPr/>
        </p:nvSpPr>
        <p:spPr>
          <a:xfrm>
            <a:off x="782835" y="2626084"/>
            <a:ext cx="7880886" cy="1686406"/>
          </a:xfrm>
          <a:prstGeom prst="rect">
            <a:avLst/>
          </a:prstGeom>
        </p:spPr>
        <p:txBody>
          <a:bodyPr anchor="ct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lnSpc>
                <a:spcPct val="150000"/>
              </a:lnSpc>
              <a:spcBef>
                <a:spcPts val="0"/>
              </a:spcBef>
              <a:spcAft>
                <a:spcPts val="600"/>
              </a:spcAft>
              <a:buClr>
                <a:srgbClr val="FFC000"/>
              </a:buClr>
              <a:buSzPct val="150000"/>
              <a:buNone/>
            </a:pPr>
            <a:r>
              <a:rPr lang="fr-BE" altLang="en-US" sz="2000" b="0" i="0" kern="0" dirty="0">
                <a:solidFill>
                  <a:schemeClr val="tx1">
                    <a:lumMod val="75000"/>
                    <a:lumOff val="25000"/>
                  </a:schemeClr>
                </a:solidFill>
                <a:latin typeface="Arial" panose="020B0604020202020204" pitchFamily="34" charset="0"/>
                <a:cs typeface="Arial" panose="020B0604020202020204" pitchFamily="34" charset="0"/>
                <a:hlinkClick r:id="rId3"/>
              </a:rPr>
              <a:t>https://customs-taxation.learning.europa.eu/</a:t>
            </a:r>
            <a:r>
              <a:rPr lang="fr-BE" altLang="en-US" sz="2000" b="0" i="0" kern="0" dirty="0">
                <a:solidFill>
                  <a:schemeClr val="tx1">
                    <a:lumMod val="75000"/>
                    <a:lumOff val="25000"/>
                  </a:schemeClr>
                </a:solidFill>
                <a:latin typeface="Arial" panose="020B0604020202020204" pitchFamily="34" charset="0"/>
                <a:cs typeface="Arial" panose="020B0604020202020204" pitchFamily="34" charset="0"/>
              </a:rPr>
              <a:t> </a:t>
            </a:r>
            <a:endParaRPr lang="en-US" altLang="en-US" sz="2000" b="0" i="0" kern="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A761D6D7-0281-2E0B-F375-A0474CF4B87B}"/>
              </a:ext>
            </a:extLst>
          </p:cNvPr>
          <p:cNvGrpSpPr/>
          <p:nvPr/>
        </p:nvGrpSpPr>
        <p:grpSpPr>
          <a:xfrm>
            <a:off x="1843079" y="3123920"/>
            <a:ext cx="883920" cy="548640"/>
            <a:chOff x="1470660" y="1661160"/>
            <a:chExt cx="883920" cy="548640"/>
          </a:xfrm>
        </p:grpSpPr>
        <p:cxnSp>
          <p:nvCxnSpPr>
            <p:cNvPr id="15" name="Straight Connector 14">
              <a:extLst>
                <a:ext uri="{FF2B5EF4-FFF2-40B4-BE49-F238E27FC236}">
                  <a16:creationId xmlns:a16="http://schemas.microsoft.com/office/drawing/2014/main" xmlns="" id="{948F89C1-6ADE-FD6B-CD3A-C52066568081}"/>
                </a:ext>
              </a:extLst>
            </p:cNvPr>
            <p:cNvCxnSpPr/>
            <p:nvPr/>
          </p:nvCxnSpPr>
          <p:spPr bwMode="auto">
            <a:xfrm>
              <a:off x="1470660" y="1661160"/>
              <a:ext cx="883920" cy="0"/>
            </a:xfrm>
            <a:prstGeom prst="line">
              <a:avLst/>
            </a:prstGeom>
            <a:noFill/>
            <a:ln w="19050" cap="flat" cmpd="sng" algn="ctr">
              <a:solidFill>
                <a:srgbClr val="FFC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54673CBA-5380-B338-3B17-B49DB996C65F}"/>
                </a:ext>
              </a:extLst>
            </p:cNvPr>
            <p:cNvCxnSpPr/>
            <p:nvPr/>
          </p:nvCxnSpPr>
          <p:spPr bwMode="auto">
            <a:xfrm flipV="1">
              <a:off x="1470660" y="1661160"/>
              <a:ext cx="0" cy="548640"/>
            </a:xfrm>
            <a:prstGeom prst="line">
              <a:avLst/>
            </a:prstGeom>
            <a:noFill/>
            <a:ln w="19050" cap="flat" cmpd="sng" algn="ctr">
              <a:solidFill>
                <a:srgbClr val="FFC000"/>
              </a:solidFill>
              <a:prstDash val="solid"/>
              <a:round/>
              <a:headEnd type="none" w="med" len="med"/>
              <a:tailEnd type="none" w="med" len="med"/>
            </a:ln>
            <a:effectLst/>
          </p:spPr>
        </p:cxnSp>
      </p:grpSp>
      <p:grpSp>
        <p:nvGrpSpPr>
          <p:cNvPr id="17" name="Group 16">
            <a:extLst>
              <a:ext uri="{FF2B5EF4-FFF2-40B4-BE49-F238E27FC236}">
                <a16:creationId xmlns:a16="http://schemas.microsoft.com/office/drawing/2014/main" xmlns="" id="{AEE0CE16-F6EE-F888-D659-FC65A4AC26E0}"/>
              </a:ext>
            </a:extLst>
          </p:cNvPr>
          <p:cNvGrpSpPr/>
          <p:nvPr/>
        </p:nvGrpSpPr>
        <p:grpSpPr>
          <a:xfrm>
            <a:off x="6757515" y="3429000"/>
            <a:ext cx="883920" cy="548640"/>
            <a:chOff x="1508760" y="2004060"/>
            <a:chExt cx="883920" cy="548640"/>
          </a:xfrm>
        </p:grpSpPr>
        <p:cxnSp>
          <p:nvCxnSpPr>
            <p:cNvPr id="18" name="Straight Connector 17">
              <a:extLst>
                <a:ext uri="{FF2B5EF4-FFF2-40B4-BE49-F238E27FC236}">
                  <a16:creationId xmlns:a16="http://schemas.microsoft.com/office/drawing/2014/main" xmlns="" id="{7F88C7AC-4C10-B749-3FC6-1E5E3B528DAF}"/>
                </a:ext>
              </a:extLst>
            </p:cNvPr>
            <p:cNvCxnSpPr/>
            <p:nvPr/>
          </p:nvCxnSpPr>
          <p:spPr bwMode="auto">
            <a:xfrm>
              <a:off x="1508760" y="2552700"/>
              <a:ext cx="883920" cy="0"/>
            </a:xfrm>
            <a:prstGeom prst="line">
              <a:avLst/>
            </a:prstGeom>
            <a:noFill/>
            <a:ln w="19050" cap="flat" cmpd="sng" algn="ctr">
              <a:solidFill>
                <a:srgbClr val="FFC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22C9C719-D79C-45D0-5FCF-ABA5831AAEB8}"/>
                </a:ext>
              </a:extLst>
            </p:cNvPr>
            <p:cNvCxnSpPr/>
            <p:nvPr/>
          </p:nvCxnSpPr>
          <p:spPr bwMode="auto">
            <a:xfrm flipV="1">
              <a:off x="2385060" y="2004060"/>
              <a:ext cx="0" cy="548640"/>
            </a:xfrm>
            <a:prstGeom prst="line">
              <a:avLst/>
            </a:prstGeom>
            <a:noFill/>
            <a:ln w="19050" cap="flat" cmpd="sng" algn="ctr">
              <a:solidFill>
                <a:srgbClr val="FFC000"/>
              </a:solidFill>
              <a:prstDash val="solid"/>
              <a:round/>
              <a:headEnd type="none" w="med" len="med"/>
              <a:tailEnd type="none" w="med" len="med"/>
            </a:ln>
            <a:effectLst/>
          </p:spPr>
        </p:cxnSp>
      </p:grpSp>
      <p:pic>
        <p:nvPicPr>
          <p:cNvPr id="21" name="Picture 20">
            <a:extLst>
              <a:ext uri="{FF2B5EF4-FFF2-40B4-BE49-F238E27FC236}">
                <a16:creationId xmlns:a16="http://schemas.microsoft.com/office/drawing/2014/main" xmlns="" id="{C0074ADC-D362-0A1F-2968-BF5BC315586E}"/>
              </a:ext>
            </a:extLst>
          </p:cNvPr>
          <p:cNvPicPr>
            <a:picLocks noChangeAspect="1"/>
          </p:cNvPicPr>
          <p:nvPr/>
        </p:nvPicPr>
        <p:blipFill>
          <a:blip r:embed="rId4"/>
          <a:stretch>
            <a:fillRect/>
          </a:stretch>
        </p:blipFill>
        <p:spPr>
          <a:xfrm>
            <a:off x="395536" y="4359471"/>
            <a:ext cx="8532440" cy="573163"/>
          </a:xfrm>
          <a:prstGeom prst="rect">
            <a:avLst/>
          </a:prstGeom>
        </p:spPr>
      </p:pic>
      <p:pic>
        <p:nvPicPr>
          <p:cNvPr id="23" name="Picture 22">
            <a:extLst>
              <a:ext uri="{FF2B5EF4-FFF2-40B4-BE49-F238E27FC236}">
                <a16:creationId xmlns:a16="http://schemas.microsoft.com/office/drawing/2014/main" xmlns="" id="{71E1CA72-7F8B-33AE-AC1E-4DCF792A3C10}"/>
              </a:ext>
            </a:extLst>
          </p:cNvPr>
          <p:cNvPicPr>
            <a:picLocks noChangeAspect="1"/>
          </p:cNvPicPr>
          <p:nvPr/>
        </p:nvPicPr>
        <p:blipFill>
          <a:blip r:embed="rId5"/>
          <a:stretch>
            <a:fillRect/>
          </a:stretch>
        </p:blipFill>
        <p:spPr>
          <a:xfrm>
            <a:off x="2341725" y="5188423"/>
            <a:ext cx="4857750" cy="771525"/>
          </a:xfrm>
          <a:prstGeom prst="rect">
            <a:avLst/>
          </a:prstGeom>
        </p:spPr>
      </p:pic>
      <p:sp>
        <p:nvSpPr>
          <p:cNvPr id="25" name="Oval 24">
            <a:extLst>
              <a:ext uri="{FF2B5EF4-FFF2-40B4-BE49-F238E27FC236}">
                <a16:creationId xmlns:a16="http://schemas.microsoft.com/office/drawing/2014/main" xmlns="" id="{8D97B8BF-8BD2-8AD4-AAAC-5E91A5246096}"/>
              </a:ext>
            </a:extLst>
          </p:cNvPr>
          <p:cNvSpPr/>
          <p:nvPr/>
        </p:nvSpPr>
        <p:spPr>
          <a:xfrm>
            <a:off x="7966384" y="4289676"/>
            <a:ext cx="961592" cy="898747"/>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426855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469924" y="2306929"/>
            <a:ext cx="2261749" cy="553336"/>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nSpc>
                <a:spcPct val="150000"/>
              </a:lnSpc>
              <a:spcBef>
                <a:spcPts val="0"/>
              </a:spcBef>
              <a:spcAft>
                <a:spcPts val="1600"/>
              </a:spcAft>
              <a:buClr>
                <a:srgbClr val="FFC000"/>
              </a:buClr>
              <a:buSzPct val="150000"/>
              <a:buNone/>
            </a:pPr>
            <a:r>
              <a:rPr lang="en-GB" altLang="en-US" sz="1800" i="0" u="sng" kern="0" dirty="0">
                <a:solidFill>
                  <a:srgbClr val="034EA2"/>
                </a:solidFill>
                <a:latin typeface="Arial" panose="020B0604020202020204" pitchFamily="34" charset="0"/>
                <a:cs typeface="Arial" panose="020B0604020202020204" pitchFamily="34" charset="0"/>
              </a:rPr>
              <a:t>Catalogue</a:t>
            </a:r>
          </a:p>
        </p:txBody>
      </p:sp>
      <p:sp>
        <p:nvSpPr>
          <p:cNvPr id="8" name="Content Placeholder 2"/>
          <p:cNvSpPr txBox="1">
            <a:spLocks/>
          </p:cNvSpPr>
          <p:nvPr/>
        </p:nvSpPr>
        <p:spPr>
          <a:xfrm>
            <a:off x="4821075" y="2409660"/>
            <a:ext cx="2526726" cy="657159"/>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0"/>
              </a:spcBef>
              <a:spcAft>
                <a:spcPts val="0"/>
              </a:spcAft>
              <a:buClr>
                <a:srgbClr val="FFC000"/>
              </a:buClr>
              <a:buSzPct val="150000"/>
              <a:buNone/>
            </a:pPr>
            <a:r>
              <a:rPr lang="en-GB" altLang="en-US" sz="1800" i="0" u="sng" kern="0" dirty="0">
                <a:solidFill>
                  <a:srgbClr val="034EA2"/>
                </a:solidFill>
                <a:latin typeface="Arial" panose="020B0604020202020204" pitchFamily="34" charset="0"/>
                <a:cs typeface="Arial" panose="020B0604020202020204" pitchFamily="34" charset="0"/>
              </a:rPr>
              <a:t>Calendar</a:t>
            </a:r>
          </a:p>
        </p:txBody>
      </p:sp>
      <p:cxnSp>
        <p:nvCxnSpPr>
          <p:cNvPr id="7" name="Straight Connector 6"/>
          <p:cNvCxnSpPr>
            <a:cxnSpLocks/>
          </p:cNvCxnSpPr>
          <p:nvPr/>
        </p:nvCxnSpPr>
        <p:spPr bwMode="auto">
          <a:xfrm flipV="1">
            <a:off x="4500490" y="2381950"/>
            <a:ext cx="0" cy="3487564"/>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p:cNvCxnSpPr>
            <a:cxnSpLocks/>
          </p:cNvCxnSpPr>
          <p:nvPr/>
        </p:nvCxnSpPr>
        <p:spPr bwMode="auto">
          <a:xfrm flipV="1">
            <a:off x="7686655" y="2442352"/>
            <a:ext cx="0" cy="3427162"/>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a:defRPr/>
            </a:pPr>
            <a:fld id="{9C8D21B7-B314-438C-91E9-7FF9087DC078}" type="slidenum">
              <a:rPr lang="en-GB" smtClean="0"/>
              <a:pPr>
                <a:defRPr/>
              </a:pPr>
              <a:t>8</a:t>
            </a:fld>
            <a:endParaRPr lang="en-GB" dirty="0"/>
          </a:p>
        </p:txBody>
      </p:sp>
      <p:pic>
        <p:nvPicPr>
          <p:cNvPr id="17" name="Picture 16">
            <a:extLst>
              <a:ext uri="{FF2B5EF4-FFF2-40B4-BE49-F238E27FC236}">
                <a16:creationId xmlns:a16="http://schemas.microsoft.com/office/drawing/2014/main" xmlns="" id="{AFEEAC8E-3F9C-4E80-A976-010B89AE3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8778" y="2381950"/>
            <a:ext cx="982895" cy="1080000"/>
          </a:xfrm>
          <a:prstGeom prst="rect">
            <a:avLst/>
          </a:prstGeom>
        </p:spPr>
      </p:pic>
      <p:pic>
        <p:nvPicPr>
          <p:cNvPr id="20" name="Picture 19">
            <a:extLst>
              <a:ext uri="{FF2B5EF4-FFF2-40B4-BE49-F238E27FC236}">
                <a16:creationId xmlns:a16="http://schemas.microsoft.com/office/drawing/2014/main" xmlns="" id="{6A542B75-FDB3-4668-B92C-7694916A3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358" y="2386544"/>
            <a:ext cx="982895" cy="1080000"/>
          </a:xfrm>
          <a:prstGeom prst="rect">
            <a:avLst/>
          </a:prstGeom>
        </p:spPr>
      </p:pic>
      <p:sp>
        <p:nvSpPr>
          <p:cNvPr id="5" name="TextBox 4">
            <a:extLst>
              <a:ext uri="{FF2B5EF4-FFF2-40B4-BE49-F238E27FC236}">
                <a16:creationId xmlns:a16="http://schemas.microsoft.com/office/drawing/2014/main" xmlns="" id="{9690A9D9-45C4-4D21-9D9B-112607490D08}"/>
              </a:ext>
            </a:extLst>
          </p:cNvPr>
          <p:cNvSpPr txBox="1"/>
          <p:nvPr/>
        </p:nvSpPr>
        <p:spPr>
          <a:xfrm>
            <a:off x="1508315" y="3461950"/>
            <a:ext cx="2858321" cy="1815882"/>
          </a:xfrm>
          <a:prstGeom prst="rect">
            <a:avLst/>
          </a:prstGeom>
          <a:noFill/>
        </p:spPr>
        <p:txBody>
          <a:bodyPr wrap="square" rtlCol="0">
            <a:spAutoFit/>
          </a:bodyPr>
          <a:lstStyle/>
          <a:p>
            <a:pPr marL="342900" indent="-342900">
              <a:buFont typeface="Arial" panose="020B0604020202020204" pitchFamily="34" charset="0"/>
              <a:buChar char="•"/>
            </a:pPr>
            <a:r>
              <a:rPr lang="fr-BE" sz="1600" dirty="0">
                <a:solidFill>
                  <a:srgbClr val="0F5494"/>
                </a:solidFill>
              </a:rPr>
              <a:t>Use courses</a:t>
            </a:r>
          </a:p>
          <a:p>
            <a:endParaRPr lang="fr-BE" sz="1600" dirty="0">
              <a:solidFill>
                <a:srgbClr val="0F5494"/>
              </a:solidFill>
            </a:endParaRPr>
          </a:p>
          <a:p>
            <a:pPr marL="342900" indent="-342900">
              <a:buFont typeface="Arial" panose="020B0604020202020204" pitchFamily="34" charset="0"/>
              <a:buChar char="•"/>
            </a:pPr>
            <a:r>
              <a:rPr lang="fr-BE" sz="1600" dirty="0" err="1">
                <a:solidFill>
                  <a:srgbClr val="0F5494"/>
                </a:solidFill>
              </a:rPr>
              <a:t>Create</a:t>
            </a:r>
            <a:r>
              <a:rPr lang="fr-BE" sz="1600" dirty="0">
                <a:solidFill>
                  <a:srgbClr val="0F5494"/>
                </a:solidFill>
              </a:rPr>
              <a:t> training plans</a:t>
            </a:r>
          </a:p>
          <a:p>
            <a:pPr marL="342900" indent="-342900">
              <a:buFont typeface="Arial" panose="020B0604020202020204" pitchFamily="34" charset="0"/>
              <a:buChar char="•"/>
            </a:pPr>
            <a:endParaRPr lang="fr-BE" sz="1600" dirty="0">
              <a:solidFill>
                <a:srgbClr val="0F5494"/>
              </a:solidFill>
            </a:endParaRPr>
          </a:p>
          <a:p>
            <a:pPr marL="342900" indent="-342900">
              <a:buFont typeface="Arial" panose="020B0604020202020204" pitchFamily="34" charset="0"/>
              <a:buChar char="•"/>
            </a:pPr>
            <a:r>
              <a:rPr lang="fr-BE" sz="1600" dirty="0" err="1">
                <a:solidFill>
                  <a:srgbClr val="0F5494"/>
                </a:solidFill>
              </a:rPr>
              <a:t>Request</a:t>
            </a:r>
            <a:r>
              <a:rPr lang="fr-BE" sz="1600" dirty="0">
                <a:solidFill>
                  <a:srgbClr val="0F5494"/>
                </a:solidFill>
              </a:rPr>
              <a:t> </a:t>
            </a:r>
            <a:r>
              <a:rPr lang="fr-BE" sz="1600" dirty="0" err="1">
                <a:solidFill>
                  <a:srgbClr val="0F5494"/>
                </a:solidFill>
              </a:rPr>
              <a:t>connection</a:t>
            </a:r>
            <a:r>
              <a:rPr lang="fr-BE" sz="1600" dirty="0">
                <a:solidFill>
                  <a:srgbClr val="0F5494"/>
                </a:solidFill>
              </a:rPr>
              <a:t> to national LMS, if </a:t>
            </a:r>
            <a:r>
              <a:rPr lang="fr-BE" sz="1600" dirty="0" err="1">
                <a:solidFill>
                  <a:srgbClr val="0F5494"/>
                </a:solidFill>
              </a:rPr>
              <a:t>needed</a:t>
            </a:r>
            <a:endParaRPr lang="fr-BE" sz="1600" dirty="0">
              <a:solidFill>
                <a:srgbClr val="0F5494"/>
              </a:solidFill>
            </a:endParaRPr>
          </a:p>
          <a:p>
            <a:pPr marL="342900" indent="-342900">
              <a:buFont typeface="Arial" panose="020B0604020202020204" pitchFamily="34" charset="0"/>
              <a:buChar char="•"/>
            </a:pPr>
            <a:endParaRPr lang="fr-BE" sz="1600" dirty="0">
              <a:solidFill>
                <a:srgbClr val="0F5494"/>
              </a:solidFill>
            </a:endParaRPr>
          </a:p>
        </p:txBody>
      </p:sp>
      <p:sp>
        <p:nvSpPr>
          <p:cNvPr id="23" name="TextBox 22">
            <a:extLst>
              <a:ext uri="{FF2B5EF4-FFF2-40B4-BE49-F238E27FC236}">
                <a16:creationId xmlns:a16="http://schemas.microsoft.com/office/drawing/2014/main" xmlns="" id="{6BD95E58-7335-4B4B-B3D0-F285F40900BF}"/>
              </a:ext>
            </a:extLst>
          </p:cNvPr>
          <p:cNvSpPr txBox="1"/>
          <p:nvPr/>
        </p:nvSpPr>
        <p:spPr>
          <a:xfrm>
            <a:off x="4821076" y="3584642"/>
            <a:ext cx="2858321" cy="2554545"/>
          </a:xfrm>
          <a:prstGeom prst="rect">
            <a:avLst/>
          </a:prstGeom>
          <a:noFill/>
        </p:spPr>
        <p:txBody>
          <a:bodyPr wrap="square" rtlCol="0">
            <a:spAutoFit/>
          </a:bodyPr>
          <a:lstStyle/>
          <a:p>
            <a:pPr marL="342900" indent="-342900">
              <a:buFont typeface="Arial" panose="020B0604020202020204" pitchFamily="34" charset="0"/>
              <a:buChar char="•"/>
            </a:pPr>
            <a:r>
              <a:rPr lang="fr-BE" sz="1600" dirty="0">
                <a:solidFill>
                  <a:srgbClr val="0F5494"/>
                </a:solidFill>
              </a:rPr>
              <a:t>Be up to date on the future training </a:t>
            </a:r>
            <a:r>
              <a:rPr lang="fr-BE" sz="1600" dirty="0" err="1">
                <a:solidFill>
                  <a:srgbClr val="0F5494"/>
                </a:solidFill>
              </a:rPr>
              <a:t>events</a:t>
            </a:r>
            <a:endParaRPr lang="fr-BE" sz="1600" dirty="0">
              <a:solidFill>
                <a:srgbClr val="0F5494"/>
              </a:solidFill>
            </a:endParaRPr>
          </a:p>
          <a:p>
            <a:pPr marL="342900" indent="-342900">
              <a:buFont typeface="Arial" panose="020B0604020202020204" pitchFamily="34" charset="0"/>
              <a:buChar char="•"/>
            </a:pPr>
            <a:endParaRPr lang="fr-BE" sz="1600" dirty="0">
              <a:solidFill>
                <a:srgbClr val="0F5494"/>
              </a:solidFill>
            </a:endParaRPr>
          </a:p>
          <a:p>
            <a:pPr marL="342900" indent="-342900">
              <a:buFont typeface="Arial" panose="020B0604020202020204" pitchFamily="34" charset="0"/>
              <a:buChar char="•"/>
            </a:pPr>
            <a:r>
              <a:rPr lang="fr-BE" sz="1600" dirty="0">
                <a:solidFill>
                  <a:srgbClr val="0F5494"/>
                </a:solidFill>
              </a:rPr>
              <a:t>Organise training </a:t>
            </a:r>
            <a:r>
              <a:rPr lang="fr-BE" sz="1600" dirty="0" err="1">
                <a:solidFill>
                  <a:srgbClr val="0F5494"/>
                </a:solidFill>
              </a:rPr>
              <a:t>events</a:t>
            </a:r>
            <a:r>
              <a:rPr lang="fr-BE" sz="1600" dirty="0">
                <a:solidFill>
                  <a:srgbClr val="0F5494"/>
                </a:solidFill>
              </a:rPr>
              <a:t>: f2f or online</a:t>
            </a:r>
          </a:p>
          <a:p>
            <a:endParaRPr lang="fr-BE" sz="1600" dirty="0">
              <a:solidFill>
                <a:srgbClr val="0F5494"/>
              </a:solidFill>
            </a:endParaRPr>
          </a:p>
          <a:p>
            <a:pPr marL="342900" indent="-342900">
              <a:buFont typeface="Arial" panose="020B0604020202020204" pitchFamily="34" charset="0"/>
              <a:buChar char="•"/>
            </a:pPr>
            <a:r>
              <a:rPr lang="fr-BE" sz="1600" dirty="0">
                <a:solidFill>
                  <a:srgbClr val="0F5494"/>
                </a:solidFill>
              </a:rPr>
              <a:t>Registration of participants</a:t>
            </a:r>
          </a:p>
          <a:p>
            <a:pPr marL="342900" indent="-342900">
              <a:buFont typeface="Arial" panose="020B0604020202020204" pitchFamily="34" charset="0"/>
              <a:buChar char="•"/>
            </a:pPr>
            <a:endParaRPr lang="fr-BE" sz="1600" dirty="0">
              <a:solidFill>
                <a:srgbClr val="0F5494"/>
              </a:solidFill>
            </a:endParaRPr>
          </a:p>
          <a:p>
            <a:pPr marL="342900" indent="-342900">
              <a:buFont typeface="Arial" panose="020B0604020202020204" pitchFamily="34" charset="0"/>
              <a:buChar char="•"/>
            </a:pPr>
            <a:r>
              <a:rPr lang="fr-BE" sz="1600" dirty="0">
                <a:solidFill>
                  <a:srgbClr val="0F5494"/>
                </a:solidFill>
              </a:rPr>
              <a:t>Meetings for training </a:t>
            </a:r>
            <a:r>
              <a:rPr lang="fr-BE" sz="1600" dirty="0" err="1">
                <a:solidFill>
                  <a:srgbClr val="0F5494"/>
                </a:solidFill>
              </a:rPr>
              <a:t>purposes</a:t>
            </a:r>
            <a:r>
              <a:rPr lang="fr-BE" sz="1600" dirty="0">
                <a:solidFill>
                  <a:srgbClr val="0F5494"/>
                </a:solidFill>
              </a:rPr>
              <a:t> to </a:t>
            </a:r>
            <a:r>
              <a:rPr lang="fr-BE" sz="1600" dirty="0" err="1">
                <a:solidFill>
                  <a:srgbClr val="0F5494"/>
                </a:solidFill>
              </a:rPr>
              <a:t>collaborate</a:t>
            </a:r>
            <a:endParaRPr lang="en-IE" sz="1600" dirty="0" err="1">
              <a:solidFill>
                <a:srgbClr val="0F5494"/>
              </a:solidFill>
            </a:endParaRPr>
          </a:p>
        </p:txBody>
      </p:sp>
      <p:grpSp>
        <p:nvGrpSpPr>
          <p:cNvPr id="28" name="Group 27">
            <a:extLst>
              <a:ext uri="{FF2B5EF4-FFF2-40B4-BE49-F238E27FC236}">
                <a16:creationId xmlns:a16="http://schemas.microsoft.com/office/drawing/2014/main" xmlns="" id="{C2E65D19-5A44-4D11-B633-C9B2604976E7}"/>
              </a:ext>
            </a:extLst>
          </p:cNvPr>
          <p:cNvGrpSpPr/>
          <p:nvPr/>
        </p:nvGrpSpPr>
        <p:grpSpPr>
          <a:xfrm>
            <a:off x="681319" y="1056145"/>
            <a:ext cx="1345601" cy="1331334"/>
            <a:chOff x="776973" y="1202746"/>
            <a:chExt cx="1074129" cy="1076925"/>
          </a:xfrm>
        </p:grpSpPr>
        <p:sp>
          <p:nvSpPr>
            <p:cNvPr id="29" name="Oval 28">
              <a:extLst>
                <a:ext uri="{FF2B5EF4-FFF2-40B4-BE49-F238E27FC236}">
                  <a16:creationId xmlns:a16="http://schemas.microsoft.com/office/drawing/2014/main" xmlns="" id="{67AC1819-38BA-4477-8097-837FD17846EF}"/>
                </a:ext>
              </a:extLst>
            </p:cNvPr>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30" name="TextBox 29">
              <a:extLst>
                <a:ext uri="{FF2B5EF4-FFF2-40B4-BE49-F238E27FC236}">
                  <a16:creationId xmlns:a16="http://schemas.microsoft.com/office/drawing/2014/main" xmlns="" id="{7D8B24C7-8EB8-4726-BF89-14B027AB114B}"/>
                </a:ext>
              </a:extLst>
            </p:cNvPr>
            <p:cNvSpPr txBox="1"/>
            <p:nvPr/>
          </p:nvSpPr>
          <p:spPr>
            <a:xfrm>
              <a:off x="1042962" y="1344051"/>
              <a:ext cx="352146" cy="522821"/>
            </a:xfrm>
            <a:prstGeom prst="rect">
              <a:avLst/>
            </a:prstGeom>
            <a:noFill/>
          </p:spPr>
          <p:txBody>
            <a:bodyPr wrap="none" rtlCol="0">
              <a:spAutoFit/>
            </a:bodyPr>
            <a:lstStyle/>
            <a:p>
              <a:r>
                <a:rPr lang="" sz="3600" dirty="0">
                  <a:solidFill>
                    <a:srgbClr val="034EA2"/>
                  </a:solidFill>
                  <a:latin typeface="Arial" panose="020B0604020202020204" pitchFamily="34" charset="0"/>
                  <a:cs typeface="Arial" panose="020B0604020202020204" pitchFamily="34" charset="0"/>
                </a:rPr>
                <a:t>2</a:t>
              </a:r>
              <a:endParaRPr lang="en-GB" sz="3600" dirty="0">
                <a:solidFill>
                  <a:srgbClr val="034EA2"/>
                </a:solidFill>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xmlns="" id="{6000F355-4494-4A95-A9B7-44B7B0077CC2}"/>
              </a:ext>
            </a:extLst>
          </p:cNvPr>
          <p:cNvSpPr txBox="1"/>
          <p:nvPr/>
        </p:nvSpPr>
        <p:spPr>
          <a:xfrm>
            <a:off x="1463041" y="1443801"/>
            <a:ext cx="7600277" cy="461665"/>
          </a:xfrm>
          <a:prstGeom prst="rect">
            <a:avLst/>
          </a:prstGeom>
          <a:solidFill>
            <a:schemeClr val="bg1"/>
          </a:solidFill>
        </p:spPr>
        <p:txBody>
          <a:bodyPr wrap="square" rtlCol="0">
            <a:spAutoFit/>
          </a:bodyPr>
          <a:lstStyle/>
          <a:p>
            <a:r>
              <a:rPr lang="en-GB" sz="2400" dirty="0">
                <a:solidFill>
                  <a:srgbClr val="034EA2"/>
                </a:solidFill>
                <a:latin typeface="Arial" panose="020B0604020202020204" pitchFamily="34" charset="0"/>
                <a:cs typeface="Arial" panose="020B0604020202020204" pitchFamily="34" charset="0"/>
              </a:rPr>
              <a:t>How CELBET trainers can use the portal?</a:t>
            </a:r>
          </a:p>
        </p:txBody>
      </p:sp>
      <p:pic>
        <p:nvPicPr>
          <p:cNvPr id="3" name="Obraz 3">
            <a:extLst>
              <a:ext uri="{FF2B5EF4-FFF2-40B4-BE49-F238E27FC236}">
                <a16:creationId xmlns:a16="http://schemas.microsoft.com/office/drawing/2014/main" xmlns="" id="{8500835F-F561-5420-6137-FDF78DC8A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spTree>
    <p:extLst>
      <p:ext uri="{BB962C8B-B14F-4D97-AF65-F5344CB8AC3E}">
        <p14:creationId xmlns:p14="http://schemas.microsoft.com/office/powerpoint/2010/main" val="170173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52597" y="2380019"/>
            <a:ext cx="2261749" cy="553336"/>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nSpc>
                <a:spcPct val="150000"/>
              </a:lnSpc>
              <a:spcBef>
                <a:spcPts val="0"/>
              </a:spcBef>
              <a:spcAft>
                <a:spcPts val="1600"/>
              </a:spcAft>
              <a:buClr>
                <a:srgbClr val="FFC000"/>
              </a:buClr>
              <a:buSzPct val="150000"/>
              <a:buNone/>
            </a:pPr>
            <a:r>
              <a:rPr lang="en-GB" altLang="en-US" sz="1800" i="0" u="sng" kern="0" dirty="0">
                <a:solidFill>
                  <a:srgbClr val="034EA2"/>
                </a:solidFill>
                <a:latin typeface="Arial" panose="020B0604020202020204" pitchFamily="34" charset="0"/>
                <a:cs typeface="Arial" panose="020B0604020202020204" pitchFamily="34" charset="0"/>
              </a:rPr>
              <a:t>Forum</a:t>
            </a:r>
          </a:p>
        </p:txBody>
      </p:sp>
      <p:sp>
        <p:nvSpPr>
          <p:cNvPr id="8" name="Content Placeholder 2"/>
          <p:cNvSpPr txBox="1">
            <a:spLocks/>
          </p:cNvSpPr>
          <p:nvPr/>
        </p:nvSpPr>
        <p:spPr>
          <a:xfrm>
            <a:off x="3803748" y="2482750"/>
            <a:ext cx="2526726" cy="657159"/>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0"/>
              </a:spcBef>
              <a:spcAft>
                <a:spcPts val="0"/>
              </a:spcAft>
              <a:buClr>
                <a:srgbClr val="FFC000"/>
              </a:buClr>
              <a:buSzPct val="150000"/>
              <a:buNone/>
            </a:pPr>
            <a:r>
              <a:rPr lang="en-GB" altLang="en-US" sz="1800" i="0" u="sng" kern="0" dirty="0">
                <a:solidFill>
                  <a:srgbClr val="034EA2"/>
                </a:solidFill>
                <a:latin typeface="Arial" panose="020B0604020202020204" pitchFamily="34" charset="0"/>
                <a:cs typeface="Arial" panose="020B0604020202020204" pitchFamily="34" charset="0"/>
              </a:rPr>
              <a:t>Competency Framework</a:t>
            </a:r>
          </a:p>
        </p:txBody>
      </p:sp>
      <p:sp>
        <p:nvSpPr>
          <p:cNvPr id="9" name="Content Placeholder 2"/>
          <p:cNvSpPr txBox="1">
            <a:spLocks/>
          </p:cNvSpPr>
          <p:nvPr/>
        </p:nvSpPr>
        <p:spPr>
          <a:xfrm>
            <a:off x="6999597" y="2512810"/>
            <a:ext cx="2967110" cy="1084878"/>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0"/>
              </a:spcBef>
              <a:spcAft>
                <a:spcPts val="1600"/>
              </a:spcAft>
              <a:buClr>
                <a:srgbClr val="FFC000"/>
              </a:buClr>
              <a:buSzPct val="150000"/>
              <a:buNone/>
            </a:pPr>
            <a:r>
              <a:rPr lang="en-US" altLang="en-US" sz="1800" i="0" u="sng" kern="0" dirty="0">
                <a:solidFill>
                  <a:srgbClr val="034EA2"/>
                </a:solidFill>
                <a:latin typeface="Arial" panose="020B0604020202020204" pitchFamily="34" charset="0"/>
                <a:cs typeface="Arial" panose="020B0604020202020204" pitchFamily="34" charset="0"/>
              </a:rPr>
              <a:t>News</a:t>
            </a:r>
          </a:p>
        </p:txBody>
      </p:sp>
      <p:cxnSp>
        <p:nvCxnSpPr>
          <p:cNvPr id="7" name="Straight Connector 6"/>
          <p:cNvCxnSpPr>
            <a:cxnSpLocks/>
          </p:cNvCxnSpPr>
          <p:nvPr/>
        </p:nvCxnSpPr>
        <p:spPr bwMode="auto">
          <a:xfrm flipV="1">
            <a:off x="3483163" y="2455040"/>
            <a:ext cx="0" cy="3487564"/>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p:cNvCxnSpPr>
            <a:cxnSpLocks/>
          </p:cNvCxnSpPr>
          <p:nvPr/>
        </p:nvCxnSpPr>
        <p:spPr bwMode="auto">
          <a:xfrm flipV="1">
            <a:off x="6669328" y="2515442"/>
            <a:ext cx="0" cy="3427162"/>
          </a:xfrm>
          <a:prstGeom prst="line">
            <a:avLst/>
          </a:prstGeom>
          <a:noFill/>
          <a:ln w="9525" cap="flat" cmpd="sng" algn="ctr">
            <a:solidFill>
              <a:schemeClr val="tx1">
                <a:lumMod val="75000"/>
                <a:lumOff val="25000"/>
              </a:schemeClr>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a:defRPr/>
            </a:pPr>
            <a:fld id="{9C8D21B7-B314-438C-91E9-7FF9087DC078}" type="slidenum">
              <a:rPr lang="en-GB" smtClean="0"/>
              <a:pPr>
                <a:defRPr/>
              </a:pPr>
              <a:t>9</a:t>
            </a:fld>
            <a:endParaRPr lang="en-GB" dirty="0"/>
          </a:p>
        </p:txBody>
      </p:sp>
      <p:pic>
        <p:nvPicPr>
          <p:cNvPr id="19" name="Picture 18">
            <a:extLst>
              <a:ext uri="{FF2B5EF4-FFF2-40B4-BE49-F238E27FC236}">
                <a16:creationId xmlns:a16="http://schemas.microsoft.com/office/drawing/2014/main" xmlns="" id="{2ED81598-41E3-4725-8C59-C0DDF7DCA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959" y="2459635"/>
            <a:ext cx="770667" cy="770667"/>
          </a:xfrm>
          <a:prstGeom prst="rect">
            <a:avLst/>
          </a:prstGeom>
        </p:spPr>
      </p:pic>
      <p:sp>
        <p:nvSpPr>
          <p:cNvPr id="5" name="TextBox 4">
            <a:extLst>
              <a:ext uri="{FF2B5EF4-FFF2-40B4-BE49-F238E27FC236}">
                <a16:creationId xmlns:a16="http://schemas.microsoft.com/office/drawing/2014/main" xmlns="" id="{9690A9D9-45C4-4D21-9D9B-112607490D08}"/>
              </a:ext>
            </a:extLst>
          </p:cNvPr>
          <p:cNvSpPr txBox="1"/>
          <p:nvPr/>
        </p:nvSpPr>
        <p:spPr>
          <a:xfrm>
            <a:off x="490988" y="3535040"/>
            <a:ext cx="2858321" cy="1569660"/>
          </a:xfrm>
          <a:prstGeom prst="rect">
            <a:avLst/>
          </a:prstGeom>
          <a:noFill/>
        </p:spPr>
        <p:txBody>
          <a:bodyPr wrap="square" rtlCol="0">
            <a:spAutoFit/>
          </a:bodyPr>
          <a:lstStyle/>
          <a:p>
            <a:pPr marL="342900" indent="-342900">
              <a:buFont typeface="Arial" panose="020B0604020202020204" pitchFamily="34" charset="0"/>
              <a:buChar char="•"/>
            </a:pPr>
            <a:r>
              <a:rPr lang="fr-BE" sz="1600" dirty="0">
                <a:solidFill>
                  <a:srgbClr val="0F5494"/>
                </a:solidFill>
              </a:rPr>
              <a:t>Start a discussion</a:t>
            </a:r>
          </a:p>
          <a:p>
            <a:endParaRPr lang="fr-BE" sz="1600" dirty="0">
              <a:solidFill>
                <a:srgbClr val="0F5494"/>
              </a:solidFill>
            </a:endParaRPr>
          </a:p>
          <a:p>
            <a:pPr marL="342900" indent="-342900">
              <a:buFont typeface="Arial" panose="020B0604020202020204" pitchFamily="34" charset="0"/>
              <a:buChar char="•"/>
            </a:pPr>
            <a:r>
              <a:rPr lang="fr-BE" sz="1600" dirty="0" err="1">
                <a:solidFill>
                  <a:srgbClr val="0F5494"/>
                </a:solidFill>
              </a:rPr>
              <a:t>Participate</a:t>
            </a:r>
            <a:r>
              <a:rPr lang="fr-BE" sz="1600" dirty="0">
                <a:solidFill>
                  <a:srgbClr val="0F5494"/>
                </a:solidFill>
              </a:rPr>
              <a:t> in </a:t>
            </a:r>
            <a:r>
              <a:rPr lang="fr-BE" sz="1600" dirty="0" err="1">
                <a:solidFill>
                  <a:srgbClr val="0F5494"/>
                </a:solidFill>
              </a:rPr>
              <a:t>other</a:t>
            </a:r>
            <a:r>
              <a:rPr lang="fr-BE" sz="1600" dirty="0">
                <a:solidFill>
                  <a:srgbClr val="0F5494"/>
                </a:solidFill>
              </a:rPr>
              <a:t> people questions</a:t>
            </a:r>
          </a:p>
          <a:p>
            <a:pPr marL="342900" indent="-342900">
              <a:buFont typeface="Arial" panose="020B0604020202020204" pitchFamily="34" charset="0"/>
              <a:buChar char="•"/>
            </a:pPr>
            <a:endParaRPr lang="fr-BE" sz="1600" dirty="0">
              <a:solidFill>
                <a:srgbClr val="0F5494"/>
              </a:solidFill>
            </a:endParaRPr>
          </a:p>
          <a:p>
            <a:pPr marL="342900" indent="-342900">
              <a:buFont typeface="Arial" panose="020B0604020202020204" pitchFamily="34" charset="0"/>
              <a:buChar char="•"/>
            </a:pPr>
            <a:endParaRPr lang="fr-BE" sz="1600" dirty="0">
              <a:solidFill>
                <a:srgbClr val="0F5494"/>
              </a:solidFill>
            </a:endParaRPr>
          </a:p>
        </p:txBody>
      </p:sp>
      <p:sp>
        <p:nvSpPr>
          <p:cNvPr id="22" name="TextBox 21">
            <a:extLst>
              <a:ext uri="{FF2B5EF4-FFF2-40B4-BE49-F238E27FC236}">
                <a16:creationId xmlns:a16="http://schemas.microsoft.com/office/drawing/2014/main" xmlns="" id="{36A37B87-F831-4E36-9AD7-CB2573BF8721}"/>
              </a:ext>
            </a:extLst>
          </p:cNvPr>
          <p:cNvSpPr txBox="1"/>
          <p:nvPr/>
        </p:nvSpPr>
        <p:spPr>
          <a:xfrm>
            <a:off x="6753968" y="3634280"/>
            <a:ext cx="2474259" cy="1077218"/>
          </a:xfrm>
          <a:prstGeom prst="rect">
            <a:avLst/>
          </a:prstGeom>
          <a:noFill/>
        </p:spPr>
        <p:txBody>
          <a:bodyPr wrap="square" rtlCol="0">
            <a:spAutoFit/>
          </a:bodyPr>
          <a:lstStyle/>
          <a:p>
            <a:pPr marL="342900" indent="-342900">
              <a:buFont typeface="Arial" panose="020B0604020202020204" pitchFamily="34" charset="0"/>
              <a:buChar char="•"/>
            </a:pPr>
            <a:r>
              <a:rPr lang="fr-BE" sz="1600" dirty="0">
                <a:solidFill>
                  <a:srgbClr val="0F5494"/>
                </a:solidFill>
              </a:rPr>
              <a:t>Follow news about CELBET and </a:t>
            </a:r>
            <a:r>
              <a:rPr lang="fr-BE" sz="1600" dirty="0" err="1">
                <a:solidFill>
                  <a:srgbClr val="0F5494"/>
                </a:solidFill>
              </a:rPr>
              <a:t>their</a:t>
            </a:r>
            <a:r>
              <a:rPr lang="fr-BE" sz="1600" dirty="0">
                <a:solidFill>
                  <a:srgbClr val="0F5494"/>
                </a:solidFill>
              </a:rPr>
              <a:t> training courses or </a:t>
            </a:r>
            <a:r>
              <a:rPr lang="fr-BE" sz="1600" dirty="0" err="1">
                <a:solidFill>
                  <a:srgbClr val="0F5494"/>
                </a:solidFill>
              </a:rPr>
              <a:t>events</a:t>
            </a:r>
            <a:endParaRPr lang="en-IE" sz="1600" dirty="0" err="1">
              <a:solidFill>
                <a:srgbClr val="0F5494"/>
              </a:solidFill>
            </a:endParaRPr>
          </a:p>
        </p:txBody>
      </p:sp>
      <p:sp>
        <p:nvSpPr>
          <p:cNvPr id="23" name="TextBox 22">
            <a:extLst>
              <a:ext uri="{FF2B5EF4-FFF2-40B4-BE49-F238E27FC236}">
                <a16:creationId xmlns:a16="http://schemas.microsoft.com/office/drawing/2014/main" xmlns="" id="{6BD95E58-7335-4B4B-B3D0-F285F40900BF}"/>
              </a:ext>
            </a:extLst>
          </p:cNvPr>
          <p:cNvSpPr txBox="1"/>
          <p:nvPr/>
        </p:nvSpPr>
        <p:spPr>
          <a:xfrm>
            <a:off x="3803749" y="3657732"/>
            <a:ext cx="2858321" cy="1487587"/>
          </a:xfrm>
          <a:prstGeom prst="rect">
            <a:avLst/>
          </a:prstGeom>
          <a:noFill/>
        </p:spPr>
        <p:txBody>
          <a:bodyPr wrap="square" rtlCol="0">
            <a:spAutoFit/>
          </a:bodyPr>
          <a:lstStyle/>
          <a:p>
            <a:pPr marL="342900" indent="-342900">
              <a:buFont typeface="Arial" panose="020B0604020202020204" pitchFamily="34" charset="0"/>
              <a:buChar char="•"/>
            </a:pPr>
            <a:r>
              <a:rPr lang="fr-BE" sz="1600" dirty="0">
                <a:solidFill>
                  <a:srgbClr val="0F5494"/>
                </a:solidFill>
              </a:rPr>
              <a:t>Access to </a:t>
            </a:r>
            <a:r>
              <a:rPr lang="fr-BE" sz="1600" dirty="0" err="1">
                <a:solidFill>
                  <a:srgbClr val="0F5494"/>
                </a:solidFill>
              </a:rPr>
              <a:t>CustComp</a:t>
            </a:r>
            <a:r>
              <a:rPr lang="fr-BE" sz="1600" baseline="30000" dirty="0" err="1">
                <a:solidFill>
                  <a:srgbClr val="0F5494"/>
                </a:solidFill>
              </a:rPr>
              <a:t>eu</a:t>
            </a:r>
            <a:endParaRPr lang="fr-BE" sz="1600" baseline="30000" dirty="0">
              <a:solidFill>
                <a:srgbClr val="0F5494"/>
              </a:solidFill>
            </a:endParaRPr>
          </a:p>
          <a:p>
            <a:pPr marL="342900" indent="-342900">
              <a:buFont typeface="Arial" panose="020B0604020202020204" pitchFamily="34" charset="0"/>
              <a:buChar char="•"/>
            </a:pPr>
            <a:endParaRPr lang="fr-BE" sz="1600" baseline="30000" dirty="0">
              <a:solidFill>
                <a:srgbClr val="0F5494"/>
              </a:solidFill>
            </a:endParaRPr>
          </a:p>
          <a:p>
            <a:pPr marL="342900" indent="-342900">
              <a:buFont typeface="Arial" panose="020B0604020202020204" pitchFamily="34" charset="0"/>
              <a:buChar char="•"/>
            </a:pPr>
            <a:r>
              <a:rPr lang="fr-BE" sz="1600" dirty="0">
                <a:solidFill>
                  <a:srgbClr val="0F5494"/>
                </a:solidFill>
              </a:rPr>
              <a:t>Use </a:t>
            </a:r>
            <a:r>
              <a:rPr lang="fr-BE" sz="1600" dirty="0" err="1">
                <a:solidFill>
                  <a:srgbClr val="0F5494"/>
                </a:solidFill>
              </a:rPr>
              <a:t>skills</a:t>
            </a:r>
            <a:r>
              <a:rPr lang="fr-BE" sz="1600" dirty="0">
                <a:solidFill>
                  <a:srgbClr val="0F5494"/>
                </a:solidFill>
              </a:rPr>
              <a:t> and </a:t>
            </a:r>
            <a:r>
              <a:rPr lang="fr-BE" sz="1600" dirty="0" err="1">
                <a:solidFill>
                  <a:srgbClr val="0F5494"/>
                </a:solidFill>
              </a:rPr>
              <a:t>competences</a:t>
            </a:r>
            <a:r>
              <a:rPr lang="fr-BE" sz="1600" dirty="0">
                <a:solidFill>
                  <a:srgbClr val="0F5494"/>
                </a:solidFill>
              </a:rPr>
              <a:t> to </a:t>
            </a:r>
            <a:r>
              <a:rPr lang="fr-BE" sz="1600" dirty="0" err="1">
                <a:solidFill>
                  <a:srgbClr val="0F5494"/>
                </a:solidFill>
              </a:rPr>
              <a:t>define</a:t>
            </a:r>
            <a:r>
              <a:rPr lang="fr-BE" sz="1600" dirty="0">
                <a:solidFill>
                  <a:srgbClr val="0F5494"/>
                </a:solidFill>
              </a:rPr>
              <a:t> and design </a:t>
            </a:r>
            <a:r>
              <a:rPr lang="fr-BE" sz="1600" dirty="0" err="1">
                <a:solidFill>
                  <a:srgbClr val="0F5494"/>
                </a:solidFill>
              </a:rPr>
              <a:t>your</a:t>
            </a:r>
            <a:r>
              <a:rPr lang="fr-BE" sz="1600" dirty="0">
                <a:solidFill>
                  <a:srgbClr val="0F5494"/>
                </a:solidFill>
              </a:rPr>
              <a:t> </a:t>
            </a:r>
            <a:r>
              <a:rPr lang="fr-BE" sz="1600" dirty="0" err="1">
                <a:solidFill>
                  <a:srgbClr val="0F5494"/>
                </a:solidFill>
              </a:rPr>
              <a:t>own</a:t>
            </a:r>
            <a:r>
              <a:rPr lang="fr-BE" sz="1600" dirty="0">
                <a:solidFill>
                  <a:srgbClr val="0F5494"/>
                </a:solidFill>
              </a:rPr>
              <a:t> training </a:t>
            </a:r>
            <a:r>
              <a:rPr lang="fr-BE" sz="1600" dirty="0" err="1">
                <a:solidFill>
                  <a:srgbClr val="0F5494"/>
                </a:solidFill>
              </a:rPr>
              <a:t>material</a:t>
            </a:r>
            <a:endParaRPr lang="fr-BE" sz="1600" dirty="0">
              <a:solidFill>
                <a:srgbClr val="0F5494"/>
              </a:solidFill>
            </a:endParaRPr>
          </a:p>
          <a:p>
            <a:endParaRPr lang="fr-BE" sz="1600" dirty="0">
              <a:solidFill>
                <a:srgbClr val="0F5494"/>
              </a:solidFill>
            </a:endParaRPr>
          </a:p>
        </p:txBody>
      </p:sp>
      <p:grpSp>
        <p:nvGrpSpPr>
          <p:cNvPr id="28" name="Group 27">
            <a:extLst>
              <a:ext uri="{FF2B5EF4-FFF2-40B4-BE49-F238E27FC236}">
                <a16:creationId xmlns:a16="http://schemas.microsoft.com/office/drawing/2014/main" xmlns="" id="{C2E65D19-5A44-4D11-B633-C9B2604976E7}"/>
              </a:ext>
            </a:extLst>
          </p:cNvPr>
          <p:cNvGrpSpPr/>
          <p:nvPr/>
        </p:nvGrpSpPr>
        <p:grpSpPr>
          <a:xfrm>
            <a:off x="681319" y="1056145"/>
            <a:ext cx="1345601" cy="1331334"/>
            <a:chOff x="776973" y="1202746"/>
            <a:chExt cx="1074129" cy="1076925"/>
          </a:xfrm>
        </p:grpSpPr>
        <p:sp>
          <p:nvSpPr>
            <p:cNvPr id="29" name="Oval 28">
              <a:extLst>
                <a:ext uri="{FF2B5EF4-FFF2-40B4-BE49-F238E27FC236}">
                  <a16:creationId xmlns:a16="http://schemas.microsoft.com/office/drawing/2014/main" xmlns="" id="{67AC1819-38BA-4477-8097-837FD17846EF}"/>
                </a:ext>
              </a:extLst>
            </p:cNvPr>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30" name="TextBox 29">
              <a:extLst>
                <a:ext uri="{FF2B5EF4-FFF2-40B4-BE49-F238E27FC236}">
                  <a16:creationId xmlns:a16="http://schemas.microsoft.com/office/drawing/2014/main" xmlns="" id="{7D8B24C7-8EB8-4726-BF89-14B027AB114B}"/>
                </a:ext>
              </a:extLst>
            </p:cNvPr>
            <p:cNvSpPr txBox="1"/>
            <p:nvPr/>
          </p:nvSpPr>
          <p:spPr>
            <a:xfrm>
              <a:off x="1042962" y="1344051"/>
              <a:ext cx="352146" cy="522821"/>
            </a:xfrm>
            <a:prstGeom prst="rect">
              <a:avLst/>
            </a:prstGeom>
            <a:noFill/>
          </p:spPr>
          <p:txBody>
            <a:bodyPr wrap="none" rtlCol="0">
              <a:spAutoFit/>
            </a:bodyPr>
            <a:lstStyle/>
            <a:p>
              <a:r>
                <a:rPr lang="" sz="3600" dirty="0">
                  <a:solidFill>
                    <a:srgbClr val="034EA2"/>
                  </a:solidFill>
                  <a:latin typeface="Arial" panose="020B0604020202020204" pitchFamily="34" charset="0"/>
                  <a:cs typeface="Arial" panose="020B0604020202020204" pitchFamily="34" charset="0"/>
                </a:rPr>
                <a:t>2</a:t>
              </a:r>
              <a:endParaRPr lang="en-GB" sz="3600" dirty="0">
                <a:solidFill>
                  <a:srgbClr val="034EA2"/>
                </a:solidFill>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xmlns="" id="{6000F355-4494-4A95-A9B7-44B7B0077CC2}"/>
              </a:ext>
            </a:extLst>
          </p:cNvPr>
          <p:cNvSpPr txBox="1"/>
          <p:nvPr/>
        </p:nvSpPr>
        <p:spPr>
          <a:xfrm>
            <a:off x="1463041" y="1443801"/>
            <a:ext cx="7600277" cy="461665"/>
          </a:xfrm>
          <a:prstGeom prst="rect">
            <a:avLst/>
          </a:prstGeom>
          <a:solidFill>
            <a:schemeClr val="bg1"/>
          </a:solidFill>
        </p:spPr>
        <p:txBody>
          <a:bodyPr wrap="square" rtlCol="0">
            <a:spAutoFit/>
          </a:bodyPr>
          <a:lstStyle/>
          <a:p>
            <a:r>
              <a:rPr lang="en-GB" sz="2400" dirty="0">
                <a:solidFill>
                  <a:srgbClr val="034EA2"/>
                </a:solidFill>
                <a:latin typeface="Arial" panose="020B0604020202020204" pitchFamily="34" charset="0"/>
                <a:cs typeface="Arial" panose="020B0604020202020204" pitchFamily="34" charset="0"/>
              </a:rPr>
              <a:t>How CELBET trainers can use the portal?</a:t>
            </a:r>
          </a:p>
        </p:txBody>
      </p:sp>
      <p:pic>
        <p:nvPicPr>
          <p:cNvPr id="3" name="Obraz 3">
            <a:extLst>
              <a:ext uri="{FF2B5EF4-FFF2-40B4-BE49-F238E27FC236}">
                <a16:creationId xmlns:a16="http://schemas.microsoft.com/office/drawing/2014/main" xmlns="" id="{8500835F-F561-5420-6137-FDF78DC8A6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848" y="188640"/>
            <a:ext cx="2193920" cy="576010"/>
          </a:xfrm>
          <a:prstGeom prst="rect">
            <a:avLst/>
          </a:prstGeom>
        </p:spPr>
      </p:pic>
      <p:pic>
        <p:nvPicPr>
          <p:cNvPr id="4" name="Picture 3">
            <a:extLst>
              <a:ext uri="{FF2B5EF4-FFF2-40B4-BE49-F238E27FC236}">
                <a16:creationId xmlns:a16="http://schemas.microsoft.com/office/drawing/2014/main" xmlns="" id="{6916D4BA-94C1-9B26-112B-A3C1581CCE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0706" y="2383233"/>
            <a:ext cx="982895" cy="1080000"/>
          </a:xfrm>
          <a:prstGeom prst="rect">
            <a:avLst/>
          </a:prstGeom>
        </p:spPr>
      </p:pic>
      <p:pic>
        <p:nvPicPr>
          <p:cNvPr id="10" name="Picture 9">
            <a:extLst>
              <a:ext uri="{FF2B5EF4-FFF2-40B4-BE49-F238E27FC236}">
                <a16:creationId xmlns:a16="http://schemas.microsoft.com/office/drawing/2014/main" xmlns="" id="{7EE0E2BE-E7E2-0C8D-2BA2-EB66D24818B9}"/>
              </a:ext>
            </a:extLst>
          </p:cNvPr>
          <p:cNvPicPr>
            <a:picLocks noChangeAspect="1"/>
          </p:cNvPicPr>
          <p:nvPr/>
        </p:nvPicPr>
        <p:blipFill>
          <a:blip r:embed="rId6"/>
          <a:stretch>
            <a:fillRect/>
          </a:stretch>
        </p:blipFill>
        <p:spPr>
          <a:xfrm>
            <a:off x="5366316" y="2417745"/>
            <a:ext cx="1181100" cy="981075"/>
          </a:xfrm>
          <a:prstGeom prst="rect">
            <a:avLst/>
          </a:prstGeom>
        </p:spPr>
      </p:pic>
    </p:spTree>
    <p:extLst>
      <p:ext uri="{BB962C8B-B14F-4D97-AF65-F5344CB8AC3E}">
        <p14:creationId xmlns:p14="http://schemas.microsoft.com/office/powerpoint/2010/main" val="417709646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CELBET full blue with COM logo template</Template>
  <TotalTime>1605</TotalTime>
  <Words>2051</Words>
  <Application>Microsoft Office PowerPoint</Application>
  <PresentationFormat>Diavetítés a képernyőre (4:3 oldalarány)</PresentationFormat>
  <Paragraphs>400</Paragraphs>
  <Slides>48</Slides>
  <Notes>25</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48</vt:i4>
      </vt:variant>
    </vt:vector>
  </HeadingPairs>
  <TitlesOfParts>
    <vt:vector size="59" baseType="lpstr">
      <vt:lpstr>Microsoft YaHei</vt:lpstr>
      <vt:lpstr>SimSun</vt:lpstr>
      <vt:lpstr>Arial</vt:lpstr>
      <vt:lpstr>Calibri</vt:lpstr>
      <vt:lpstr>Comic Sans MS</vt:lpstr>
      <vt:lpstr>DejaVu Sans</vt:lpstr>
      <vt:lpstr>Myriad Pro</vt:lpstr>
      <vt:lpstr>Segoe UI</vt:lpstr>
      <vt:lpstr>Times New Roman</vt:lpstr>
      <vt:lpstr>Wingdings</vt:lpstr>
      <vt:lpstr>Motyw pakietu Office</vt:lpstr>
      <vt:lpstr>CELBET Training Workshop</vt:lpstr>
      <vt:lpstr>Anenda of the WS, Day 2 </vt:lpstr>
      <vt:lpstr>Anenda of the WS, Day 2 </vt:lpstr>
      <vt:lpstr>Feedback from WS2 CoE</vt:lpstr>
      <vt:lpstr>Learning Management System (LMS)</vt:lpstr>
      <vt:lpstr>Customs &amp; Tax  EU Learning Portal</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EU eLearning development</vt:lpstr>
      <vt:lpstr>eL development process </vt:lpstr>
      <vt:lpstr>Localisation process</vt:lpstr>
      <vt:lpstr>Role of experts </vt:lpstr>
      <vt:lpstr>Car Search e-learning development</vt:lpstr>
      <vt:lpstr>PowerPoint bemutató</vt:lpstr>
      <vt:lpstr>PowerPoint bemutató</vt:lpstr>
      <vt:lpstr>Special training solutions (e-learning, webinars, training videos)</vt:lpstr>
      <vt:lpstr>PowerPoint bemutató</vt:lpstr>
      <vt:lpstr>General information</vt:lpstr>
      <vt:lpstr>„Pre-history”</vt:lpstr>
      <vt:lpstr>Risk analysis – profiling and document control</vt:lpstr>
      <vt:lpstr>Methods for recognizing fake documents</vt:lpstr>
      <vt:lpstr>Results</vt:lpstr>
      <vt:lpstr>Benefits of online trainings</vt:lpstr>
      <vt:lpstr>Disadvantages, problems, „barriers”</vt:lpstr>
      <vt:lpstr>E-learning</vt:lpstr>
      <vt:lpstr>Summary</vt:lpstr>
      <vt:lpstr>Webinar experience</vt:lpstr>
      <vt:lpstr>Webinar as a various tool</vt:lpstr>
      <vt:lpstr>Using interactive tools</vt:lpstr>
      <vt:lpstr>Using interactive tools</vt:lpstr>
      <vt:lpstr>Using interactive tools</vt:lpstr>
      <vt:lpstr>PowerPoint bemutató</vt:lpstr>
      <vt:lpstr>WS 3: Customs &amp; Tax  EU Learning Portal Demo</vt:lpstr>
      <vt:lpstr>Workshop questions</vt:lpstr>
      <vt:lpstr>CELBET training activities</vt:lpstr>
      <vt:lpstr>PowerPoint bemutató</vt:lpstr>
      <vt:lpstr>PowerPoint bemutató</vt:lpstr>
      <vt:lpstr>Lorem ipsum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Hatała-Wanat</dc:creator>
  <cp:lastModifiedBy>Dr. Dézsi Zsolt</cp:lastModifiedBy>
  <cp:revision>61</cp:revision>
  <dcterms:created xsi:type="dcterms:W3CDTF">2020-05-26T11:23:46Z</dcterms:created>
  <dcterms:modified xsi:type="dcterms:W3CDTF">2023-03-16T15:55:17Z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FCATEGORY">
    <vt:lpwstr>InformacjePubliczneInformacjeSektoraPublicznego</vt:lpwstr>
  </property>
  <property fmtid="{D5CDD505-2E9C-101B-9397-08002B2CF9AE}" pid="3" name="MFClassifiedBy">
    <vt:lpwstr>MF\DNPS;Hatała-Wanat Anna</vt:lpwstr>
  </property>
  <property fmtid="{D5CDD505-2E9C-101B-9397-08002B2CF9AE}" pid="4" name="MFClassificationDate">
    <vt:lpwstr>2022-05-13T11:45:44.6310729+02:00</vt:lpwstr>
  </property>
  <property fmtid="{D5CDD505-2E9C-101B-9397-08002B2CF9AE}" pid="5" name="MFClassifiedBySID">
    <vt:lpwstr>MF\S-1-5-21-1525952054-1005573771-2909822258-86928</vt:lpwstr>
  </property>
  <property fmtid="{D5CDD505-2E9C-101B-9397-08002B2CF9AE}" pid="6" name="MFGRNItemId">
    <vt:lpwstr>GRN-d1648d59-8d04-43bb-b89c-67c2643d6211</vt:lpwstr>
  </property>
  <property fmtid="{D5CDD505-2E9C-101B-9397-08002B2CF9AE}" pid="7" name="MFHash">
    <vt:lpwstr>b0hcFtl+psk6WsttGVQEm1jM4hLT2WHKHBYHWTFYpv8=</vt:lpwstr>
  </property>
  <property fmtid="{D5CDD505-2E9C-101B-9397-08002B2CF9AE}" pid="8" name="DLPManualFileClassification">
    <vt:lpwstr>{2755b7d9-e53d-4779-a40c-03797dcf43b3}</vt:lpwstr>
  </property>
  <property fmtid="{D5CDD505-2E9C-101B-9397-08002B2CF9AE}" pid="9" name="MFRefresh">
    <vt:lpwstr>False</vt:lpwstr>
  </property>
</Properties>
</file>