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264" r:id="rId5"/>
    <p:sldId id="265" r:id="rId6"/>
    <p:sldId id="266" r:id="rId7"/>
    <p:sldId id="271" r:id="rId8"/>
    <p:sldId id="257" r:id="rId9"/>
    <p:sldId id="267" r:id="rId10"/>
    <p:sldId id="268" r:id="rId11"/>
    <p:sldId id="269" r:id="rId12"/>
    <p:sldId id="270" r:id="rId13"/>
    <p:sldId id="26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9999-151E-406D-AA0A-1FF72019AEB0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9835-AE76-4EB7-A428-799D8D446F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08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B046-FC1F-452D-A64F-524CBA968D2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38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7652" name="Dia számának hely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hangingPunct="1"/>
            <a:fld id="{43FCF54B-1245-4729-95BA-CE5C2086FBEC}" type="slidenum">
              <a:rPr lang="hu-HU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3</a:t>
            </a:fld>
            <a:endParaRPr lang="hu-HU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1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7652" name="Dia számának hely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hangingPunct="1"/>
            <a:fld id="{43FCF54B-1245-4729-95BA-CE5C2086FBEC}" type="slidenum">
              <a:rPr lang="hu-HU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4</a:t>
            </a:fld>
            <a:endParaRPr lang="hu-HU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7652" name="Dia számának hely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hangingPunct="1"/>
            <a:fld id="{43FCF54B-1245-4729-95BA-CE5C2086FBEC}" type="slidenum">
              <a:rPr lang="hu-HU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5</a:t>
            </a:fld>
            <a:endParaRPr lang="hu-HU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6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7652" name="Dia számának hely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hangingPunct="1"/>
            <a:fld id="{43FCF54B-1245-4729-95BA-CE5C2086FBEC}" type="slidenum">
              <a:rPr lang="hu-HU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6</a:t>
            </a:fld>
            <a:endParaRPr lang="hu-HU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4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7652" name="Dia számának hely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hangingPunct="1"/>
            <a:fld id="{43FCF54B-1245-4729-95BA-CE5C2086FBEC}" type="slidenum">
              <a:rPr lang="hu-HU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7</a:t>
            </a:fld>
            <a:endParaRPr lang="hu-HU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3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>
            <a:extLst>
              <a:ext uri="{FF2B5EF4-FFF2-40B4-BE49-F238E27FC236}">
                <a16:creationId xmlns:a16="http://schemas.microsoft.com/office/drawing/2014/main" xmlns="" id="{B968B4E6-41EB-F3F9-201A-2BA600269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Jegyzetek helye 2">
            <a:extLst>
              <a:ext uri="{FF2B5EF4-FFF2-40B4-BE49-F238E27FC236}">
                <a16:creationId xmlns:a16="http://schemas.microsoft.com/office/drawing/2014/main" xmlns="" id="{46732E58-483F-BB1A-C06E-1F135554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69636" name="Dia számának helye 3">
            <a:extLst>
              <a:ext uri="{FF2B5EF4-FFF2-40B4-BE49-F238E27FC236}">
                <a16:creationId xmlns:a16="http://schemas.microsoft.com/office/drawing/2014/main" xmlns="" id="{A1A65AAC-ABEF-7020-43A5-235FF1291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1025BC-48F2-4F03-ABEB-F95C63A5CF3A}" type="slidenum">
              <a:rPr lang="hu-HU" altLang="hu-HU"/>
              <a:pPr/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89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B046-FC1F-452D-A64F-524CBA968D2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39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12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23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17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5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4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7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42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4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7E2C-6E6D-4B94-B73B-F26D35418B93}" type="datetimeFigureOut">
              <a:rPr lang="hu-HU" smtClean="0"/>
              <a:t>2023. 03. 15.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4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91377" y="18473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teaching methodology at the customs control process </a:t>
            </a:r>
            <a:r>
              <a:rPr lang="en-US" dirty="0" err="1" smtClean="0"/>
              <a:t>traning</a:t>
            </a:r>
            <a:r>
              <a:rPr lang="en-US" dirty="0" smtClean="0"/>
              <a:t> and bus search </a:t>
            </a:r>
            <a:r>
              <a:rPr lang="en-US" dirty="0" err="1" smtClean="0"/>
              <a:t>traning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574307" y="6133699"/>
            <a:ext cx="9144000" cy="724301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Zsolt </a:t>
            </a:r>
            <a:r>
              <a:rPr lang="hu-HU" dirty="0" err="1" smtClean="0">
                <a:latin typeface="+mj-lt"/>
              </a:rPr>
              <a:t>Kovacs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captain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expert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Hungarian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Tax</a:t>
            </a:r>
            <a:r>
              <a:rPr lang="hu-HU" dirty="0" smtClean="0">
                <a:latin typeface="+mj-lt"/>
              </a:rPr>
              <a:t> &amp; </a:t>
            </a:r>
            <a:r>
              <a:rPr lang="hu-HU" dirty="0" err="1" smtClean="0">
                <a:latin typeface="+mj-lt"/>
              </a:rPr>
              <a:t>Cusoms</a:t>
            </a:r>
            <a:r>
              <a:rPr lang="hu-HU" dirty="0" smtClean="0">
                <a:latin typeface="+mj-lt"/>
              </a:rPr>
              <a:t>  </a:t>
            </a:r>
            <a:endParaRPr lang="hu-HU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50" y="318018"/>
            <a:ext cx="3873254" cy="1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4029" y="0"/>
            <a:ext cx="4243939" cy="1325563"/>
          </a:xfrm>
        </p:spPr>
        <p:txBody>
          <a:bodyPr>
            <a:normAutofit/>
          </a:bodyPr>
          <a:lstStyle/>
          <a:p>
            <a:r>
              <a:rPr lang="hu-HU" sz="4000" b="1" dirty="0"/>
              <a:t>human </a:t>
            </a:r>
            <a:r>
              <a:rPr lang="hu-HU" sz="4000" b="1" dirty="0" err="1"/>
              <a:t>resources</a:t>
            </a:r>
            <a:endParaRPr lang="hu-HU" sz="40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7A66B-6B2E-4229-BDD1-713291E0596A}" type="slidenum">
              <a:rPr lang="en-US" altLang="hu-HU" smtClean="0"/>
              <a:pPr>
                <a:defRPr/>
              </a:pPr>
              <a:t>10</a:t>
            </a:fld>
            <a:endParaRPr lang="en-US" altLang="hu-HU"/>
          </a:p>
        </p:txBody>
      </p:sp>
      <p:pic>
        <p:nvPicPr>
          <p:cNvPr id="141314" name="Picture 2" descr="French customs officers in  in Calais, France September 17, 2019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8" y="1101974"/>
            <a:ext cx="9990223" cy="5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If you're hiding something, we'll find it': This is how Revenue catch drug  smugglers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36" y="846388"/>
            <a:ext cx="8921049" cy="59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748965" y="71034"/>
            <a:ext cx="444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err="1"/>
              <a:t>technical</a:t>
            </a:r>
            <a:r>
              <a:rPr lang="hu-HU" sz="4000" dirty="0"/>
              <a:t> </a:t>
            </a:r>
            <a:r>
              <a:rPr lang="hu-HU" sz="4000" dirty="0" err="1"/>
              <a:t>equipment</a:t>
            </a:r>
            <a:endParaRPr lang="hu-HU" sz="4000" dirty="0"/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0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4426" y="-6693511"/>
            <a:ext cx="1023897" cy="135197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6327" y="263414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What do you think? </a:t>
            </a:r>
            <a:endParaRPr lang="hu-HU" sz="4400" dirty="0" smtClean="0"/>
          </a:p>
          <a:p>
            <a:pPr marL="0" indent="0" algn="ctr">
              <a:buNone/>
            </a:pPr>
            <a:r>
              <a:rPr lang="en-US" sz="4400" dirty="0" smtClean="0"/>
              <a:t>What </a:t>
            </a:r>
            <a:r>
              <a:rPr lang="en-US" sz="4400" dirty="0"/>
              <a:t>is the </a:t>
            </a:r>
            <a:r>
              <a:rPr lang="en-US" sz="4400" b="1" dirty="0">
                <a:solidFill>
                  <a:srgbClr val="FF0000"/>
                </a:solidFill>
              </a:rPr>
              <a:t>physical level </a:t>
            </a:r>
            <a:r>
              <a:rPr lang="en-US" sz="4400" dirty="0"/>
              <a:t>of your educational material</a:t>
            </a:r>
            <a:r>
              <a:rPr lang="en-US" sz="4400" dirty="0" smtClean="0"/>
              <a:t>?</a:t>
            </a:r>
            <a:endParaRPr lang="hu-HU" sz="4400" dirty="0" smtClean="0"/>
          </a:p>
          <a:p>
            <a:pPr marL="0" indent="0" algn="ctr">
              <a:buNone/>
            </a:pPr>
            <a:r>
              <a:rPr lang="en-US" sz="4400" dirty="0"/>
              <a:t>What is the </a:t>
            </a:r>
            <a:r>
              <a:rPr lang="hu-HU" sz="4400" b="1" dirty="0" err="1" smtClean="0">
                <a:solidFill>
                  <a:srgbClr val="FF0000"/>
                </a:solidFill>
              </a:rPr>
              <a:t>mental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level </a:t>
            </a:r>
            <a:r>
              <a:rPr lang="en-US" sz="4400" dirty="0"/>
              <a:t>of your educational material</a:t>
            </a:r>
            <a:r>
              <a:rPr lang="en-US" sz="4400" dirty="0" smtClean="0"/>
              <a:t>?</a:t>
            </a:r>
            <a:endParaRPr lang="hu-HU" sz="4400" dirty="0" smtClean="0"/>
          </a:p>
          <a:p>
            <a:pPr marL="0" indent="0" algn="ctr">
              <a:buNone/>
            </a:pPr>
            <a:r>
              <a:rPr lang="en-US" sz="4400" dirty="0"/>
              <a:t>What is the </a:t>
            </a:r>
            <a:r>
              <a:rPr lang="hu-HU" sz="4400" b="1" dirty="0" err="1" smtClean="0">
                <a:solidFill>
                  <a:srgbClr val="FF0000"/>
                </a:solidFill>
              </a:rPr>
              <a:t>emotional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level </a:t>
            </a:r>
            <a:r>
              <a:rPr lang="en-US" sz="4400" dirty="0"/>
              <a:t>of your educational material?</a:t>
            </a:r>
            <a:endParaRPr lang="hu-HU" sz="4400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an We Ever Stop Thinking? | Live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81" y="307526"/>
            <a:ext cx="3513537" cy="23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22764" y="141461"/>
            <a:ext cx="9144000" cy="1188575"/>
          </a:xfrm>
        </p:spPr>
        <p:txBody>
          <a:bodyPr>
            <a:noAutofit/>
          </a:bodyPr>
          <a:lstStyle/>
          <a:p>
            <a:endParaRPr lang="hu-HU" sz="4000" dirty="0"/>
          </a:p>
        </p:txBody>
      </p:sp>
      <p:pic>
        <p:nvPicPr>
          <p:cNvPr id="9" name="Picture 2" descr="https://www.celbet.eu/wp-content/uploads/2019/10/training-in-roszke-8-10-oct-2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4693269"/>
            <a:ext cx="2794535" cy="20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15876" t="20438" r="16222" b="13667"/>
          <a:stretch/>
        </p:blipFill>
        <p:spPr>
          <a:xfrm>
            <a:off x="8369617" y="2602736"/>
            <a:ext cx="3462577" cy="1890284"/>
          </a:xfrm>
          <a:prstGeom prst="rect">
            <a:avLst/>
          </a:prstGeom>
        </p:spPr>
      </p:pic>
      <p:pic>
        <p:nvPicPr>
          <p:cNvPr id="11" name="Picture 4" descr="https://www.celbet.eu/wp-content/uploads/2021/10/IMG-fd11bfdd196163ce89201afab5ba12a5-V-1024x7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2" y="4956097"/>
            <a:ext cx="2389503" cy="17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377405" y="3772414"/>
            <a:ext cx="9144000" cy="1655762"/>
          </a:xfrm>
        </p:spPr>
        <p:txBody>
          <a:bodyPr>
            <a:normAutofit/>
          </a:bodyPr>
          <a:lstStyle/>
          <a:p>
            <a:r>
              <a:rPr lang="hu-HU" sz="4400" dirty="0" err="1" smtClean="0"/>
              <a:t>Thank</a:t>
            </a:r>
            <a:r>
              <a:rPr lang="hu-HU" sz="4400" dirty="0" smtClean="0"/>
              <a:t> </a:t>
            </a:r>
            <a:r>
              <a:rPr lang="hu-HU" sz="4400" dirty="0" err="1" smtClean="0"/>
              <a:t>you</a:t>
            </a:r>
            <a:r>
              <a:rPr lang="hu-HU" sz="4400" dirty="0" smtClean="0"/>
              <a:t>!</a:t>
            </a:r>
            <a:endParaRPr lang="hu-HU" sz="4400" dirty="0"/>
          </a:p>
        </p:txBody>
      </p:sp>
      <p:pic>
        <p:nvPicPr>
          <p:cNvPr id="12" name="Picture 6" descr="https://www.celbet.eu/wp-content/uploads/2020/11/IMG_20201012_100159-1024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55" y="4645149"/>
            <a:ext cx="2858694" cy="21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celbet.eu/wp-content/uploads/2020/11/IMG_20201015_121348-1024x7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77" y="170414"/>
            <a:ext cx="3267440" cy="24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www.celbet.eu/wp-content/uploads/2020/11/IMG_20201005_084523-1024x7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9" y="2793719"/>
            <a:ext cx="2486777" cy="18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www.celbet.eu/wp-content/uploads/2020/11/IMG-7a47fcb71ec0d71262a3cac949908432-V-1024x49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95" y="253065"/>
            <a:ext cx="4368299" cy="21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celbet.eu/wp-content/uploads/2019/10/04_10_2019-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2" y="132631"/>
            <a:ext cx="3333051" cy="24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celbet.eu/wp-content/uploads/2021/10/DSC_0143-1-1024x6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80" y="4718264"/>
            <a:ext cx="3058850" cy="20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7" y="2728268"/>
            <a:ext cx="3158414" cy="8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61" y="1161208"/>
            <a:ext cx="9435534" cy="5187828"/>
          </a:xfrm>
          <a:prstGeom prst="rect">
            <a:avLst/>
          </a:prstGeom>
        </p:spPr>
      </p:pic>
      <p:sp>
        <p:nvSpPr>
          <p:cNvPr id="8" name="Felhő 7"/>
          <p:cNvSpPr/>
          <p:nvPr/>
        </p:nvSpPr>
        <p:spPr>
          <a:xfrm>
            <a:off x="3724978" y="97350"/>
            <a:ext cx="8274518" cy="2127716"/>
          </a:xfrm>
          <a:prstGeom prst="cloudCallout">
            <a:avLst>
              <a:gd name="adj1" fmla="val 10398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err="1" smtClean="0">
                <a:solidFill>
                  <a:schemeClr val="tx1"/>
                </a:solidFill>
              </a:rPr>
              <a:t>What</a:t>
            </a:r>
            <a:r>
              <a:rPr lang="hu-HU" sz="3600" b="1" dirty="0" smtClean="0">
                <a:solidFill>
                  <a:schemeClr val="tx1"/>
                </a:solidFill>
              </a:rPr>
              <a:t>? </a:t>
            </a:r>
            <a:r>
              <a:rPr lang="hu-HU" sz="3600" b="1" dirty="0" err="1" smtClean="0">
                <a:solidFill>
                  <a:schemeClr val="tx1"/>
                </a:solidFill>
              </a:rPr>
              <a:t>Where</a:t>
            </a:r>
            <a:r>
              <a:rPr lang="hu-HU" sz="3600" b="1" dirty="0" smtClean="0">
                <a:solidFill>
                  <a:schemeClr val="tx1"/>
                </a:solidFill>
              </a:rPr>
              <a:t>? </a:t>
            </a:r>
            <a:r>
              <a:rPr lang="hu-HU" sz="3600" b="1" dirty="0" err="1" smtClean="0">
                <a:solidFill>
                  <a:schemeClr val="tx1"/>
                </a:solidFill>
              </a:rPr>
              <a:t>How</a:t>
            </a:r>
            <a:r>
              <a:rPr lang="hu-HU" sz="3600" b="1" dirty="0" smtClean="0">
                <a:solidFill>
                  <a:schemeClr val="tx1"/>
                </a:solidFill>
              </a:rPr>
              <a:t>? </a:t>
            </a:r>
            <a:r>
              <a:rPr lang="hu-HU" sz="3600" b="1" dirty="0" err="1" smtClean="0">
                <a:solidFill>
                  <a:schemeClr val="tx1"/>
                </a:solidFill>
              </a:rPr>
              <a:t>Why</a:t>
            </a:r>
            <a:r>
              <a:rPr lang="hu-HU" sz="3600" b="1" dirty="0" smtClean="0">
                <a:solidFill>
                  <a:schemeClr val="tx1"/>
                </a:solidFill>
              </a:rPr>
              <a:t>?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214158" y="302018"/>
            <a:ext cx="2034540" cy="1892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00" b="1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057505" y="84260"/>
            <a:ext cx="4516477" cy="1892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b="1" dirty="0">
              <a:latin typeface="Comic Sans MS" panose="030F0702030302020204" pitchFamily="66" charset="0"/>
            </a:endParaRPr>
          </a:p>
        </p:txBody>
      </p:sp>
      <p:pic>
        <p:nvPicPr>
          <p:cNvPr id="11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Tartalom helye 3"/>
          <p:cNvGrpSpPr>
            <a:grpSpLocks/>
          </p:cNvGrpSpPr>
          <p:nvPr/>
        </p:nvGrpSpPr>
        <p:grpSpPr bwMode="auto">
          <a:xfrm>
            <a:off x="3090864" y="287338"/>
            <a:ext cx="6054725" cy="5911850"/>
            <a:chOff x="2106741" y="751764"/>
            <a:chExt cx="6054909" cy="5912017"/>
          </a:xfrm>
        </p:grpSpPr>
        <p:sp>
          <p:nvSpPr>
            <p:cNvPr id="26637" name="Szabadkézi sokszög 3"/>
            <p:cNvSpPr>
              <a:spLocks/>
            </p:cNvSpPr>
            <p:nvPr/>
          </p:nvSpPr>
          <p:spPr bwMode="auto">
            <a:xfrm>
              <a:off x="3496409" y="751764"/>
              <a:ext cx="3629198" cy="3629198"/>
            </a:xfrm>
            <a:custGeom>
              <a:avLst/>
              <a:gdLst>
                <a:gd name="T0" fmla="*/ 1814583 w 3629203"/>
                <a:gd name="T1" fmla="*/ 0 h 3629203"/>
                <a:gd name="T2" fmla="*/ 3629158 w 3629203"/>
                <a:gd name="T3" fmla="*/ 1814583 h 3629203"/>
                <a:gd name="T4" fmla="*/ 1814583 w 3629203"/>
                <a:gd name="T5" fmla="*/ 3629158 h 3629203"/>
                <a:gd name="T6" fmla="*/ 0 w 3629203"/>
                <a:gd name="T7" fmla="*/ 1814583 h 3629203"/>
                <a:gd name="T8" fmla="*/ 0 w 3629203"/>
                <a:gd name="T9" fmla="*/ 1814583 h 3629203"/>
                <a:gd name="T10" fmla="*/ 1814583 w 3629203"/>
                <a:gd name="T11" fmla="*/ 0 h 3629203"/>
                <a:gd name="T12" fmla="*/ 3629159 w 3629203"/>
                <a:gd name="T13" fmla="*/ 1814583 h 3629203"/>
                <a:gd name="T14" fmla="*/ 1814583 w 3629203"/>
                <a:gd name="T15" fmla="*/ 3629159 h 3629203"/>
                <a:gd name="T16" fmla="*/ 0 w 3629203"/>
                <a:gd name="T17" fmla="*/ 1814583 h 362920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9203"/>
                <a:gd name="T28" fmla="*/ 0 h 3629203"/>
                <a:gd name="T29" fmla="*/ 3629203 w 3629203"/>
                <a:gd name="T30" fmla="*/ 3629203 h 3629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9203" h="3629203">
                  <a:moveTo>
                    <a:pt x="0" y="1814602"/>
                  </a:moveTo>
                  <a:cubicBezTo>
                    <a:pt x="0" y="812425"/>
                    <a:pt x="812425" y="0"/>
                    <a:pt x="1814602" y="0"/>
                  </a:cubicBezTo>
                  <a:cubicBezTo>
                    <a:pt x="2816779" y="0"/>
                    <a:pt x="3629204" y="812425"/>
                    <a:pt x="3629204" y="1814602"/>
                  </a:cubicBezTo>
                  <a:cubicBezTo>
                    <a:pt x="3629204" y="2816779"/>
                    <a:pt x="2816779" y="3629204"/>
                    <a:pt x="1814602" y="3629204"/>
                  </a:cubicBezTo>
                  <a:cubicBezTo>
                    <a:pt x="812425" y="3629204"/>
                    <a:pt x="0" y="2816779"/>
                    <a:pt x="0" y="1814602"/>
                  </a:cubicBezTo>
                  <a:close/>
                </a:path>
              </a:pathLst>
            </a:custGeom>
            <a:solidFill>
              <a:srgbClr val="00B050"/>
            </a:solidFill>
            <a:ln w="12701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83891" tIns="635114" rIns="483891" bIns="1360947" anchor="ctr" anchorCtr="1"/>
            <a:lstStyle/>
            <a:p>
              <a:endParaRPr lang="hu-HU"/>
            </a:p>
          </p:txBody>
        </p:sp>
        <p:sp>
          <p:nvSpPr>
            <p:cNvPr id="26638" name="Szabadkézi sokszög 4"/>
            <p:cNvSpPr>
              <a:spLocks/>
            </p:cNvSpPr>
            <p:nvPr/>
          </p:nvSpPr>
          <p:spPr bwMode="auto">
            <a:xfrm>
              <a:off x="4532452" y="3027569"/>
              <a:ext cx="3629198" cy="3629198"/>
            </a:xfrm>
            <a:custGeom>
              <a:avLst/>
              <a:gdLst>
                <a:gd name="T0" fmla="*/ 1814583 w 3629203"/>
                <a:gd name="T1" fmla="*/ 0 h 3629203"/>
                <a:gd name="T2" fmla="*/ 3629158 w 3629203"/>
                <a:gd name="T3" fmla="*/ 1814583 h 3629203"/>
                <a:gd name="T4" fmla="*/ 1814583 w 3629203"/>
                <a:gd name="T5" fmla="*/ 3629158 h 3629203"/>
                <a:gd name="T6" fmla="*/ 0 w 3629203"/>
                <a:gd name="T7" fmla="*/ 1814583 h 3629203"/>
                <a:gd name="T8" fmla="*/ 0 w 3629203"/>
                <a:gd name="T9" fmla="*/ 1814583 h 3629203"/>
                <a:gd name="T10" fmla="*/ 1814583 w 3629203"/>
                <a:gd name="T11" fmla="*/ 0 h 3629203"/>
                <a:gd name="T12" fmla="*/ 3629159 w 3629203"/>
                <a:gd name="T13" fmla="*/ 1814583 h 3629203"/>
                <a:gd name="T14" fmla="*/ 1814583 w 3629203"/>
                <a:gd name="T15" fmla="*/ 3629159 h 3629203"/>
                <a:gd name="T16" fmla="*/ 0 w 3629203"/>
                <a:gd name="T17" fmla="*/ 1814583 h 362920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9203"/>
                <a:gd name="T28" fmla="*/ 0 h 3629203"/>
                <a:gd name="T29" fmla="*/ 3629203 w 3629203"/>
                <a:gd name="T30" fmla="*/ 3629203 h 3629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9203" h="3629203">
                  <a:moveTo>
                    <a:pt x="0" y="1814602"/>
                  </a:moveTo>
                  <a:cubicBezTo>
                    <a:pt x="0" y="812425"/>
                    <a:pt x="812425" y="0"/>
                    <a:pt x="1814602" y="0"/>
                  </a:cubicBezTo>
                  <a:cubicBezTo>
                    <a:pt x="2816779" y="0"/>
                    <a:pt x="3629204" y="812425"/>
                    <a:pt x="3629204" y="1814602"/>
                  </a:cubicBezTo>
                  <a:cubicBezTo>
                    <a:pt x="3629204" y="2816779"/>
                    <a:pt x="2816779" y="3629204"/>
                    <a:pt x="1814602" y="3629204"/>
                  </a:cubicBezTo>
                  <a:cubicBezTo>
                    <a:pt x="812425" y="3629204"/>
                    <a:pt x="0" y="2816779"/>
                    <a:pt x="0" y="181460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195"/>
              </a:schemeClr>
            </a:solidFill>
            <a:ln w="12701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109935" tIns="937543" rIns="341747" bIns="695602" anchor="ctr" anchorCtr="1"/>
            <a:lstStyle/>
            <a:p>
              <a:endParaRPr lang="hu-HU"/>
            </a:p>
          </p:txBody>
        </p:sp>
        <p:sp>
          <p:nvSpPr>
            <p:cNvPr id="26639" name="Szabadkézi sokszög 5"/>
            <p:cNvSpPr>
              <a:spLocks/>
            </p:cNvSpPr>
            <p:nvPr/>
          </p:nvSpPr>
          <p:spPr bwMode="auto">
            <a:xfrm>
              <a:off x="2106741" y="3005468"/>
              <a:ext cx="3629198" cy="3658313"/>
            </a:xfrm>
            <a:custGeom>
              <a:avLst/>
              <a:gdLst>
                <a:gd name="T0" fmla="*/ 1814583 w 3629203"/>
                <a:gd name="T1" fmla="*/ 0 h 3658309"/>
                <a:gd name="T2" fmla="*/ 3629158 w 3629203"/>
                <a:gd name="T3" fmla="*/ 1829173 h 3658309"/>
                <a:gd name="T4" fmla="*/ 1814583 w 3629203"/>
                <a:gd name="T5" fmla="*/ 3658345 h 3658309"/>
                <a:gd name="T6" fmla="*/ 0 w 3629203"/>
                <a:gd name="T7" fmla="*/ 1829173 h 3658309"/>
                <a:gd name="T8" fmla="*/ 0 w 3629203"/>
                <a:gd name="T9" fmla="*/ 1829173 h 3658309"/>
                <a:gd name="T10" fmla="*/ 1814583 w 3629203"/>
                <a:gd name="T11" fmla="*/ 0 h 3658309"/>
                <a:gd name="T12" fmla="*/ 3629159 w 3629203"/>
                <a:gd name="T13" fmla="*/ 1829173 h 3658309"/>
                <a:gd name="T14" fmla="*/ 1814583 w 3629203"/>
                <a:gd name="T15" fmla="*/ 3658346 h 3658309"/>
                <a:gd name="T16" fmla="*/ 0 w 3629203"/>
                <a:gd name="T17" fmla="*/ 1829173 h 365830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9203"/>
                <a:gd name="T28" fmla="*/ 0 h 3658309"/>
                <a:gd name="T29" fmla="*/ 3629203 w 3629203"/>
                <a:gd name="T30" fmla="*/ 3658309 h 365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9203" h="3658309">
                  <a:moveTo>
                    <a:pt x="0" y="1829155"/>
                  </a:moveTo>
                  <a:cubicBezTo>
                    <a:pt x="0" y="818941"/>
                    <a:pt x="812425" y="0"/>
                    <a:pt x="1814602" y="0"/>
                  </a:cubicBezTo>
                  <a:cubicBezTo>
                    <a:pt x="2816779" y="0"/>
                    <a:pt x="3629204" y="818941"/>
                    <a:pt x="3629204" y="1829155"/>
                  </a:cubicBezTo>
                  <a:cubicBezTo>
                    <a:pt x="3629204" y="2839369"/>
                    <a:pt x="2816779" y="3658310"/>
                    <a:pt x="1814602" y="3658310"/>
                  </a:cubicBezTo>
                  <a:cubicBezTo>
                    <a:pt x="812425" y="3658310"/>
                    <a:pt x="0" y="2839369"/>
                    <a:pt x="0" y="1829155"/>
                  </a:cubicBez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 w="12701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41747" tIns="945059" rIns="1109935" bIns="701171" anchor="ctr" anchorCtr="1"/>
            <a:lstStyle/>
            <a:p>
              <a:endParaRPr lang="hu-HU"/>
            </a:p>
          </p:txBody>
        </p:sp>
      </p:grpSp>
      <p:sp>
        <p:nvSpPr>
          <p:cNvPr id="7" name="Jobbra nyíl 8"/>
          <p:cNvSpPr/>
          <p:nvPr/>
        </p:nvSpPr>
        <p:spPr>
          <a:xfrm rot="21375434">
            <a:off x="2651709" y="3561494"/>
            <a:ext cx="3491623" cy="442960"/>
          </a:xfrm>
          <a:custGeom>
            <a:avLst>
              <a:gd name="f0" fmla="val 197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350" kern="0">
              <a:solidFill>
                <a:srgbClr val="000000"/>
              </a:solidFill>
              <a:latin typeface="Calibri"/>
              <a:cs typeface=""/>
            </a:endParaRPr>
          </a:p>
        </p:txBody>
      </p:sp>
      <p:sp>
        <p:nvSpPr>
          <p:cNvPr id="8" name="Téglalap 15"/>
          <p:cNvSpPr/>
          <p:nvPr/>
        </p:nvSpPr>
        <p:spPr>
          <a:xfrm>
            <a:off x="628260" y="3592275"/>
            <a:ext cx="185396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kern="0" dirty="0" smtClean="0">
                <a:solidFill>
                  <a:srgbClr val="000000"/>
                </a:solidFill>
                <a:latin typeface="Tahoma" pitchFamily="34"/>
                <a:cs typeface="Arial" pitchFamily="34"/>
              </a:rPr>
              <a:t>BALACE</a:t>
            </a:r>
            <a:endParaRPr lang="hu-HU" sz="2800" b="1" kern="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465764" y="3963988"/>
            <a:ext cx="1298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kern="0" dirty="0" err="1">
                <a:latin typeface="Arial Black" panose="020B0A04020102020204" pitchFamily="34" charset="0"/>
              </a:rPr>
              <a:t>Risk</a:t>
            </a:r>
            <a:r>
              <a:rPr lang="hu-HU" b="1" kern="0" dirty="0">
                <a:latin typeface="Arial Black" panose="020B0A04020102020204" pitchFamily="34" charset="0"/>
              </a:rPr>
              <a:t> </a:t>
            </a:r>
            <a:r>
              <a:rPr lang="hu-HU" b="1" kern="0" dirty="0" err="1">
                <a:latin typeface="Arial Black" panose="020B0A04020102020204" pitchFamily="34" charset="0"/>
              </a:rPr>
              <a:t>analysis</a:t>
            </a:r>
            <a:endParaRPr lang="hu-HU" b="1" kern="0" dirty="0">
              <a:latin typeface="Arial Black" panose="020B0A04020102020204" pitchFamily="34" charset="0"/>
            </a:endParaRPr>
          </a:p>
        </p:txBody>
      </p:sp>
      <p:sp>
        <p:nvSpPr>
          <p:cNvPr id="26631" name="Téglalap 10"/>
          <p:cNvSpPr>
            <a:spLocks noChangeArrowheads="1"/>
          </p:cNvSpPr>
          <p:nvPr/>
        </p:nvSpPr>
        <p:spPr bwMode="auto">
          <a:xfrm>
            <a:off x="6686550" y="3005138"/>
            <a:ext cx="95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Sense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2" name="Téglalap 11"/>
          <p:cNvSpPr>
            <a:spLocks noChangeArrowheads="1"/>
          </p:cNvSpPr>
          <p:nvPr/>
        </p:nvSpPr>
        <p:spPr bwMode="auto">
          <a:xfrm>
            <a:off x="4632325" y="268128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Task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execution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4" name="Téglalap 11"/>
          <p:cNvSpPr>
            <a:spLocks noChangeArrowheads="1"/>
          </p:cNvSpPr>
          <p:nvPr/>
        </p:nvSpPr>
        <p:spPr bwMode="auto">
          <a:xfrm>
            <a:off x="5178426" y="1403351"/>
            <a:ext cx="2233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OBSERVATION</a:t>
            </a:r>
            <a:endParaRPr lang="hu-HU" altLang="hu-HU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phisical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5" name="Téglalap 11"/>
          <p:cNvSpPr>
            <a:spLocks noChangeArrowheads="1"/>
          </p:cNvSpPr>
          <p:nvPr/>
        </p:nvSpPr>
        <p:spPr bwMode="auto">
          <a:xfrm>
            <a:off x="3410698" y="4266734"/>
            <a:ext cx="2573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PLANNING</a:t>
            </a:r>
            <a:endParaRPr lang="hu-HU" altLang="hu-HU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mental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6" name="Téglalap 11"/>
          <p:cNvSpPr>
            <a:spLocks noChangeArrowheads="1"/>
          </p:cNvSpPr>
          <p:nvPr/>
        </p:nvSpPr>
        <p:spPr bwMode="auto">
          <a:xfrm>
            <a:off x="6469294" y="4205288"/>
            <a:ext cx="257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MOTIVATION</a:t>
            </a: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emotional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pic>
        <p:nvPicPr>
          <p:cNvPr id="16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églalap 15"/>
          <p:cNvSpPr/>
          <p:nvPr/>
        </p:nvSpPr>
        <p:spPr>
          <a:xfrm>
            <a:off x="628260" y="4266734"/>
            <a:ext cx="187426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kern="0" dirty="0" smtClean="0">
                <a:solidFill>
                  <a:srgbClr val="000000"/>
                </a:solidFill>
                <a:latin typeface="Tahoma" pitchFamily="34"/>
                <a:cs typeface="Arial" pitchFamily="34"/>
              </a:rPr>
              <a:t>RESAULT</a:t>
            </a:r>
            <a:endParaRPr lang="hu-HU" sz="2800" b="1" kern="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</p:txBody>
      </p:sp>
      <p:sp>
        <p:nvSpPr>
          <p:cNvPr id="18" name="Téglalap 15"/>
          <p:cNvSpPr/>
          <p:nvPr/>
        </p:nvSpPr>
        <p:spPr>
          <a:xfrm>
            <a:off x="628260" y="4942921"/>
            <a:ext cx="187426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kern="0" dirty="0" smtClean="0">
                <a:solidFill>
                  <a:srgbClr val="000000"/>
                </a:solidFill>
                <a:latin typeface="Tahoma" pitchFamily="34"/>
                <a:cs typeface="Arial" pitchFamily="34"/>
              </a:rPr>
              <a:t>REALITY</a:t>
            </a:r>
            <a:endParaRPr lang="hu-HU" sz="2800" b="1" kern="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44668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Szabadkézi sokszög 3"/>
          <p:cNvSpPr>
            <a:spLocks/>
          </p:cNvSpPr>
          <p:nvPr/>
        </p:nvSpPr>
        <p:spPr bwMode="auto">
          <a:xfrm>
            <a:off x="4480489" y="287338"/>
            <a:ext cx="3629087" cy="3629095"/>
          </a:xfrm>
          <a:custGeom>
            <a:avLst/>
            <a:gdLst>
              <a:gd name="T0" fmla="*/ 1814583 w 3629203"/>
              <a:gd name="T1" fmla="*/ 0 h 3629203"/>
              <a:gd name="T2" fmla="*/ 3629158 w 3629203"/>
              <a:gd name="T3" fmla="*/ 1814583 h 3629203"/>
              <a:gd name="T4" fmla="*/ 1814583 w 3629203"/>
              <a:gd name="T5" fmla="*/ 3629158 h 3629203"/>
              <a:gd name="T6" fmla="*/ 0 w 3629203"/>
              <a:gd name="T7" fmla="*/ 1814583 h 3629203"/>
              <a:gd name="T8" fmla="*/ 0 w 3629203"/>
              <a:gd name="T9" fmla="*/ 1814583 h 3629203"/>
              <a:gd name="T10" fmla="*/ 1814583 w 3629203"/>
              <a:gd name="T11" fmla="*/ 0 h 3629203"/>
              <a:gd name="T12" fmla="*/ 3629159 w 3629203"/>
              <a:gd name="T13" fmla="*/ 1814583 h 3629203"/>
              <a:gd name="T14" fmla="*/ 1814583 w 3629203"/>
              <a:gd name="T15" fmla="*/ 3629159 h 3629203"/>
              <a:gd name="T16" fmla="*/ 0 w 3629203"/>
              <a:gd name="T17" fmla="*/ 1814583 h 3629203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9203"/>
              <a:gd name="T28" fmla="*/ 0 h 3629203"/>
              <a:gd name="T29" fmla="*/ 3629203 w 3629203"/>
              <a:gd name="T30" fmla="*/ 3629203 h 3629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9203" h="3629203">
                <a:moveTo>
                  <a:pt x="0" y="1814602"/>
                </a:moveTo>
                <a:cubicBezTo>
                  <a:pt x="0" y="812425"/>
                  <a:pt x="812425" y="0"/>
                  <a:pt x="1814602" y="0"/>
                </a:cubicBezTo>
                <a:cubicBezTo>
                  <a:pt x="2816779" y="0"/>
                  <a:pt x="3629204" y="812425"/>
                  <a:pt x="3629204" y="1814602"/>
                </a:cubicBezTo>
                <a:cubicBezTo>
                  <a:pt x="3629204" y="2816779"/>
                  <a:pt x="2816779" y="3629204"/>
                  <a:pt x="1814602" y="3629204"/>
                </a:cubicBezTo>
                <a:cubicBezTo>
                  <a:pt x="812425" y="3629204"/>
                  <a:pt x="0" y="2816779"/>
                  <a:pt x="0" y="1814602"/>
                </a:cubicBezTo>
                <a:close/>
              </a:path>
            </a:pathLst>
          </a:custGeom>
          <a:solidFill>
            <a:srgbClr val="00B050"/>
          </a:solidFill>
          <a:ln w="12701">
            <a:solidFill>
              <a:srgbClr val="000000"/>
            </a:solidFill>
            <a:miter lim="800000"/>
            <a:headEnd/>
            <a:tailEnd/>
          </a:ln>
        </p:spPr>
        <p:txBody>
          <a:bodyPr lIns="483891" tIns="635114" rIns="483891" bIns="1360947" anchor="ctr" anchorCtr="1"/>
          <a:lstStyle/>
          <a:p>
            <a:endParaRPr lang="hu-HU"/>
          </a:p>
        </p:txBody>
      </p:sp>
      <p:sp>
        <p:nvSpPr>
          <p:cNvPr id="26634" name="Téglalap 11"/>
          <p:cNvSpPr>
            <a:spLocks noChangeArrowheads="1"/>
          </p:cNvSpPr>
          <p:nvPr/>
        </p:nvSpPr>
        <p:spPr bwMode="auto">
          <a:xfrm>
            <a:off x="5178426" y="1403351"/>
            <a:ext cx="2233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OBSERVATION</a:t>
            </a:r>
            <a:endParaRPr lang="hu-HU" altLang="hu-HU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phisical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pic>
        <p:nvPicPr>
          <p:cNvPr id="16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30552" y="4037095"/>
            <a:ext cx="6974666" cy="14516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physical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examination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use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senses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functioning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human body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20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Szabadkézi sokszög 5"/>
          <p:cNvSpPr>
            <a:spLocks/>
          </p:cNvSpPr>
          <p:nvPr/>
        </p:nvSpPr>
        <p:spPr bwMode="auto">
          <a:xfrm>
            <a:off x="3084514" y="2502478"/>
            <a:ext cx="3629088" cy="3658210"/>
          </a:xfrm>
          <a:custGeom>
            <a:avLst/>
            <a:gdLst>
              <a:gd name="T0" fmla="*/ 1814583 w 3629203"/>
              <a:gd name="T1" fmla="*/ 0 h 3658309"/>
              <a:gd name="T2" fmla="*/ 3629158 w 3629203"/>
              <a:gd name="T3" fmla="*/ 1829173 h 3658309"/>
              <a:gd name="T4" fmla="*/ 1814583 w 3629203"/>
              <a:gd name="T5" fmla="*/ 3658345 h 3658309"/>
              <a:gd name="T6" fmla="*/ 0 w 3629203"/>
              <a:gd name="T7" fmla="*/ 1829173 h 3658309"/>
              <a:gd name="T8" fmla="*/ 0 w 3629203"/>
              <a:gd name="T9" fmla="*/ 1829173 h 3658309"/>
              <a:gd name="T10" fmla="*/ 1814583 w 3629203"/>
              <a:gd name="T11" fmla="*/ 0 h 3658309"/>
              <a:gd name="T12" fmla="*/ 3629159 w 3629203"/>
              <a:gd name="T13" fmla="*/ 1829173 h 3658309"/>
              <a:gd name="T14" fmla="*/ 1814583 w 3629203"/>
              <a:gd name="T15" fmla="*/ 3658346 h 3658309"/>
              <a:gd name="T16" fmla="*/ 0 w 3629203"/>
              <a:gd name="T17" fmla="*/ 1829173 h 3658309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9203"/>
              <a:gd name="T28" fmla="*/ 0 h 3658309"/>
              <a:gd name="T29" fmla="*/ 3629203 w 3629203"/>
              <a:gd name="T30" fmla="*/ 3658309 h 36583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9203" h="3658309">
                <a:moveTo>
                  <a:pt x="0" y="1829155"/>
                </a:moveTo>
                <a:cubicBezTo>
                  <a:pt x="0" y="818941"/>
                  <a:pt x="812425" y="0"/>
                  <a:pt x="1814602" y="0"/>
                </a:cubicBezTo>
                <a:cubicBezTo>
                  <a:pt x="2816779" y="0"/>
                  <a:pt x="3629204" y="818941"/>
                  <a:pt x="3629204" y="1829155"/>
                </a:cubicBezTo>
                <a:cubicBezTo>
                  <a:pt x="3629204" y="2839369"/>
                  <a:pt x="2816779" y="3658310"/>
                  <a:pt x="1814602" y="3658310"/>
                </a:cubicBezTo>
                <a:cubicBezTo>
                  <a:pt x="812425" y="3658310"/>
                  <a:pt x="0" y="2839369"/>
                  <a:pt x="0" y="1829155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12701">
            <a:solidFill>
              <a:srgbClr val="000000"/>
            </a:solidFill>
            <a:miter lim="800000"/>
            <a:headEnd/>
            <a:tailEnd/>
          </a:ln>
        </p:spPr>
        <p:txBody>
          <a:bodyPr lIns="341747" tIns="945059" rIns="1109935" bIns="701171" anchor="ctr" anchorCtr="1"/>
          <a:lstStyle/>
          <a:p>
            <a:endParaRPr lang="hu-HU"/>
          </a:p>
        </p:txBody>
      </p:sp>
      <p:sp>
        <p:nvSpPr>
          <p:cNvPr id="26635" name="Téglalap 11"/>
          <p:cNvSpPr>
            <a:spLocks noChangeArrowheads="1"/>
          </p:cNvSpPr>
          <p:nvPr/>
        </p:nvSpPr>
        <p:spPr bwMode="auto">
          <a:xfrm>
            <a:off x="3612389" y="4184048"/>
            <a:ext cx="2573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PLANNING</a:t>
            </a:r>
            <a:endParaRPr lang="hu-HU" altLang="hu-HU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mental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pic>
        <p:nvPicPr>
          <p:cNvPr id="16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46121" y="330488"/>
            <a:ext cx="5245879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mental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work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hu-HU" sz="3200" dirty="0"/>
              <a:t>gaining </a:t>
            </a:r>
            <a:r>
              <a:rPr lang="en-US" altLang="hu-HU" sz="3200" dirty="0" smtClean="0"/>
              <a:t>experience</a:t>
            </a:r>
            <a:endParaRPr lang="hu-HU" altLang="hu-HU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hu-HU" sz="3200" dirty="0" smtClean="0"/>
              <a:t>analysis </a:t>
            </a:r>
            <a:r>
              <a:rPr lang="en-US" altLang="hu-HU" sz="3200" dirty="0"/>
              <a:t>of </a:t>
            </a:r>
            <a:r>
              <a:rPr lang="en-US" altLang="hu-HU" sz="3200" dirty="0" smtClean="0"/>
              <a:t>experiences</a:t>
            </a:r>
            <a:endParaRPr lang="hu-HU" altLang="hu-HU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c</a:t>
            </a:r>
            <a:r>
              <a:rPr lang="en-US" altLang="hu-HU" sz="3200" dirty="0" err="1" smtClean="0"/>
              <a:t>onnecting</a:t>
            </a:r>
            <a:r>
              <a:rPr lang="en-US" altLang="hu-HU" sz="3200" dirty="0" smtClean="0"/>
              <a:t> </a:t>
            </a:r>
            <a:r>
              <a:rPr lang="en-US" altLang="hu-HU" sz="3200" dirty="0"/>
              <a:t>the emotional and physical </a:t>
            </a:r>
            <a:r>
              <a:rPr lang="en-US" altLang="hu-HU" sz="3200" dirty="0" smtClean="0"/>
              <a:t>levels</a:t>
            </a:r>
            <a:endParaRPr lang="hu-HU" altLang="hu-HU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altLang="hu-HU" sz="3200" dirty="0" err="1"/>
              <a:t>overcoming</a:t>
            </a:r>
            <a:r>
              <a:rPr lang="hu-HU" altLang="hu-HU" sz="3200" dirty="0"/>
              <a:t> </a:t>
            </a:r>
            <a:r>
              <a:rPr lang="hu-HU" altLang="hu-HU" sz="3200" dirty="0" err="1"/>
              <a:t>fear</a:t>
            </a:r>
            <a:endParaRPr lang="hu-HU" altLang="hu-HU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7718" y="911694"/>
            <a:ext cx="64210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7200" b="1" dirty="0" smtClean="0">
                <a:solidFill>
                  <a:srgbClr val="FF0000"/>
                </a:solidFill>
              </a:rPr>
              <a:t>UNDESTANDING</a:t>
            </a:r>
            <a:endParaRPr lang="hu-H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6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Szabadkézi sokszög 4"/>
          <p:cNvSpPr>
            <a:spLocks/>
          </p:cNvSpPr>
          <p:nvPr/>
        </p:nvSpPr>
        <p:spPr bwMode="auto">
          <a:xfrm>
            <a:off x="5513326" y="2647217"/>
            <a:ext cx="3629088" cy="3629096"/>
          </a:xfrm>
          <a:custGeom>
            <a:avLst/>
            <a:gdLst>
              <a:gd name="T0" fmla="*/ 1814583 w 3629203"/>
              <a:gd name="T1" fmla="*/ 0 h 3629203"/>
              <a:gd name="T2" fmla="*/ 3629158 w 3629203"/>
              <a:gd name="T3" fmla="*/ 1814583 h 3629203"/>
              <a:gd name="T4" fmla="*/ 1814583 w 3629203"/>
              <a:gd name="T5" fmla="*/ 3629158 h 3629203"/>
              <a:gd name="T6" fmla="*/ 0 w 3629203"/>
              <a:gd name="T7" fmla="*/ 1814583 h 3629203"/>
              <a:gd name="T8" fmla="*/ 0 w 3629203"/>
              <a:gd name="T9" fmla="*/ 1814583 h 3629203"/>
              <a:gd name="T10" fmla="*/ 1814583 w 3629203"/>
              <a:gd name="T11" fmla="*/ 0 h 3629203"/>
              <a:gd name="T12" fmla="*/ 3629159 w 3629203"/>
              <a:gd name="T13" fmla="*/ 1814583 h 3629203"/>
              <a:gd name="T14" fmla="*/ 1814583 w 3629203"/>
              <a:gd name="T15" fmla="*/ 3629159 h 3629203"/>
              <a:gd name="T16" fmla="*/ 0 w 3629203"/>
              <a:gd name="T17" fmla="*/ 1814583 h 3629203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9203"/>
              <a:gd name="T28" fmla="*/ 0 h 3629203"/>
              <a:gd name="T29" fmla="*/ 3629203 w 3629203"/>
              <a:gd name="T30" fmla="*/ 3629203 h 3629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9203" h="3629203">
                <a:moveTo>
                  <a:pt x="0" y="1814602"/>
                </a:moveTo>
                <a:cubicBezTo>
                  <a:pt x="0" y="812425"/>
                  <a:pt x="812425" y="0"/>
                  <a:pt x="1814602" y="0"/>
                </a:cubicBezTo>
                <a:cubicBezTo>
                  <a:pt x="2816779" y="0"/>
                  <a:pt x="3629204" y="812425"/>
                  <a:pt x="3629204" y="1814602"/>
                </a:cubicBezTo>
                <a:cubicBezTo>
                  <a:pt x="3629204" y="2816779"/>
                  <a:pt x="2816779" y="3629204"/>
                  <a:pt x="1814602" y="3629204"/>
                </a:cubicBezTo>
                <a:cubicBezTo>
                  <a:pt x="812425" y="3629204"/>
                  <a:pt x="0" y="2816779"/>
                  <a:pt x="0" y="181460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195"/>
            </a:schemeClr>
          </a:solidFill>
          <a:ln w="12701">
            <a:solidFill>
              <a:srgbClr val="000000"/>
            </a:solidFill>
            <a:miter lim="800000"/>
            <a:headEnd/>
            <a:tailEnd/>
          </a:ln>
        </p:spPr>
        <p:txBody>
          <a:bodyPr lIns="1109935" tIns="937543" rIns="341747" bIns="695602" anchor="ctr" anchorCtr="1"/>
          <a:lstStyle/>
          <a:p>
            <a:endParaRPr lang="hu-HU"/>
          </a:p>
        </p:txBody>
      </p:sp>
      <p:sp>
        <p:nvSpPr>
          <p:cNvPr id="26636" name="Téglalap 11"/>
          <p:cNvSpPr>
            <a:spLocks noChangeArrowheads="1"/>
          </p:cNvSpPr>
          <p:nvPr/>
        </p:nvSpPr>
        <p:spPr bwMode="auto">
          <a:xfrm>
            <a:off x="6041201" y="4138709"/>
            <a:ext cx="257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MOTIVATION</a:t>
            </a: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emotional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pic>
        <p:nvPicPr>
          <p:cNvPr id="16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1777" y="2585325"/>
            <a:ext cx="4166455" cy="292901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Feelings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Faith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sz="3200" dirty="0" err="1" smtClean="0">
                <a:solidFill>
                  <a:srgbClr val="202124"/>
                </a:solidFill>
                <a:latin typeface="inherit"/>
              </a:rPr>
              <a:t>Teamwork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sense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duty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sense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mission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Service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4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Tartalom helye 3"/>
          <p:cNvGrpSpPr>
            <a:grpSpLocks/>
          </p:cNvGrpSpPr>
          <p:nvPr/>
        </p:nvGrpSpPr>
        <p:grpSpPr bwMode="auto">
          <a:xfrm>
            <a:off x="3090864" y="287338"/>
            <a:ext cx="6054725" cy="5911850"/>
            <a:chOff x="2106741" y="751764"/>
            <a:chExt cx="6054909" cy="5912017"/>
          </a:xfrm>
        </p:grpSpPr>
        <p:sp>
          <p:nvSpPr>
            <p:cNvPr id="26637" name="Szabadkézi sokszög 3"/>
            <p:cNvSpPr>
              <a:spLocks/>
            </p:cNvSpPr>
            <p:nvPr/>
          </p:nvSpPr>
          <p:spPr bwMode="auto">
            <a:xfrm>
              <a:off x="3496409" y="751764"/>
              <a:ext cx="3629198" cy="3629198"/>
            </a:xfrm>
            <a:custGeom>
              <a:avLst/>
              <a:gdLst>
                <a:gd name="T0" fmla="*/ 1814583 w 3629203"/>
                <a:gd name="T1" fmla="*/ 0 h 3629203"/>
                <a:gd name="T2" fmla="*/ 3629158 w 3629203"/>
                <a:gd name="T3" fmla="*/ 1814583 h 3629203"/>
                <a:gd name="T4" fmla="*/ 1814583 w 3629203"/>
                <a:gd name="T5" fmla="*/ 3629158 h 3629203"/>
                <a:gd name="T6" fmla="*/ 0 w 3629203"/>
                <a:gd name="T7" fmla="*/ 1814583 h 3629203"/>
                <a:gd name="T8" fmla="*/ 0 w 3629203"/>
                <a:gd name="T9" fmla="*/ 1814583 h 3629203"/>
                <a:gd name="T10" fmla="*/ 1814583 w 3629203"/>
                <a:gd name="T11" fmla="*/ 0 h 3629203"/>
                <a:gd name="T12" fmla="*/ 3629159 w 3629203"/>
                <a:gd name="T13" fmla="*/ 1814583 h 3629203"/>
                <a:gd name="T14" fmla="*/ 1814583 w 3629203"/>
                <a:gd name="T15" fmla="*/ 3629159 h 3629203"/>
                <a:gd name="T16" fmla="*/ 0 w 3629203"/>
                <a:gd name="T17" fmla="*/ 1814583 h 362920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9203"/>
                <a:gd name="T28" fmla="*/ 0 h 3629203"/>
                <a:gd name="T29" fmla="*/ 3629203 w 3629203"/>
                <a:gd name="T30" fmla="*/ 3629203 h 3629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9203" h="3629203">
                  <a:moveTo>
                    <a:pt x="0" y="1814602"/>
                  </a:moveTo>
                  <a:cubicBezTo>
                    <a:pt x="0" y="812425"/>
                    <a:pt x="812425" y="0"/>
                    <a:pt x="1814602" y="0"/>
                  </a:cubicBezTo>
                  <a:cubicBezTo>
                    <a:pt x="2816779" y="0"/>
                    <a:pt x="3629204" y="812425"/>
                    <a:pt x="3629204" y="1814602"/>
                  </a:cubicBezTo>
                  <a:cubicBezTo>
                    <a:pt x="3629204" y="2816779"/>
                    <a:pt x="2816779" y="3629204"/>
                    <a:pt x="1814602" y="3629204"/>
                  </a:cubicBezTo>
                  <a:cubicBezTo>
                    <a:pt x="812425" y="3629204"/>
                    <a:pt x="0" y="2816779"/>
                    <a:pt x="0" y="1814602"/>
                  </a:cubicBezTo>
                  <a:close/>
                </a:path>
              </a:pathLst>
            </a:custGeom>
            <a:solidFill>
              <a:srgbClr val="00B050"/>
            </a:solidFill>
            <a:ln w="12701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83891" tIns="635114" rIns="483891" bIns="1360947" anchor="ctr" anchorCtr="1"/>
            <a:lstStyle/>
            <a:p>
              <a:endParaRPr lang="hu-HU"/>
            </a:p>
          </p:txBody>
        </p:sp>
        <p:sp>
          <p:nvSpPr>
            <p:cNvPr id="26638" name="Szabadkézi sokszög 4"/>
            <p:cNvSpPr>
              <a:spLocks/>
            </p:cNvSpPr>
            <p:nvPr/>
          </p:nvSpPr>
          <p:spPr bwMode="auto">
            <a:xfrm>
              <a:off x="4532452" y="3027569"/>
              <a:ext cx="3629198" cy="3629198"/>
            </a:xfrm>
            <a:custGeom>
              <a:avLst/>
              <a:gdLst>
                <a:gd name="T0" fmla="*/ 1814583 w 3629203"/>
                <a:gd name="T1" fmla="*/ 0 h 3629203"/>
                <a:gd name="T2" fmla="*/ 3629158 w 3629203"/>
                <a:gd name="T3" fmla="*/ 1814583 h 3629203"/>
                <a:gd name="T4" fmla="*/ 1814583 w 3629203"/>
                <a:gd name="T5" fmla="*/ 3629158 h 3629203"/>
                <a:gd name="T6" fmla="*/ 0 w 3629203"/>
                <a:gd name="T7" fmla="*/ 1814583 h 3629203"/>
                <a:gd name="T8" fmla="*/ 0 w 3629203"/>
                <a:gd name="T9" fmla="*/ 1814583 h 3629203"/>
                <a:gd name="T10" fmla="*/ 1814583 w 3629203"/>
                <a:gd name="T11" fmla="*/ 0 h 3629203"/>
                <a:gd name="T12" fmla="*/ 3629159 w 3629203"/>
                <a:gd name="T13" fmla="*/ 1814583 h 3629203"/>
                <a:gd name="T14" fmla="*/ 1814583 w 3629203"/>
                <a:gd name="T15" fmla="*/ 3629159 h 3629203"/>
                <a:gd name="T16" fmla="*/ 0 w 3629203"/>
                <a:gd name="T17" fmla="*/ 1814583 h 362920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9203"/>
                <a:gd name="T28" fmla="*/ 0 h 3629203"/>
                <a:gd name="T29" fmla="*/ 3629203 w 3629203"/>
                <a:gd name="T30" fmla="*/ 3629203 h 3629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9203" h="3629203">
                  <a:moveTo>
                    <a:pt x="0" y="1814602"/>
                  </a:moveTo>
                  <a:cubicBezTo>
                    <a:pt x="0" y="812425"/>
                    <a:pt x="812425" y="0"/>
                    <a:pt x="1814602" y="0"/>
                  </a:cubicBezTo>
                  <a:cubicBezTo>
                    <a:pt x="2816779" y="0"/>
                    <a:pt x="3629204" y="812425"/>
                    <a:pt x="3629204" y="1814602"/>
                  </a:cubicBezTo>
                  <a:cubicBezTo>
                    <a:pt x="3629204" y="2816779"/>
                    <a:pt x="2816779" y="3629204"/>
                    <a:pt x="1814602" y="3629204"/>
                  </a:cubicBezTo>
                  <a:cubicBezTo>
                    <a:pt x="812425" y="3629204"/>
                    <a:pt x="0" y="2816779"/>
                    <a:pt x="0" y="181460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195"/>
              </a:schemeClr>
            </a:solidFill>
            <a:ln w="12701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109935" tIns="937543" rIns="341747" bIns="695602" anchor="ctr" anchorCtr="1"/>
            <a:lstStyle/>
            <a:p>
              <a:endParaRPr lang="hu-HU"/>
            </a:p>
          </p:txBody>
        </p:sp>
        <p:sp>
          <p:nvSpPr>
            <p:cNvPr id="26639" name="Szabadkézi sokszög 5"/>
            <p:cNvSpPr>
              <a:spLocks/>
            </p:cNvSpPr>
            <p:nvPr/>
          </p:nvSpPr>
          <p:spPr bwMode="auto">
            <a:xfrm>
              <a:off x="2106741" y="3005468"/>
              <a:ext cx="3629198" cy="3658313"/>
            </a:xfrm>
            <a:custGeom>
              <a:avLst/>
              <a:gdLst>
                <a:gd name="T0" fmla="*/ 1814583 w 3629203"/>
                <a:gd name="T1" fmla="*/ 0 h 3658309"/>
                <a:gd name="T2" fmla="*/ 3629158 w 3629203"/>
                <a:gd name="T3" fmla="*/ 1829173 h 3658309"/>
                <a:gd name="T4" fmla="*/ 1814583 w 3629203"/>
                <a:gd name="T5" fmla="*/ 3658345 h 3658309"/>
                <a:gd name="T6" fmla="*/ 0 w 3629203"/>
                <a:gd name="T7" fmla="*/ 1829173 h 3658309"/>
                <a:gd name="T8" fmla="*/ 0 w 3629203"/>
                <a:gd name="T9" fmla="*/ 1829173 h 3658309"/>
                <a:gd name="T10" fmla="*/ 1814583 w 3629203"/>
                <a:gd name="T11" fmla="*/ 0 h 3658309"/>
                <a:gd name="T12" fmla="*/ 3629159 w 3629203"/>
                <a:gd name="T13" fmla="*/ 1829173 h 3658309"/>
                <a:gd name="T14" fmla="*/ 1814583 w 3629203"/>
                <a:gd name="T15" fmla="*/ 3658346 h 3658309"/>
                <a:gd name="T16" fmla="*/ 0 w 3629203"/>
                <a:gd name="T17" fmla="*/ 1829173 h 365830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9203"/>
                <a:gd name="T28" fmla="*/ 0 h 3658309"/>
                <a:gd name="T29" fmla="*/ 3629203 w 3629203"/>
                <a:gd name="T30" fmla="*/ 3658309 h 365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9203" h="3658309">
                  <a:moveTo>
                    <a:pt x="0" y="1829155"/>
                  </a:moveTo>
                  <a:cubicBezTo>
                    <a:pt x="0" y="818941"/>
                    <a:pt x="812425" y="0"/>
                    <a:pt x="1814602" y="0"/>
                  </a:cubicBezTo>
                  <a:cubicBezTo>
                    <a:pt x="2816779" y="0"/>
                    <a:pt x="3629204" y="818941"/>
                    <a:pt x="3629204" y="1829155"/>
                  </a:cubicBezTo>
                  <a:cubicBezTo>
                    <a:pt x="3629204" y="2839369"/>
                    <a:pt x="2816779" y="3658310"/>
                    <a:pt x="1814602" y="3658310"/>
                  </a:cubicBezTo>
                  <a:cubicBezTo>
                    <a:pt x="812425" y="3658310"/>
                    <a:pt x="0" y="2839369"/>
                    <a:pt x="0" y="1829155"/>
                  </a:cubicBez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 w="12701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41747" tIns="945059" rIns="1109935" bIns="701171" anchor="ctr" anchorCtr="1"/>
            <a:lstStyle/>
            <a:p>
              <a:endParaRPr lang="hu-HU"/>
            </a:p>
          </p:txBody>
        </p:sp>
      </p:grpSp>
      <p:sp>
        <p:nvSpPr>
          <p:cNvPr id="7" name="Jobbra nyíl 8"/>
          <p:cNvSpPr/>
          <p:nvPr/>
        </p:nvSpPr>
        <p:spPr>
          <a:xfrm rot="21375434">
            <a:off x="2651709" y="3561494"/>
            <a:ext cx="3491623" cy="442960"/>
          </a:xfrm>
          <a:custGeom>
            <a:avLst>
              <a:gd name="f0" fmla="val 197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350" kern="0">
              <a:solidFill>
                <a:srgbClr val="000000"/>
              </a:solidFill>
              <a:latin typeface="Calibri"/>
              <a:cs typeface=""/>
            </a:endParaRPr>
          </a:p>
        </p:txBody>
      </p:sp>
      <p:sp>
        <p:nvSpPr>
          <p:cNvPr id="8" name="Téglalap 15"/>
          <p:cNvSpPr/>
          <p:nvPr/>
        </p:nvSpPr>
        <p:spPr>
          <a:xfrm>
            <a:off x="628260" y="3592275"/>
            <a:ext cx="185396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kern="0" dirty="0" smtClean="0">
                <a:solidFill>
                  <a:srgbClr val="000000"/>
                </a:solidFill>
                <a:latin typeface="Tahoma" pitchFamily="34"/>
                <a:cs typeface="Arial" pitchFamily="34"/>
              </a:rPr>
              <a:t>BALACE</a:t>
            </a:r>
            <a:endParaRPr lang="hu-HU" sz="2800" b="1" kern="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465764" y="3963988"/>
            <a:ext cx="1298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kern="0" dirty="0" err="1">
                <a:latin typeface="Arial Black" panose="020B0A04020102020204" pitchFamily="34" charset="0"/>
              </a:rPr>
              <a:t>Risk</a:t>
            </a:r>
            <a:r>
              <a:rPr lang="hu-HU" b="1" kern="0" dirty="0">
                <a:latin typeface="Arial Black" panose="020B0A04020102020204" pitchFamily="34" charset="0"/>
              </a:rPr>
              <a:t> </a:t>
            </a:r>
            <a:r>
              <a:rPr lang="hu-HU" b="1" kern="0" dirty="0" err="1">
                <a:latin typeface="Arial Black" panose="020B0A04020102020204" pitchFamily="34" charset="0"/>
              </a:rPr>
              <a:t>analysis</a:t>
            </a:r>
            <a:endParaRPr lang="hu-HU" b="1" kern="0" dirty="0">
              <a:latin typeface="Arial Black" panose="020B0A04020102020204" pitchFamily="34" charset="0"/>
            </a:endParaRPr>
          </a:p>
        </p:txBody>
      </p:sp>
      <p:sp>
        <p:nvSpPr>
          <p:cNvPr id="26631" name="Téglalap 10"/>
          <p:cNvSpPr>
            <a:spLocks noChangeArrowheads="1"/>
          </p:cNvSpPr>
          <p:nvPr/>
        </p:nvSpPr>
        <p:spPr bwMode="auto">
          <a:xfrm>
            <a:off x="6686550" y="3005138"/>
            <a:ext cx="95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Sense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2" name="Téglalap 11"/>
          <p:cNvSpPr>
            <a:spLocks noChangeArrowheads="1"/>
          </p:cNvSpPr>
          <p:nvPr/>
        </p:nvSpPr>
        <p:spPr bwMode="auto">
          <a:xfrm>
            <a:off x="4632325" y="268128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Task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execution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4" name="Téglalap 11"/>
          <p:cNvSpPr>
            <a:spLocks noChangeArrowheads="1"/>
          </p:cNvSpPr>
          <p:nvPr/>
        </p:nvSpPr>
        <p:spPr bwMode="auto">
          <a:xfrm>
            <a:off x="5178426" y="1403351"/>
            <a:ext cx="2233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OBSERVATION</a:t>
            </a:r>
            <a:endParaRPr lang="hu-HU" altLang="hu-HU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phisical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5" name="Téglalap 11"/>
          <p:cNvSpPr>
            <a:spLocks noChangeArrowheads="1"/>
          </p:cNvSpPr>
          <p:nvPr/>
        </p:nvSpPr>
        <p:spPr bwMode="auto">
          <a:xfrm>
            <a:off x="3410698" y="4266734"/>
            <a:ext cx="2573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PLANNING</a:t>
            </a:r>
            <a:endParaRPr lang="hu-HU" altLang="hu-HU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mental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sp>
        <p:nvSpPr>
          <p:cNvPr id="26636" name="Téglalap 11"/>
          <p:cNvSpPr>
            <a:spLocks noChangeArrowheads="1"/>
          </p:cNvSpPr>
          <p:nvPr/>
        </p:nvSpPr>
        <p:spPr bwMode="auto">
          <a:xfrm>
            <a:off x="6469294" y="4205288"/>
            <a:ext cx="257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MOTIVATION</a:t>
            </a:r>
          </a:p>
          <a:p>
            <a:pPr algn="ctr"/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(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emotional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hu-HU" altLang="hu-HU" dirty="0" err="1">
                <a:solidFill>
                  <a:srgbClr val="222222"/>
                </a:solidFill>
                <a:latin typeface="Arial Black" panose="020B0A04020102020204" pitchFamily="34" charset="0"/>
              </a:rPr>
              <a:t>level</a:t>
            </a:r>
            <a:r>
              <a:rPr lang="hu-HU" altLang="hu-HU" dirty="0">
                <a:solidFill>
                  <a:srgbClr val="222222"/>
                </a:solidFill>
                <a:latin typeface="Arial Black" panose="020B0A04020102020204" pitchFamily="34" charset="0"/>
              </a:rPr>
              <a:t>)</a:t>
            </a:r>
            <a:endParaRPr lang="hu-HU" altLang="hu-HU" dirty="0">
              <a:latin typeface="Arial Black" panose="020B0A04020102020204" pitchFamily="34" charset="0"/>
            </a:endParaRPr>
          </a:p>
        </p:txBody>
      </p:sp>
      <p:pic>
        <p:nvPicPr>
          <p:cNvPr id="16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églalap 15"/>
          <p:cNvSpPr/>
          <p:nvPr/>
        </p:nvSpPr>
        <p:spPr>
          <a:xfrm>
            <a:off x="628260" y="4266734"/>
            <a:ext cx="187426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kern="0" dirty="0" smtClean="0">
                <a:solidFill>
                  <a:srgbClr val="000000"/>
                </a:solidFill>
                <a:latin typeface="Tahoma" pitchFamily="34"/>
                <a:cs typeface="Arial" pitchFamily="34"/>
              </a:rPr>
              <a:t>RESAULT</a:t>
            </a:r>
            <a:endParaRPr lang="hu-HU" sz="2800" b="1" kern="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</p:txBody>
      </p:sp>
      <p:sp>
        <p:nvSpPr>
          <p:cNvPr id="18" name="Téglalap 15"/>
          <p:cNvSpPr/>
          <p:nvPr/>
        </p:nvSpPr>
        <p:spPr>
          <a:xfrm>
            <a:off x="628260" y="4942921"/>
            <a:ext cx="187426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kern="0" dirty="0" smtClean="0">
                <a:solidFill>
                  <a:srgbClr val="000000"/>
                </a:solidFill>
                <a:latin typeface="Tahoma" pitchFamily="34"/>
                <a:cs typeface="Arial" pitchFamily="34"/>
              </a:rPr>
              <a:t>REALITY</a:t>
            </a:r>
            <a:endParaRPr lang="hu-HU" sz="2800" b="1" kern="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03959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Dia számának helye 3">
            <a:extLst>
              <a:ext uri="{FF2B5EF4-FFF2-40B4-BE49-F238E27FC236}">
                <a16:creationId xmlns:a16="http://schemas.microsoft.com/office/drawing/2014/main" xmlns="" id="{C4645847-A773-2177-1A07-20E57BCA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A4A91-B0AA-46EE-B84C-A391848BF686}" type="slidenum">
              <a:rPr lang="en-US" altLang="hu-H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hu-H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8612" name="Picture 2" descr="Iceberg Appearance And Global Warming Concept Stock Photo - Download Image  Now - Iceberg - Ice Formation, Underwater, Glacier - iStock">
            <a:extLst>
              <a:ext uri="{FF2B5EF4-FFF2-40B4-BE49-F238E27FC236}">
                <a16:creationId xmlns:a16="http://schemas.microsoft.com/office/drawing/2014/main" xmlns="" id="{112A50F2-CE68-816F-0719-19FD5A226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608" y="0"/>
            <a:ext cx="8540399" cy="6871381"/>
          </a:xfrm>
          <a:noFill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DC8CBD7A-3B34-4350-1560-17185698EE6D}"/>
              </a:ext>
            </a:extLst>
          </p:cNvPr>
          <p:cNvSpPr/>
          <p:nvPr/>
        </p:nvSpPr>
        <p:spPr>
          <a:xfrm>
            <a:off x="5532169" y="926442"/>
            <a:ext cx="184056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2" fontAlgn="auto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kern="0" dirty="0" err="1">
                <a:solidFill>
                  <a:srgbClr val="000000"/>
                </a:solidFill>
                <a:latin typeface="Calibri"/>
              </a:rPr>
              <a:t>Physical</a:t>
            </a:r>
            <a:r>
              <a:rPr lang="hu-HU" sz="2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400" kern="0" dirty="0" err="1">
                <a:solidFill>
                  <a:srgbClr val="000000"/>
                </a:solidFill>
                <a:latin typeface="Calibri"/>
              </a:rPr>
              <a:t>level</a:t>
            </a:r>
            <a:endParaRPr lang="hu-HU" sz="2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52DD6E8F-558E-4CEE-DF17-97BBD40C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51815"/>
            <a:ext cx="8540399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9600" dirty="0" err="1">
                <a:solidFill>
                  <a:schemeClr val="bg1"/>
                </a:solidFill>
                <a:latin typeface="Arial" panose="020B0604020202020204" pitchFamily="34" charset="0"/>
              </a:rPr>
              <a:t>Emotional</a:t>
            </a:r>
            <a:r>
              <a:rPr lang="hu-HU" altLang="hu-HU" sz="6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9600" dirty="0" err="1">
                <a:solidFill>
                  <a:schemeClr val="bg1"/>
                </a:solidFill>
                <a:latin typeface="Arial" panose="020B0604020202020204" pitchFamily="34" charset="0"/>
              </a:rPr>
              <a:t>level</a:t>
            </a:r>
            <a:endParaRPr lang="hu-HU" altLang="hu-HU" sz="9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8617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FF06C194-4094-16F6-3884-8EE1A371BA7A}"/>
              </a:ext>
            </a:extLst>
          </p:cNvPr>
          <p:cNvSpPr/>
          <p:nvPr/>
        </p:nvSpPr>
        <p:spPr>
          <a:xfrm>
            <a:off x="2567608" y="2123225"/>
            <a:ext cx="8540399" cy="2270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DC8CBD7A-3B34-4350-1560-17185698EE6D}"/>
              </a:ext>
            </a:extLst>
          </p:cNvPr>
          <p:cNvSpPr/>
          <p:nvPr/>
        </p:nvSpPr>
        <p:spPr>
          <a:xfrm>
            <a:off x="5648488" y="3237799"/>
            <a:ext cx="329449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2" fontAlgn="auto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800" kern="0" dirty="0" err="1" smtClean="0">
                <a:solidFill>
                  <a:srgbClr val="000000"/>
                </a:solidFill>
                <a:latin typeface="Calibri"/>
              </a:rPr>
              <a:t>Mental</a:t>
            </a:r>
            <a:r>
              <a:rPr lang="hu-HU" sz="48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4800" kern="0" dirty="0" err="1" smtClean="0">
                <a:solidFill>
                  <a:srgbClr val="000000"/>
                </a:solidFill>
                <a:latin typeface="Calibri"/>
              </a:rPr>
              <a:t>level</a:t>
            </a:r>
            <a:endParaRPr lang="hu-HU" sz="48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36241"/>
            <a:ext cx="10172015" cy="5721759"/>
          </a:xfrm>
        </p:spPr>
      </p:pic>
      <p:sp>
        <p:nvSpPr>
          <p:cNvPr id="3" name="Téglalap 2"/>
          <p:cNvSpPr/>
          <p:nvPr/>
        </p:nvSpPr>
        <p:spPr>
          <a:xfrm>
            <a:off x="4364019" y="138340"/>
            <a:ext cx="3358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+mj-lt"/>
              </a:rPr>
              <a:t>service </a:t>
            </a:r>
            <a:r>
              <a:rPr lang="hu-HU" sz="4000" b="1" dirty="0" err="1">
                <a:latin typeface="+mj-lt"/>
              </a:rPr>
              <a:t>facilities</a:t>
            </a:r>
            <a:endParaRPr lang="hu-HU" sz="4000" b="1" dirty="0">
              <a:latin typeface="+mj-lt"/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191</Words>
  <Application>Microsoft Office PowerPoint</Application>
  <PresentationFormat>Szélesvásznú</PresentationFormat>
  <Paragraphs>71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Comic Sans MS</vt:lpstr>
      <vt:lpstr>inherit</vt:lpstr>
      <vt:lpstr>Tahoma</vt:lpstr>
      <vt:lpstr>Office-téma</vt:lpstr>
      <vt:lpstr>New teaching methodology at the customs control process traning and bus search traning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human resources</vt:lpstr>
      <vt:lpstr>PowerPoint bemutató</vt:lpstr>
      <vt:lpstr>PowerPoint bemutató</vt:lpstr>
      <vt:lpstr>PowerPoint bemutató</vt:lpstr>
    </vt:vector>
  </TitlesOfParts>
  <Company>Nemzeti Adó- és Vámhivatal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Internet</dc:creator>
  <cp:lastModifiedBy>Internet</cp:lastModifiedBy>
  <cp:revision>17</cp:revision>
  <dcterms:created xsi:type="dcterms:W3CDTF">2023-03-14T01:52:18Z</dcterms:created>
  <dcterms:modified xsi:type="dcterms:W3CDTF">2023-03-15T06:01:30Z</dcterms:modified>
</cp:coreProperties>
</file>