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png" ContentType="image/png"/>
  <Override PartName="/ppt/media/image9.png" ContentType="image/png"/>
  <Override PartName="/ppt/media/image2.jpeg" ContentType="image/jpeg"/>
  <Override PartName="/ppt/media/image8.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10.png" ContentType="image/png"/>
  <Override PartName="/ppt/media/image11.png" ContentType="image/png"/>
  <Override PartName="/ppt/media/image1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15"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16"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17"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18"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19"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D33A4BCC-738B-4A35-B419-55DC3104BABA}"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1371600" y="1143000"/>
            <a:ext cx="4113360" cy="3084840"/>
          </a:xfrm>
          <a:prstGeom prst="rect">
            <a:avLst/>
          </a:prstGeom>
        </p:spPr>
      </p:sp>
      <p:sp>
        <p:nvSpPr>
          <p:cNvPr id="144" name="PlaceHolder 2"/>
          <p:cNvSpPr>
            <a:spLocks noGrp="1"/>
          </p:cNvSpPr>
          <p:nvPr>
            <p:ph type="body"/>
          </p:nvPr>
        </p:nvSpPr>
        <p:spPr>
          <a:xfrm>
            <a:off x="685800" y="4400640"/>
            <a:ext cx="5484960" cy="3598920"/>
          </a:xfrm>
          <a:prstGeom prst="rect">
            <a:avLst/>
          </a:prstGeom>
        </p:spPr>
        <p:txBody>
          <a:bodyPr lIns="0" rIns="0" tIns="0" bIns="0">
            <a:noAutofit/>
          </a:bodyPr>
          <a:p>
            <a:endParaRPr b="0" lang="en-US" sz="2000" spc="-1" strike="noStrike">
              <a:latin typeface="Arial"/>
            </a:endParaRPr>
          </a:p>
        </p:txBody>
      </p:sp>
      <p:sp>
        <p:nvSpPr>
          <p:cNvPr id="145" name="CustomShape 3"/>
          <p:cNvSpPr/>
          <p:nvPr/>
        </p:nvSpPr>
        <p:spPr>
          <a:xfrm>
            <a:off x="3884760" y="8685360"/>
            <a:ext cx="2970360" cy="45720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842CEAC-73B4-48BE-AB5F-4DF0C5C068E1}"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Img"/>
          </p:nvPr>
        </p:nvSpPr>
        <p:spPr>
          <a:xfrm>
            <a:off x="1371600" y="1143000"/>
            <a:ext cx="4113720" cy="3085200"/>
          </a:xfrm>
          <a:prstGeom prst="rect">
            <a:avLst/>
          </a:prstGeom>
        </p:spPr>
      </p:sp>
      <p:sp>
        <p:nvSpPr>
          <p:cNvPr id="147"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148"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BECFE880-9A5C-4085-B767-0CF126736044}"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Img"/>
          </p:nvPr>
        </p:nvSpPr>
        <p:spPr>
          <a:xfrm>
            <a:off x="1371600" y="1143000"/>
            <a:ext cx="4113720" cy="3085200"/>
          </a:xfrm>
          <a:prstGeom prst="rect">
            <a:avLst/>
          </a:prstGeom>
        </p:spPr>
      </p:sp>
      <p:sp>
        <p:nvSpPr>
          <p:cNvPr id="150"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151"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D863B36-8B20-4623-9E4C-9C57D46D1A1C}"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sldImg"/>
          </p:nvPr>
        </p:nvSpPr>
        <p:spPr>
          <a:xfrm>
            <a:off x="1371600" y="1143000"/>
            <a:ext cx="4113720" cy="3085200"/>
          </a:xfrm>
          <a:prstGeom prst="rect">
            <a:avLst/>
          </a:prstGeom>
        </p:spPr>
      </p:sp>
      <p:sp>
        <p:nvSpPr>
          <p:cNvPr id="153"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154"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F9D72C9-331A-451B-B2B2-8BE7442DD13A}"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1371600" y="1143000"/>
            <a:ext cx="4113720" cy="3085200"/>
          </a:xfrm>
          <a:prstGeom prst="rect">
            <a:avLst/>
          </a:prstGeom>
        </p:spPr>
      </p:sp>
      <p:sp>
        <p:nvSpPr>
          <p:cNvPr id="156"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157"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518696B-4359-4501-B633-21975B5EA4A6}"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39"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25.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25.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25.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25.xml"/><Relationship Id="rId4" Type="http://schemas.openxmlformats.org/officeDocument/2006/relationships/notesSlide" Target="../notesSlides/notesSlide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0" name="Obraz 7" descr=""/>
          <p:cNvPicPr/>
          <p:nvPr/>
        </p:nvPicPr>
        <p:blipFill>
          <a:blip r:embed="rId1"/>
          <a:stretch/>
        </p:blipFill>
        <p:spPr>
          <a:xfrm>
            <a:off x="6372360" y="5733360"/>
            <a:ext cx="2374920" cy="622800"/>
          </a:xfrm>
          <a:prstGeom prst="rect">
            <a:avLst/>
          </a:prstGeom>
          <a:ln>
            <a:noFill/>
          </a:ln>
        </p:spPr>
      </p:pic>
      <p:pic>
        <p:nvPicPr>
          <p:cNvPr id="121" name="Obraz 5" descr=""/>
          <p:cNvPicPr/>
          <p:nvPr/>
        </p:nvPicPr>
        <p:blipFill>
          <a:blip r:embed="rId2"/>
          <a:srcRect l="0" t="16747" r="0" b="37920"/>
          <a:stretch/>
        </p:blipFill>
        <p:spPr>
          <a:xfrm>
            <a:off x="1979640" y="-37080"/>
            <a:ext cx="5177160" cy="2347920"/>
          </a:xfrm>
          <a:prstGeom prst="rect">
            <a:avLst/>
          </a:prstGeom>
          <a:ln>
            <a:noFill/>
          </a:ln>
        </p:spPr>
      </p:pic>
      <p:sp>
        <p:nvSpPr>
          <p:cNvPr id="122" name="CustomShape 1"/>
          <p:cNvSpPr/>
          <p:nvPr/>
        </p:nvSpPr>
        <p:spPr>
          <a:xfrm>
            <a:off x="1959120" y="3254040"/>
            <a:ext cx="6562440" cy="273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nSpc>
                <a:spcPct val="100000"/>
              </a:lnSpc>
            </a:pPr>
            <a:r>
              <a:rPr b="0" lang="en-US" sz="5400" spc="-1" strike="noStrike">
                <a:solidFill>
                  <a:srgbClr val="366092"/>
                </a:solidFill>
                <a:latin typeface="Calibri"/>
                <a:ea typeface="DejaVu Sans"/>
              </a:rPr>
              <a:t>Training Team</a:t>
            </a:r>
            <a:br/>
            <a:br/>
            <a:r>
              <a:rPr b="1" lang="en-US" sz="2000" spc="-1" strike="noStrike">
                <a:solidFill>
                  <a:srgbClr val="366092"/>
                </a:solidFill>
                <a:latin typeface="Calibri"/>
                <a:ea typeface="DejaVu Sans"/>
              </a:rPr>
              <a:t>Migration of training courses/materials </a:t>
            </a:r>
            <a:endParaRPr b="0" lang="en-US" sz="2000" spc="-1" strike="noStrike">
              <a:latin typeface="Arial"/>
            </a:endParaRPr>
          </a:p>
          <a:p>
            <a:pPr>
              <a:lnSpc>
                <a:spcPct val="100000"/>
              </a:lnSpc>
            </a:pPr>
            <a:r>
              <a:rPr b="1" lang="en-US" sz="2000" spc="-1" strike="noStrike">
                <a:solidFill>
                  <a:srgbClr val="366092"/>
                </a:solidFill>
                <a:latin typeface="Calibri"/>
                <a:ea typeface="DejaVu Sans"/>
              </a:rPr>
              <a:t>from CELBET TT to EU LMS</a:t>
            </a:r>
            <a:br/>
            <a:br/>
            <a:r>
              <a:rPr b="0" lang="en-US" sz="1800" spc="-1" strike="noStrike">
                <a:solidFill>
                  <a:srgbClr val="366092"/>
                </a:solidFill>
                <a:latin typeface="Calibri"/>
                <a:ea typeface="DejaVu Sans"/>
              </a:rPr>
              <a:t> Athens, 21-23 of March, 2023</a:t>
            </a:r>
            <a:endParaRPr b="0" lang="en-US" sz="1800" spc="-1" strike="noStrike">
              <a:latin typeface="Arial"/>
            </a:endParaRPr>
          </a:p>
        </p:txBody>
      </p:sp>
    </p:spTree>
  </p:cSld>
  <mc:AlternateContent>
    <mc:Choice Requires="p14">
      <p:transition spd="slow" p14:dur="34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3" name="Picture 2" descr=""/>
          <p:cNvPicPr/>
          <p:nvPr/>
        </p:nvPicPr>
        <p:blipFill>
          <a:blip r:embed="rId1"/>
          <a:stretch/>
        </p:blipFill>
        <p:spPr>
          <a:xfrm>
            <a:off x="7012800" y="6006240"/>
            <a:ext cx="1872720" cy="488880"/>
          </a:xfrm>
          <a:prstGeom prst="rect">
            <a:avLst/>
          </a:prstGeom>
          <a:ln>
            <a:noFill/>
          </a:ln>
        </p:spPr>
      </p:pic>
      <p:pic>
        <p:nvPicPr>
          <p:cNvPr id="124" name="Obrázok 4" descr=""/>
          <p:cNvPicPr/>
          <p:nvPr/>
        </p:nvPicPr>
        <p:blipFill>
          <a:blip r:embed="rId2"/>
          <a:stretch/>
        </p:blipFill>
        <p:spPr>
          <a:xfrm>
            <a:off x="327240" y="146880"/>
            <a:ext cx="2783520" cy="587160"/>
          </a:xfrm>
          <a:prstGeom prst="rect">
            <a:avLst/>
          </a:prstGeom>
          <a:ln>
            <a:noFill/>
          </a:ln>
        </p:spPr>
      </p:pic>
      <p:sp>
        <p:nvSpPr>
          <p:cNvPr id="125" name="CustomShape 1"/>
          <p:cNvSpPr/>
          <p:nvPr/>
        </p:nvSpPr>
        <p:spPr>
          <a:xfrm>
            <a:off x="457200" y="418680"/>
            <a:ext cx="8228520" cy="8535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2800" spc="-1" strike="noStrike">
                <a:solidFill>
                  <a:srgbClr val="000000"/>
                </a:solidFill>
                <a:latin typeface="Arial"/>
                <a:ea typeface="DejaVu Sans"/>
              </a:rPr>
              <a:t>List of training courses</a:t>
            </a:r>
            <a:br/>
            <a:r>
              <a:rPr b="0" lang="en-US" sz="2800" spc="-1" strike="noStrike">
                <a:solidFill>
                  <a:srgbClr val="000000"/>
                </a:solidFill>
                <a:latin typeface="Arial"/>
                <a:ea typeface="DejaVu Sans"/>
              </a:rPr>
              <a:t> for migration </a:t>
            </a:r>
            <a:endParaRPr b="0" lang="en-US" sz="2800" spc="-1" strike="noStrike">
              <a:latin typeface="Arial"/>
            </a:endParaRPr>
          </a:p>
        </p:txBody>
      </p:sp>
      <p:sp>
        <p:nvSpPr>
          <p:cNvPr id="126" name="CustomShape 2"/>
          <p:cNvSpPr/>
          <p:nvPr/>
        </p:nvSpPr>
        <p:spPr>
          <a:xfrm>
            <a:off x="449280" y="1913760"/>
            <a:ext cx="8228520" cy="3840840"/>
          </a:xfrm>
          <a:prstGeom prst="rect">
            <a:avLst/>
          </a:prstGeom>
          <a:noFill/>
          <a:ln>
            <a:noFill/>
          </a:ln>
        </p:spPr>
        <p:style>
          <a:lnRef idx="0"/>
          <a:fillRef idx="0"/>
          <a:effectRef idx="0"/>
          <a:fontRef idx="minor"/>
        </p:style>
        <p:txBody>
          <a:bodyPr lIns="0" rIns="0" tIns="0" bIns="0" anchor="ctr">
            <a:spAutoFit/>
          </a:bodyPr>
          <a:p>
            <a:pPr>
              <a:lnSpc>
                <a:spcPct val="100000"/>
              </a:lnSpc>
            </a:pPr>
            <a:r>
              <a:rPr b="0" lang="en-US" sz="1800" spc="-1" strike="noStrike">
                <a:solidFill>
                  <a:srgbClr val="000000"/>
                </a:solidFill>
                <a:latin typeface="Arial"/>
                <a:ea typeface="Segoe UI"/>
              </a:rPr>
              <a:t>1.</a:t>
            </a:r>
            <a:r>
              <a:rPr b="0" lang="en-US" sz="1800" spc="-1" strike="noStrike">
                <a:solidFill>
                  <a:srgbClr val="3faf46"/>
                </a:solidFill>
                <a:latin typeface="Arial"/>
                <a:ea typeface="Segoe UI"/>
              </a:rPr>
              <a:t> </a:t>
            </a:r>
            <a:r>
              <a:rPr b="0" lang="en-US" sz="1800" spc="-1" strike="noStrike">
                <a:solidFill>
                  <a:srgbClr val="168253"/>
                </a:solidFill>
                <a:latin typeface="Arial"/>
                <a:ea typeface="Segoe UI"/>
              </a:rPr>
              <a:t>Interviewing and profiling- law enforcement communication (eL, HU)</a:t>
            </a:r>
            <a:endParaRPr b="0" lang="en-US" sz="1800" spc="-1" strike="noStrike">
              <a:latin typeface="Arial"/>
            </a:endParaRPr>
          </a:p>
          <a:p>
            <a:pPr>
              <a:lnSpc>
                <a:spcPct val="100000"/>
              </a:lnSpc>
            </a:pPr>
            <a:r>
              <a:rPr b="0" lang="en-US" sz="1800" spc="-1" strike="noStrike">
                <a:solidFill>
                  <a:srgbClr val="168253"/>
                </a:solidFill>
                <a:latin typeface="Arial"/>
                <a:ea typeface="Microsoft YaHei"/>
              </a:rPr>
              <a:t>2. </a:t>
            </a:r>
            <a:r>
              <a:rPr b="0" lang="en-US" sz="1800" spc="-1" strike="noStrike">
                <a:solidFill>
                  <a:srgbClr val="50938a"/>
                </a:solidFill>
                <a:latin typeface="Arial"/>
                <a:ea typeface="Microsoft YaHei"/>
              </a:rPr>
              <a:t>Bus search- Main parts of buses for physical checks (eL)</a:t>
            </a:r>
            <a:endParaRPr b="0" lang="en-US" sz="1800" spc="-1" strike="noStrike">
              <a:latin typeface="Arial"/>
            </a:endParaRPr>
          </a:p>
          <a:p>
            <a:pPr>
              <a:lnSpc>
                <a:spcPct val="100000"/>
              </a:lnSpc>
            </a:pPr>
            <a:r>
              <a:rPr b="0" lang="en-US" sz="1800" spc="-1" strike="noStrike">
                <a:solidFill>
                  <a:srgbClr val="50938a"/>
                </a:solidFill>
                <a:latin typeface="Arial"/>
                <a:ea typeface="Segoe UI"/>
              </a:rPr>
              <a:t>3. Falsification of documents (eL)</a:t>
            </a:r>
            <a:endParaRPr b="0" lang="en-US" sz="1800" spc="-1" strike="noStrike">
              <a:latin typeface="Arial"/>
            </a:endParaRPr>
          </a:p>
          <a:p>
            <a:pPr>
              <a:lnSpc>
                <a:spcPct val="100000"/>
              </a:lnSpc>
            </a:pPr>
            <a:r>
              <a:rPr b="0" lang="en-US" sz="1800" spc="-1" strike="noStrike">
                <a:solidFill>
                  <a:srgbClr val="50938a"/>
                </a:solidFill>
                <a:latin typeface="Arial"/>
                <a:ea typeface="Microsoft YaHei"/>
              </a:rPr>
              <a:t>4. </a:t>
            </a:r>
            <a:r>
              <a:rPr b="0" lang="en-US" sz="1800" spc="-1" strike="noStrike">
                <a:solidFill>
                  <a:srgbClr val="168253"/>
                </a:solidFill>
                <a:latin typeface="Arial"/>
                <a:ea typeface="Microsoft YaHei"/>
              </a:rPr>
              <a:t>X-ray image analyzing</a:t>
            </a:r>
            <a:endParaRPr b="0" lang="en-US" sz="1800" spc="-1" strike="noStrike">
              <a:latin typeface="Arial"/>
            </a:endParaRPr>
          </a:p>
          <a:p>
            <a:pPr>
              <a:lnSpc>
                <a:spcPct val="100000"/>
              </a:lnSpc>
            </a:pPr>
            <a:r>
              <a:rPr b="0" lang="en-US" sz="1800" spc="-1" strike="noStrike">
                <a:solidFill>
                  <a:srgbClr val="168253"/>
                </a:solidFill>
                <a:latin typeface="Arial"/>
                <a:ea typeface="Microsoft YaHei"/>
              </a:rPr>
              <a:t>5. Enhanced cooperation between Customs and Border Guard at external land border crossing points</a:t>
            </a:r>
            <a:endParaRPr b="0" lang="en-US" sz="1800" spc="-1" strike="noStrike">
              <a:latin typeface="Arial"/>
            </a:endParaRPr>
          </a:p>
          <a:p>
            <a:pPr>
              <a:lnSpc>
                <a:spcPct val="100000"/>
              </a:lnSpc>
            </a:pPr>
            <a:r>
              <a:rPr b="0" lang="en-US" sz="1800" spc="-1" strike="noStrike">
                <a:solidFill>
                  <a:srgbClr val="168253"/>
                </a:solidFill>
                <a:latin typeface="Arial"/>
                <a:ea typeface="Microsoft YaHei"/>
              </a:rPr>
              <a:t>6. Customs control process</a:t>
            </a:r>
            <a:endParaRPr b="0" lang="en-US" sz="1800" spc="-1" strike="noStrike">
              <a:latin typeface="Arial"/>
            </a:endParaRPr>
          </a:p>
          <a:p>
            <a:pPr>
              <a:lnSpc>
                <a:spcPct val="100000"/>
              </a:lnSpc>
            </a:pPr>
            <a:r>
              <a:rPr b="0" lang="en-US" sz="1800" spc="-1" strike="noStrike">
                <a:solidFill>
                  <a:srgbClr val="168253"/>
                </a:solidFill>
                <a:latin typeface="Arial"/>
                <a:ea typeface="Microsoft YaHei"/>
              </a:rPr>
              <a:t>7. Train search</a:t>
            </a:r>
            <a:endParaRPr b="0" lang="en-US" sz="1800" spc="-1" strike="noStrike">
              <a:latin typeface="Arial"/>
            </a:endParaRPr>
          </a:p>
          <a:p>
            <a:pPr>
              <a:lnSpc>
                <a:spcPct val="100000"/>
              </a:lnSpc>
            </a:pPr>
            <a:r>
              <a:rPr b="0" lang="en-US" sz="1800" spc="-1" strike="noStrike">
                <a:solidFill>
                  <a:srgbClr val="000000"/>
                </a:solidFill>
                <a:latin typeface="Arial"/>
                <a:ea typeface="Microsoft YaHei"/>
              </a:rPr>
              <a:t>8. Risk analysis- profiling and document control</a:t>
            </a:r>
            <a:endParaRPr b="0" lang="en-US" sz="1800" spc="-1" strike="noStrike">
              <a:latin typeface="Arial"/>
            </a:endParaRPr>
          </a:p>
          <a:p>
            <a:pPr>
              <a:lnSpc>
                <a:spcPct val="100000"/>
              </a:lnSpc>
            </a:pPr>
            <a:r>
              <a:rPr b="0" lang="en-US" sz="1800" spc="-1" strike="noStrike">
                <a:solidFill>
                  <a:srgbClr val="000000"/>
                </a:solidFill>
                <a:latin typeface="Arial"/>
                <a:ea typeface="Microsoft YaHei"/>
              </a:rPr>
              <a:t>9. Bus search</a:t>
            </a:r>
            <a:endParaRPr b="0" lang="en-US" sz="1800" spc="-1" strike="noStrike">
              <a:latin typeface="Arial"/>
            </a:endParaRPr>
          </a:p>
          <a:p>
            <a:pPr>
              <a:lnSpc>
                <a:spcPct val="100000"/>
              </a:lnSpc>
            </a:pPr>
            <a:r>
              <a:rPr b="0" lang="en-US" sz="1800" spc="-1" strike="noStrike">
                <a:solidFill>
                  <a:srgbClr val="000000"/>
                </a:solidFill>
                <a:latin typeface="Arial"/>
                <a:ea typeface="Microsoft YaHei"/>
              </a:rPr>
              <a:t>10. Car search</a:t>
            </a:r>
            <a:endParaRPr b="0" lang="en-US" sz="1800" spc="-1" strike="noStrike">
              <a:latin typeface="Arial"/>
            </a:endParaRPr>
          </a:p>
          <a:p>
            <a:pPr>
              <a:lnSpc>
                <a:spcPct val="100000"/>
              </a:lnSpc>
            </a:pPr>
            <a:r>
              <a:rPr b="0" lang="en-US" sz="1800" spc="-1" strike="noStrike">
                <a:solidFill>
                  <a:srgbClr val="000000"/>
                </a:solidFill>
                <a:latin typeface="Arial"/>
                <a:ea typeface="Microsoft YaHei"/>
              </a:rPr>
              <a:t>11. Specialized training for enhancing the use of law enforcement terminology in the customs control scenarios performed at the BCPs</a:t>
            </a:r>
            <a:endParaRPr b="0" lang="en-US" sz="1800" spc="-1" strike="noStrike">
              <a:latin typeface="Arial"/>
            </a:endParaRPr>
          </a:p>
          <a:p>
            <a:pPr>
              <a:lnSpc>
                <a:spcPct val="100000"/>
              </a:lnSpc>
            </a:pPr>
            <a:r>
              <a:rPr b="0" lang="en-US" sz="1800" spc="-1" strike="noStrike">
                <a:solidFill>
                  <a:srgbClr val="000000"/>
                </a:solidFill>
                <a:latin typeface="Arial"/>
                <a:ea typeface="Microsoft YaHei"/>
              </a:rPr>
              <a:t>12. Mobile controls/ action tactical training</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7" name="Picture 2" descr=""/>
          <p:cNvPicPr/>
          <p:nvPr/>
        </p:nvPicPr>
        <p:blipFill>
          <a:blip r:embed="rId1"/>
          <a:stretch/>
        </p:blipFill>
        <p:spPr>
          <a:xfrm>
            <a:off x="7012800" y="6006240"/>
            <a:ext cx="1873080" cy="489240"/>
          </a:xfrm>
          <a:prstGeom prst="rect">
            <a:avLst/>
          </a:prstGeom>
          <a:ln>
            <a:noFill/>
          </a:ln>
        </p:spPr>
      </p:pic>
      <p:pic>
        <p:nvPicPr>
          <p:cNvPr id="128" name="Obrázok 4" descr=""/>
          <p:cNvPicPr/>
          <p:nvPr/>
        </p:nvPicPr>
        <p:blipFill>
          <a:blip r:embed="rId2"/>
          <a:stretch/>
        </p:blipFill>
        <p:spPr>
          <a:xfrm>
            <a:off x="327240" y="146880"/>
            <a:ext cx="2783880" cy="587520"/>
          </a:xfrm>
          <a:prstGeom prst="rect">
            <a:avLst/>
          </a:prstGeom>
          <a:ln>
            <a:noFill/>
          </a:ln>
        </p:spPr>
      </p:pic>
      <p:sp>
        <p:nvSpPr>
          <p:cNvPr id="129" name="CustomShape 1"/>
          <p:cNvSpPr/>
          <p:nvPr/>
        </p:nvSpPr>
        <p:spPr>
          <a:xfrm>
            <a:off x="2012040" y="655920"/>
            <a:ext cx="4571280" cy="575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nSpc>
                <a:spcPct val="100000"/>
              </a:lnSpc>
            </a:pPr>
            <a:r>
              <a:rPr b="1" lang="en-US" sz="2400" spc="-1" strike="noStrike">
                <a:solidFill>
                  <a:srgbClr val="034ea1"/>
                </a:solidFill>
                <a:latin typeface="Calibri"/>
                <a:ea typeface="DejaVu Sans"/>
              </a:rPr>
              <a:t>                            </a:t>
            </a:r>
            <a:r>
              <a:rPr b="1" lang="en-US" sz="2400" spc="-1" strike="noStrike">
                <a:solidFill>
                  <a:srgbClr val="034ea1"/>
                </a:solidFill>
                <a:latin typeface="Calibri"/>
                <a:ea typeface="DejaVu Sans"/>
              </a:rPr>
              <a:t>Technical aspects </a:t>
            </a:r>
            <a:endParaRPr b="0" lang="en-US" sz="2400" spc="-1" strike="noStrike">
              <a:latin typeface="Arial"/>
            </a:endParaRPr>
          </a:p>
        </p:txBody>
      </p:sp>
      <p:sp>
        <p:nvSpPr>
          <p:cNvPr id="130" name="CustomShape 2"/>
          <p:cNvSpPr/>
          <p:nvPr/>
        </p:nvSpPr>
        <p:spPr>
          <a:xfrm>
            <a:off x="1005840" y="1976760"/>
            <a:ext cx="7497720" cy="2957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50000"/>
              </a:lnSpc>
            </a:pPr>
            <a:r>
              <a:rPr b="0" lang="en-US" sz="1800" spc="-1" strike="noStrike">
                <a:solidFill>
                  <a:srgbClr val="000000"/>
                </a:solidFill>
                <a:latin typeface="Times New Roman"/>
                <a:ea typeface="DejaVu Sans"/>
              </a:rPr>
              <a:t>1. The CELBET courses will be uploaded in the </a:t>
            </a:r>
            <a:r>
              <a:rPr b="0" i="1" lang="en-US" sz="1800" spc="-1" strike="noStrike">
                <a:solidFill>
                  <a:srgbClr val="000000"/>
                </a:solidFill>
                <a:latin typeface="Times New Roman"/>
                <a:ea typeface="DejaVu Sans"/>
              </a:rPr>
              <a:t>Catalog </a:t>
            </a:r>
            <a:r>
              <a:rPr b="0" lang="en-US" sz="1800" spc="-1" strike="noStrike">
                <a:solidFill>
                  <a:srgbClr val="000000"/>
                </a:solidFill>
                <a:latin typeface="Times New Roman"/>
                <a:ea typeface="DejaVu Sans"/>
              </a:rPr>
              <a:t>section of EU LMS</a:t>
            </a:r>
            <a:endParaRPr b="0" lang="en-US" sz="1800" spc="-1" strike="noStrike">
              <a:latin typeface="Arial"/>
            </a:endParaRPr>
          </a:p>
          <a:p>
            <a:pPr>
              <a:lnSpc>
                <a:spcPct val="150000"/>
              </a:lnSpc>
            </a:pPr>
            <a:r>
              <a:rPr b="0" lang="en-US" sz="1800" spc="-1" strike="noStrike">
                <a:solidFill>
                  <a:srgbClr val="000000"/>
                </a:solidFill>
                <a:latin typeface="Times New Roman"/>
                <a:ea typeface="DejaVu Sans"/>
              </a:rPr>
              <a:t>2. This courses will be marked by a specifical logo, ”CELBET” </a:t>
            </a:r>
            <a:endParaRPr b="0" lang="en-US" sz="1800" spc="-1" strike="noStrike">
              <a:latin typeface="Arial"/>
            </a:endParaRPr>
          </a:p>
          <a:p>
            <a:pPr>
              <a:lnSpc>
                <a:spcPct val="150000"/>
              </a:lnSpc>
            </a:pPr>
            <a:r>
              <a:rPr b="0" lang="en-US" sz="1800" spc="-1" strike="noStrike">
                <a:solidFill>
                  <a:srgbClr val="000000"/>
                </a:solidFill>
                <a:latin typeface="Times New Roman"/>
                <a:ea typeface="DejaVu Sans"/>
              </a:rPr>
              <a:t>3. A new filter criteria will be implemented for CELBET courses</a:t>
            </a: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4. The administrators of the CELBET TP and some CELBET TT experts will be allowed as administrators of EU LMS (for CELBET purposes)</a:t>
            </a:r>
            <a:endParaRPr b="0" lang="en-US" sz="1800" spc="-1" strike="noStrike">
              <a:latin typeface="Arial"/>
            </a:endParaRPr>
          </a:p>
          <a:p>
            <a:pPr>
              <a:lnSpc>
                <a:spcPct val="100000"/>
              </a:lnSpc>
              <a:spcAft>
                <a:spcPts val="249"/>
              </a:spcAft>
            </a:pPr>
            <a:endParaRPr b="0" lang="en-US" sz="1800" spc="-1" strike="noStrike">
              <a:latin typeface="Arial"/>
            </a:endParaRPr>
          </a:p>
          <a:p>
            <a:pPr>
              <a:lnSpc>
                <a:spcPct val="100000"/>
              </a:lnSpc>
              <a:spcAft>
                <a:spcPts val="249"/>
              </a:spcAft>
            </a:pP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Responsible:  </a:t>
            </a:r>
            <a:r>
              <a:rPr b="0" lang="en-US" sz="1800" spc="-1" strike="noStrike">
                <a:solidFill>
                  <a:srgbClr val="000000"/>
                </a:solidFill>
                <a:latin typeface="Times New Roman"/>
                <a:ea typeface="DejaVu Sans"/>
              </a:rPr>
              <a:t>COM, CELBET TT, Tomas Polak</a:t>
            </a: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Deadline:  </a:t>
            </a:r>
            <a:r>
              <a:rPr b="0" lang="en-US" sz="1800" spc="-1" strike="noStrike">
                <a:solidFill>
                  <a:srgbClr val="000000"/>
                </a:solidFill>
                <a:latin typeface="Times New Roman"/>
                <a:ea typeface="DejaVu Sans"/>
              </a:rPr>
              <a:t>January-September 2023 </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1" name="Picture 2" descr=""/>
          <p:cNvPicPr/>
          <p:nvPr/>
        </p:nvPicPr>
        <p:blipFill>
          <a:blip r:embed="rId1"/>
          <a:stretch/>
        </p:blipFill>
        <p:spPr>
          <a:xfrm>
            <a:off x="7012800" y="6006240"/>
            <a:ext cx="1873080" cy="489240"/>
          </a:xfrm>
          <a:prstGeom prst="rect">
            <a:avLst/>
          </a:prstGeom>
          <a:ln>
            <a:noFill/>
          </a:ln>
        </p:spPr>
      </p:pic>
      <p:pic>
        <p:nvPicPr>
          <p:cNvPr id="132" name="Obrázok 4" descr=""/>
          <p:cNvPicPr/>
          <p:nvPr/>
        </p:nvPicPr>
        <p:blipFill>
          <a:blip r:embed="rId2"/>
          <a:stretch/>
        </p:blipFill>
        <p:spPr>
          <a:xfrm>
            <a:off x="327240" y="146880"/>
            <a:ext cx="2783880" cy="587520"/>
          </a:xfrm>
          <a:prstGeom prst="rect">
            <a:avLst/>
          </a:prstGeom>
          <a:ln>
            <a:noFill/>
          </a:ln>
        </p:spPr>
      </p:pic>
      <p:sp>
        <p:nvSpPr>
          <p:cNvPr id="133" name="CustomShape 1"/>
          <p:cNvSpPr/>
          <p:nvPr/>
        </p:nvSpPr>
        <p:spPr>
          <a:xfrm>
            <a:off x="2049480" y="462960"/>
            <a:ext cx="6635520" cy="575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nSpc>
                <a:spcPct val="100000"/>
              </a:lnSpc>
            </a:pPr>
            <a:endParaRPr b="0" lang="en-US" sz="1800" spc="-1" strike="noStrike">
              <a:latin typeface="Arial"/>
            </a:endParaRPr>
          </a:p>
          <a:p>
            <a:pPr algn="ctr">
              <a:lnSpc>
                <a:spcPct val="100000"/>
              </a:lnSpc>
            </a:pPr>
            <a:r>
              <a:rPr b="1" lang="en-US" sz="2400" spc="-1" strike="noStrike">
                <a:solidFill>
                  <a:srgbClr val="000000"/>
                </a:solidFill>
                <a:latin typeface="Calibri"/>
                <a:ea typeface="DejaVu Sans"/>
              </a:rPr>
              <a:t> </a:t>
            </a:r>
            <a:r>
              <a:rPr b="1" lang="en-US" sz="2400" spc="-1" strike="noStrike">
                <a:solidFill>
                  <a:srgbClr val="034ea1"/>
                </a:solidFill>
                <a:latin typeface="Calibri"/>
                <a:ea typeface="SimSun"/>
              </a:rPr>
              <a:t>Update of training materials, if needed </a:t>
            </a:r>
            <a:endParaRPr b="0" lang="en-US" sz="2400" spc="-1" strike="noStrike">
              <a:latin typeface="Arial"/>
            </a:endParaRPr>
          </a:p>
        </p:txBody>
      </p:sp>
      <p:sp>
        <p:nvSpPr>
          <p:cNvPr id="134" name="CustomShape 2"/>
          <p:cNvSpPr/>
          <p:nvPr/>
        </p:nvSpPr>
        <p:spPr>
          <a:xfrm>
            <a:off x="1680480" y="2171160"/>
            <a:ext cx="7389360" cy="3018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0000"/>
              </a:lnSpc>
            </a:pPr>
            <a:endParaRPr b="0" lang="en-US" sz="1800" spc="-1" strike="noStrike">
              <a:latin typeface="Arial"/>
            </a:endParaRPr>
          </a:p>
          <a:p>
            <a:pPr>
              <a:lnSpc>
                <a:spcPct val="100000"/>
              </a:lnSpc>
              <a:spcAft>
                <a:spcPts val="249"/>
              </a:spcAft>
            </a:pPr>
            <a:r>
              <a:rPr b="0" lang="en-US" sz="1800" spc="-1" strike="noStrike">
                <a:solidFill>
                  <a:srgbClr val="000000"/>
                </a:solidFill>
                <a:latin typeface="Times New Roman"/>
                <a:ea typeface="DejaVu Sans"/>
              </a:rPr>
              <a:t>1. The owners/ creators of each CELBET course will analyze the content and the pedagogical methods used </a:t>
            </a: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2. Priority for e-learning courses </a:t>
            </a: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3. The content and the presentation methods will be updated </a:t>
            </a: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4. The administrators of CELBET TP will prepare the courses for migration </a:t>
            </a:r>
            <a:endParaRPr b="0" lang="en-US" sz="1800" spc="-1" strike="noStrike">
              <a:latin typeface="Arial"/>
            </a:endParaRPr>
          </a:p>
          <a:p>
            <a:pPr>
              <a:lnSpc>
                <a:spcPct val="150000"/>
              </a:lnSpc>
              <a:spcAft>
                <a:spcPts val="249"/>
              </a:spcAft>
            </a:pP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Responsible:  George Bucnaru</a:t>
            </a: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Deadline:  </a:t>
            </a:r>
            <a:r>
              <a:rPr b="0" lang="en-US" sz="1800" spc="-1" strike="noStrike">
                <a:solidFill>
                  <a:srgbClr val="000000"/>
                </a:solidFill>
                <a:latin typeface="Times New Roman"/>
                <a:ea typeface="DejaVu Sans"/>
              </a:rPr>
              <a:t>February-April 2023 </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5" name="Picture 2" descr=""/>
          <p:cNvPicPr/>
          <p:nvPr/>
        </p:nvPicPr>
        <p:blipFill>
          <a:blip r:embed="rId1"/>
          <a:stretch/>
        </p:blipFill>
        <p:spPr>
          <a:xfrm>
            <a:off x="7012800" y="6006240"/>
            <a:ext cx="1873080" cy="489240"/>
          </a:xfrm>
          <a:prstGeom prst="rect">
            <a:avLst/>
          </a:prstGeom>
          <a:ln>
            <a:noFill/>
          </a:ln>
        </p:spPr>
      </p:pic>
      <p:pic>
        <p:nvPicPr>
          <p:cNvPr id="136" name="Obrázok 4" descr=""/>
          <p:cNvPicPr/>
          <p:nvPr/>
        </p:nvPicPr>
        <p:blipFill>
          <a:blip r:embed="rId2"/>
          <a:stretch/>
        </p:blipFill>
        <p:spPr>
          <a:xfrm>
            <a:off x="327240" y="146880"/>
            <a:ext cx="2783880" cy="587520"/>
          </a:xfrm>
          <a:prstGeom prst="rect">
            <a:avLst/>
          </a:prstGeom>
          <a:ln>
            <a:noFill/>
          </a:ln>
        </p:spPr>
      </p:pic>
      <p:sp>
        <p:nvSpPr>
          <p:cNvPr id="137" name="CustomShape 1"/>
          <p:cNvSpPr/>
          <p:nvPr/>
        </p:nvSpPr>
        <p:spPr>
          <a:xfrm>
            <a:off x="2043360" y="462960"/>
            <a:ext cx="6635520" cy="575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nSpc>
                <a:spcPct val="100000"/>
              </a:lnSpc>
            </a:pPr>
            <a:endParaRPr b="0" lang="en-US" sz="1800" spc="-1" strike="noStrike">
              <a:latin typeface="Arial"/>
            </a:endParaRPr>
          </a:p>
          <a:p>
            <a:pPr algn="ctr">
              <a:lnSpc>
                <a:spcPct val="100000"/>
              </a:lnSpc>
            </a:pPr>
            <a:r>
              <a:rPr b="1" lang="en-US" sz="2400" spc="-1" strike="noStrike">
                <a:solidFill>
                  <a:srgbClr val="000000"/>
                </a:solidFill>
                <a:latin typeface="Calibri"/>
                <a:ea typeface="DejaVu Sans"/>
              </a:rPr>
              <a:t> </a:t>
            </a:r>
            <a:r>
              <a:rPr b="1" lang="en-US" sz="2400" spc="-1" strike="noStrike">
                <a:solidFill>
                  <a:srgbClr val="034ea1"/>
                </a:solidFill>
                <a:latin typeface="Calibri"/>
                <a:ea typeface="SimSun"/>
              </a:rPr>
              <a:t>Migration of courses  </a:t>
            </a:r>
            <a:endParaRPr b="0" lang="en-US" sz="2400" spc="-1" strike="noStrike">
              <a:latin typeface="Arial"/>
            </a:endParaRPr>
          </a:p>
        </p:txBody>
      </p:sp>
      <p:sp>
        <p:nvSpPr>
          <p:cNvPr id="138" name="CustomShape 2"/>
          <p:cNvSpPr/>
          <p:nvPr/>
        </p:nvSpPr>
        <p:spPr>
          <a:xfrm>
            <a:off x="1583640" y="2306520"/>
            <a:ext cx="7389360" cy="2377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1. The TP administrators migrate the courses, 1 by 1 </a:t>
            </a:r>
            <a:endParaRPr b="0" lang="en-US" sz="1800" spc="-1" strike="noStrike">
              <a:latin typeface="Arial"/>
            </a:endParaRPr>
          </a:p>
          <a:p>
            <a:pPr>
              <a:lnSpc>
                <a:spcPct val="150000"/>
              </a:lnSpc>
            </a:pPr>
            <a:r>
              <a:rPr b="0" lang="en-US" sz="1800" spc="-1" strike="noStrike">
                <a:solidFill>
                  <a:srgbClr val="000000"/>
                </a:solidFill>
                <a:latin typeface="Times New Roman"/>
                <a:ea typeface="DejaVu Sans"/>
              </a:rPr>
              <a:t>2. After each course migration, they will ensure if the course is functioning</a:t>
            </a:r>
            <a:endParaRPr b="0" lang="en-US" sz="1800" spc="-1" strike="noStrike">
              <a:latin typeface="Arial"/>
            </a:endParaRPr>
          </a:p>
          <a:p>
            <a:pPr>
              <a:lnSpc>
                <a:spcPct val="100000"/>
              </a:lnSpc>
            </a:pPr>
            <a:r>
              <a:rPr b="0" lang="en-US" sz="1800" spc="-1" strike="noStrike">
                <a:solidFill>
                  <a:srgbClr val="000000"/>
                </a:solidFill>
                <a:latin typeface="Times New Roman"/>
                <a:ea typeface="DejaVu Sans"/>
              </a:rPr>
              <a:t>3. During this process, the CELBET training courses will functioning on both platforms (TP and EU-LMS) </a:t>
            </a:r>
            <a:endParaRPr b="0" lang="en-US" sz="1800" spc="-1" strike="noStrike">
              <a:latin typeface="Arial"/>
            </a:endParaRPr>
          </a:p>
          <a:p>
            <a:pPr>
              <a:lnSpc>
                <a:spcPct val="100000"/>
              </a:lnSpc>
              <a:spcAft>
                <a:spcPts val="249"/>
              </a:spcAft>
            </a:pPr>
            <a:endParaRPr b="0" lang="en-US" sz="1800" spc="-1" strike="noStrike">
              <a:latin typeface="Arial"/>
            </a:endParaRPr>
          </a:p>
          <a:p>
            <a:pPr algn="ctr">
              <a:lnSpc>
                <a:spcPct val="100000"/>
              </a:lnSpc>
              <a:spcAft>
                <a:spcPts val="249"/>
              </a:spcAft>
            </a:pP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Responsible:  Tomas Polak, George Bucnaru</a:t>
            </a: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Deadline:  March- September</a:t>
            </a:r>
            <a:r>
              <a:rPr b="0" lang="en-US" sz="1800" spc="-1" strike="noStrike">
                <a:solidFill>
                  <a:srgbClr val="000000"/>
                </a:solidFill>
                <a:latin typeface="Times New Roman"/>
                <a:ea typeface="DejaVu Sans"/>
              </a:rPr>
              <a:t> 2023 </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9" name="Picture 2" descr=""/>
          <p:cNvPicPr/>
          <p:nvPr/>
        </p:nvPicPr>
        <p:blipFill>
          <a:blip r:embed="rId1"/>
          <a:stretch/>
        </p:blipFill>
        <p:spPr>
          <a:xfrm>
            <a:off x="7012800" y="6006240"/>
            <a:ext cx="1873080" cy="489240"/>
          </a:xfrm>
          <a:prstGeom prst="rect">
            <a:avLst/>
          </a:prstGeom>
          <a:ln>
            <a:noFill/>
          </a:ln>
        </p:spPr>
      </p:pic>
      <p:pic>
        <p:nvPicPr>
          <p:cNvPr id="140" name="Obrázok 4" descr=""/>
          <p:cNvPicPr/>
          <p:nvPr/>
        </p:nvPicPr>
        <p:blipFill>
          <a:blip r:embed="rId2"/>
          <a:stretch/>
        </p:blipFill>
        <p:spPr>
          <a:xfrm>
            <a:off x="327240" y="146880"/>
            <a:ext cx="2783880" cy="587520"/>
          </a:xfrm>
          <a:prstGeom prst="rect">
            <a:avLst/>
          </a:prstGeom>
          <a:ln>
            <a:noFill/>
          </a:ln>
        </p:spPr>
      </p:pic>
      <p:sp>
        <p:nvSpPr>
          <p:cNvPr id="141" name="CustomShape 1"/>
          <p:cNvSpPr/>
          <p:nvPr/>
        </p:nvSpPr>
        <p:spPr>
          <a:xfrm>
            <a:off x="2080440" y="462960"/>
            <a:ext cx="6635520" cy="575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nSpc>
                <a:spcPct val="100000"/>
              </a:lnSpc>
            </a:pPr>
            <a:endParaRPr b="0" lang="en-US" sz="1800" spc="-1" strike="noStrike">
              <a:latin typeface="Arial"/>
            </a:endParaRPr>
          </a:p>
          <a:p>
            <a:pPr algn="ctr">
              <a:lnSpc>
                <a:spcPct val="100000"/>
              </a:lnSpc>
            </a:pPr>
            <a:r>
              <a:rPr b="1" lang="en-US" sz="2400" spc="-1" strike="noStrike">
                <a:solidFill>
                  <a:srgbClr val="000000"/>
                </a:solidFill>
                <a:latin typeface="Calibri"/>
                <a:ea typeface="SimSun"/>
              </a:rPr>
              <a:t> </a:t>
            </a:r>
            <a:r>
              <a:rPr b="1" lang="en-US" sz="2400" spc="-1" strike="noStrike">
                <a:solidFill>
                  <a:srgbClr val="034ea1"/>
                </a:solidFill>
                <a:latin typeface="Calibri"/>
                <a:ea typeface="SimSun"/>
              </a:rPr>
              <a:t>Complete migration of training courses/materials from CELBET TP to EU-LMS </a:t>
            </a:r>
            <a:endParaRPr b="0" lang="en-US" sz="2400" spc="-1" strike="noStrike">
              <a:latin typeface="Arial"/>
            </a:endParaRPr>
          </a:p>
        </p:txBody>
      </p:sp>
      <p:sp>
        <p:nvSpPr>
          <p:cNvPr id="142" name="CustomShape 2"/>
          <p:cNvSpPr/>
          <p:nvPr/>
        </p:nvSpPr>
        <p:spPr>
          <a:xfrm>
            <a:off x="1730880" y="2306520"/>
            <a:ext cx="7389360" cy="3293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0000"/>
              </a:lnSpc>
            </a:pPr>
            <a:endParaRPr b="0" lang="en-US" sz="1800" spc="-1" strike="noStrike">
              <a:latin typeface="Arial"/>
            </a:endParaRPr>
          </a:p>
          <a:p>
            <a:pPr>
              <a:lnSpc>
                <a:spcPct val="100000"/>
              </a:lnSpc>
              <a:spcAft>
                <a:spcPts val="249"/>
              </a:spcAft>
            </a:pPr>
            <a:r>
              <a:rPr b="0" lang="en-US" sz="1800" spc="-1" strike="noStrike">
                <a:solidFill>
                  <a:srgbClr val="000000"/>
                </a:solidFill>
                <a:latin typeface="Times New Roman"/>
                <a:ea typeface="DejaVu Sans"/>
              </a:rPr>
              <a:t>1. After the last CELBET course is migrated on EU LMS, the CELBET TT experts will inform all CELBET TP users about the migration and about the modality for access this courses on EU LMS </a:t>
            </a:r>
            <a:endParaRPr b="0" lang="en-US" sz="1800" spc="-1" strike="noStrike">
              <a:latin typeface="Arial"/>
            </a:endParaRPr>
          </a:p>
          <a:p>
            <a:pPr>
              <a:lnSpc>
                <a:spcPct val="150000"/>
              </a:lnSpc>
              <a:spcAft>
                <a:spcPts val="249"/>
              </a:spcAft>
            </a:pPr>
            <a:r>
              <a:rPr b="0" lang="en-US" sz="1800" spc="-1" strike="noStrike">
                <a:solidFill>
                  <a:srgbClr val="000000"/>
                </a:solidFill>
                <a:latin typeface="Times New Roman"/>
                <a:ea typeface="DejaVu Sans"/>
              </a:rPr>
              <a:t>2. CELBET TT experts will organize training activities on EU LMS </a:t>
            </a:r>
            <a:endParaRPr b="0" lang="en-US" sz="1800" spc="-1" strike="noStrike">
              <a:latin typeface="Arial"/>
            </a:endParaRPr>
          </a:p>
          <a:p>
            <a:pPr>
              <a:lnSpc>
                <a:spcPct val="100000"/>
              </a:lnSpc>
              <a:spcAft>
                <a:spcPts val="249"/>
              </a:spcAft>
            </a:pPr>
            <a:r>
              <a:rPr b="0" lang="en-US" sz="1800" spc="-1" strike="noStrike">
                <a:solidFill>
                  <a:srgbClr val="000000"/>
                </a:solidFill>
                <a:latin typeface="Times New Roman"/>
                <a:ea typeface="DejaVu Sans"/>
              </a:rPr>
              <a:t>3. New courses will be developed by TT experts and CELBET course creators on EU LMS </a:t>
            </a:r>
            <a:endParaRPr b="0" lang="en-US" sz="1800" spc="-1" strike="noStrike">
              <a:latin typeface="Arial"/>
            </a:endParaRPr>
          </a:p>
          <a:p>
            <a:pPr>
              <a:lnSpc>
                <a:spcPct val="100000"/>
              </a:lnSpc>
              <a:spcAft>
                <a:spcPts val="249"/>
              </a:spcAft>
            </a:pP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Responsible:  COM, CELBET TT, Tomas Polak</a:t>
            </a:r>
            <a:endParaRPr b="0" lang="en-US" sz="1800" spc="-1" strike="noStrike">
              <a:latin typeface="Arial"/>
            </a:endParaRPr>
          </a:p>
          <a:p>
            <a:pPr algn="ctr">
              <a:lnSpc>
                <a:spcPct val="100000"/>
              </a:lnSpc>
              <a:spcAft>
                <a:spcPts val="249"/>
              </a:spcAft>
            </a:pPr>
            <a:r>
              <a:rPr b="0" lang="en-US" sz="1800" spc="-1" strike="noStrike">
                <a:solidFill>
                  <a:srgbClr val="000000"/>
                </a:solidFill>
                <a:latin typeface="Arial"/>
                <a:ea typeface="SimSun"/>
              </a:rPr>
              <a:t>Deadline: September</a:t>
            </a:r>
            <a:r>
              <a:rPr b="0" lang="en-US" sz="1800" spc="-1" strike="noStrike">
                <a:solidFill>
                  <a:srgbClr val="000000"/>
                </a:solidFill>
                <a:latin typeface="Times New Roman"/>
                <a:ea typeface="DejaVu Sans"/>
              </a:rPr>
              <a:t> 2023 </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CELBET Color full logo with COM logo (4)</Template>
  <TotalTime>2281</TotalTime>
  <Application>LibreOffice/6.3.1.2$Windows_X86_64 LibreOffice_project/b79626edf0065ac373bd1df5c28bd630b4424273</Application>
  <Words>1</Words>
  <Paragraphs>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2022-05-12T07:07:25Z</dcterms:created>
  <dc:creator>Windows User</dc:creator>
  <dc:description/>
  <dc:language>en-US</dc:language>
  <cp:lastModifiedBy/>
  <cp:lastPrinted>2018-03-22T11:39:02Z</cp:lastPrinted>
  <dcterms:modified xsi:type="dcterms:W3CDTF">2023-03-14T14:39:08Z</dcterms:modified>
  <cp:revision>105</cp:revision>
  <dc:subject/>
  <dc:title>PowerPoint bemutató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DLPManualFileClassification">
    <vt:lpwstr>{fda3041b-e405-41d9-ab17-3871d5906b2d}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FCATEGORY">
    <vt:lpwstr>InformacjeMiedzynarodowe</vt:lpwstr>
  </property>
  <property fmtid="{D5CDD505-2E9C-101B-9397-08002B2CF9AE}" pid="8" name="MFClassificationDate">
    <vt:lpwstr>2022-05-17T11:55:50.7995010+02:00</vt:lpwstr>
  </property>
  <property fmtid="{D5CDD505-2E9C-101B-9397-08002B2CF9AE}" pid="9" name="MFClassifiedBy">
    <vt:lpwstr>MF\GRWM;Grabowska Anna 11</vt:lpwstr>
  </property>
  <property fmtid="{D5CDD505-2E9C-101B-9397-08002B2CF9AE}" pid="10" name="MFClassifiedBySID">
    <vt:lpwstr>MF\S-1-5-21-1525952054-1005573771-2909822258-352189</vt:lpwstr>
  </property>
  <property fmtid="{D5CDD505-2E9C-101B-9397-08002B2CF9AE}" pid="11" name="MFGRNItemId">
    <vt:lpwstr>GRN-68ab2400-d1f2-47bc-8a0e-2b3fe1c4a677</vt:lpwstr>
  </property>
  <property fmtid="{D5CDD505-2E9C-101B-9397-08002B2CF9AE}" pid="12" name="MFHash">
    <vt:lpwstr>vXLFkCX7K7U4HksraBtL5ouv8IngasoZfxSxRk1L4mE=</vt:lpwstr>
  </property>
  <property fmtid="{D5CDD505-2E9C-101B-9397-08002B2CF9AE}" pid="13" name="MFRefresh">
    <vt:lpwstr>False</vt:lpwstr>
  </property>
  <property fmtid="{D5CDD505-2E9C-101B-9397-08002B2CF9AE}" pid="14" name="MMClips">
    <vt:i4>0</vt:i4>
  </property>
  <property fmtid="{D5CDD505-2E9C-101B-9397-08002B2CF9AE}" pid="15" name="Notes">
    <vt:i4>1</vt:i4>
  </property>
  <property fmtid="{D5CDD505-2E9C-101B-9397-08002B2CF9AE}" pid="16" name="PresentationFormat">
    <vt:lpwstr>Diavetítés a képernyőre (4:3 oldalarány)</vt:lpwstr>
  </property>
  <property fmtid="{D5CDD505-2E9C-101B-9397-08002B2CF9AE}" pid="17" name="ScaleCrop">
    <vt:bool>0</vt:bool>
  </property>
  <property fmtid="{D5CDD505-2E9C-101B-9397-08002B2CF9AE}" pid="18" name="ShareDoc">
    <vt:bool>0</vt:bool>
  </property>
  <property fmtid="{D5CDD505-2E9C-101B-9397-08002B2CF9AE}" pid="19" name="Slides">
    <vt:i4>2</vt:i4>
  </property>
</Properties>
</file>