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2"/>
  </p:notesMasterIdLst>
  <p:handoutMasterIdLst>
    <p:handoutMasterId r:id="rId13"/>
  </p:handoutMasterIdLst>
  <p:sldIdLst>
    <p:sldId id="256" r:id="rId2"/>
    <p:sldId id="263" r:id="rId3"/>
    <p:sldId id="265" r:id="rId4"/>
    <p:sldId id="264" r:id="rId5"/>
    <p:sldId id="267" r:id="rId6"/>
    <p:sldId id="266" r:id="rId7"/>
    <p:sldId id="268" r:id="rId8"/>
    <p:sldId id="271" r:id="rId9"/>
    <p:sldId id="272" r:id="rId10"/>
    <p:sldId id="273" r:id="rId1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BF5"/>
    <a:srgbClr val="336699"/>
    <a:srgbClr val="BFD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p:scale>
          <a:sx n="66" d="100"/>
          <a:sy n="66" d="100"/>
        </p:scale>
        <p:origin x="2256" y="11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6D82D5-BA90-4506-A2EC-0AE21021CCF1}" type="datetimeFigureOut">
              <a:rPr lang="pl-PL" smtClean="0"/>
              <a:t>14.12.2023</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DFD9BA-FCD5-4409-94CF-F7519EFC7573}" type="slidenum">
              <a:rPr lang="pl-PL" smtClean="0"/>
              <a:t>‹#›</a:t>
            </a:fld>
            <a:endParaRPr lang="pl-PL"/>
          </a:p>
        </p:txBody>
      </p:sp>
    </p:spTree>
    <p:extLst>
      <p:ext uri="{BB962C8B-B14F-4D97-AF65-F5344CB8AC3E}">
        <p14:creationId xmlns:p14="http://schemas.microsoft.com/office/powerpoint/2010/main" val="767850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9DA86-A105-4F9B-8513-730D4FBD90D2}" type="datetimeFigureOut">
              <a:rPr lang="pl-PL" smtClean="0"/>
              <a:t>14.12.2023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71FE6-FE4F-41CC-A9AA-983CE06694F9}" type="slidenum">
              <a:rPr lang="pl-PL" smtClean="0"/>
              <a:t>‹#›</a:t>
            </a:fld>
            <a:endParaRPr lang="pl-PL"/>
          </a:p>
        </p:txBody>
      </p:sp>
    </p:spTree>
    <p:extLst>
      <p:ext uri="{BB962C8B-B14F-4D97-AF65-F5344CB8AC3E}">
        <p14:creationId xmlns:p14="http://schemas.microsoft.com/office/powerpoint/2010/main" val="96706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14.12.2023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57980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14.12.2023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374072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14.12.2023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11073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87140F5-0AA5-458A-B229-DB31E5C9360B}" type="datetimeFigureOut">
              <a:rPr lang="pl-PL" smtClean="0"/>
              <a:t>14.12.2023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86495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1"/>
            <a:ext cx="103632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B87140F5-0AA5-458A-B229-DB31E5C9360B}" type="datetimeFigureOut">
              <a:rPr lang="pl-PL" smtClean="0"/>
              <a:t>14.12.2023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13257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87140F5-0AA5-458A-B229-DB31E5C9360B}" type="datetimeFigureOut">
              <a:rPr lang="pl-PL" smtClean="0"/>
              <a:t>14.12.2023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414949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87140F5-0AA5-458A-B229-DB31E5C9360B}" type="datetimeFigureOut">
              <a:rPr lang="pl-PL" smtClean="0"/>
              <a:t>14.12.2023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32655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87140F5-0AA5-458A-B229-DB31E5C9360B}" type="datetimeFigureOut">
              <a:rPr lang="pl-PL" smtClean="0"/>
              <a:t>14.12.2023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74270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87140F5-0AA5-458A-B229-DB31E5C9360B}" type="datetimeFigureOut">
              <a:rPr lang="pl-PL" smtClean="0"/>
              <a:t>14.12.2023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164897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B87140F5-0AA5-458A-B229-DB31E5C9360B}" type="datetimeFigureOut">
              <a:rPr lang="pl-PL" smtClean="0"/>
              <a:t>14.12.2023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7854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B87140F5-0AA5-458A-B229-DB31E5C9360B}" type="datetimeFigureOut">
              <a:rPr lang="pl-PL" smtClean="0"/>
              <a:t>14.12.2023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2E2A1C6-6FC6-4903-A15A-FCF9C446F27B}" type="slidenum">
              <a:rPr lang="pl-PL" smtClean="0"/>
              <a:t>‹#›</a:t>
            </a:fld>
            <a:endParaRPr lang="pl-PL"/>
          </a:p>
        </p:txBody>
      </p:sp>
    </p:spTree>
    <p:extLst>
      <p:ext uri="{BB962C8B-B14F-4D97-AF65-F5344CB8AC3E}">
        <p14:creationId xmlns:p14="http://schemas.microsoft.com/office/powerpoint/2010/main" val="266351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140F5-0AA5-458A-B229-DB31E5C9360B}" type="datetimeFigureOut">
              <a:rPr lang="pl-PL" smtClean="0"/>
              <a:t>14.12.2023</a:t>
            </a:fld>
            <a:endParaRPr lang="pl-PL"/>
          </a:p>
        </p:txBody>
      </p:sp>
      <p:sp>
        <p:nvSpPr>
          <p:cNvPr id="5" name="Symbol zastępczy stop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2A1C6-6FC6-4903-A15A-FCF9C446F27B}" type="slidenum">
              <a:rPr lang="pl-PL" smtClean="0"/>
              <a:t>‹#›</a:t>
            </a:fld>
            <a:endParaRPr lang="pl-PL"/>
          </a:p>
        </p:txBody>
      </p:sp>
    </p:spTree>
    <p:extLst>
      <p:ext uri="{BB962C8B-B14F-4D97-AF65-F5344CB8AC3E}">
        <p14:creationId xmlns:p14="http://schemas.microsoft.com/office/powerpoint/2010/main" val="24582231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6.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78383" y="2428974"/>
            <a:ext cx="10363200" cy="1470025"/>
          </a:xfrm>
        </p:spPr>
        <p:txBody>
          <a:bodyPr>
            <a:normAutofit fontScale="90000"/>
          </a:bodyPr>
          <a:lstStyle/>
          <a:p>
            <a:r>
              <a:rPr lang="pl-PL" dirty="0"/>
              <a:t>Autumn </a:t>
            </a:r>
            <a:r>
              <a:rPr lang="pl-PL" dirty="0" smtClean="0"/>
              <a:t>trainings</a:t>
            </a:r>
            <a:r>
              <a:rPr lang="fi-FI" dirty="0" smtClean="0"/>
              <a:t/>
            </a:r>
            <a:br>
              <a:rPr lang="fi-FI" dirty="0" smtClean="0"/>
            </a:br>
            <a:r>
              <a:rPr lang="fi-FI" sz="2700" dirty="0" err="1" smtClean="0"/>
              <a:t>Bus</a:t>
            </a:r>
            <a:r>
              <a:rPr lang="fi-FI" sz="2700" dirty="0" smtClean="0"/>
              <a:t> </a:t>
            </a:r>
            <a:r>
              <a:rPr lang="fi-FI" sz="2700" dirty="0" err="1" smtClean="0"/>
              <a:t>search</a:t>
            </a:r>
            <a:r>
              <a:rPr lang="fi-FI" sz="2700" dirty="0" smtClean="0"/>
              <a:t/>
            </a:r>
            <a:br>
              <a:rPr lang="fi-FI" sz="2700" dirty="0" smtClean="0"/>
            </a:br>
            <a:r>
              <a:rPr lang="fi-FI" sz="2700" dirty="0" err="1" smtClean="0"/>
              <a:t>Integrity</a:t>
            </a:r>
            <a:r>
              <a:rPr lang="fi-FI" sz="2700" dirty="0" smtClean="0"/>
              <a:t> and </a:t>
            </a:r>
            <a:r>
              <a:rPr lang="fi-FI" sz="2700" dirty="0" err="1" smtClean="0"/>
              <a:t>professional</a:t>
            </a:r>
            <a:r>
              <a:rPr lang="fi-FI" sz="2700" dirty="0" smtClean="0"/>
              <a:t> </a:t>
            </a:r>
            <a:r>
              <a:rPr lang="fi-FI" sz="2700" dirty="0" err="1" smtClean="0"/>
              <a:t>ethics</a:t>
            </a:r>
            <a:r>
              <a:rPr lang="fi-FI" sz="2700" dirty="0" smtClean="0"/>
              <a:t/>
            </a:r>
            <a:br>
              <a:rPr lang="fi-FI" sz="2700" dirty="0" smtClean="0"/>
            </a:br>
            <a:r>
              <a:rPr lang="fi-FI" sz="2700" dirty="0" err="1" smtClean="0"/>
              <a:t>Truck</a:t>
            </a:r>
            <a:r>
              <a:rPr lang="fi-FI" sz="2700" dirty="0" smtClean="0"/>
              <a:t> </a:t>
            </a:r>
            <a:r>
              <a:rPr lang="fi-FI" sz="2700" dirty="0" err="1" smtClean="0"/>
              <a:t>search</a:t>
            </a:r>
            <a:endParaRPr lang="pl-PL" sz="2700"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12" y="404665"/>
            <a:ext cx="5112542" cy="129938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440" y="6203554"/>
            <a:ext cx="1944118" cy="510380"/>
          </a:xfrm>
          <a:prstGeom prst="rect">
            <a:avLst/>
          </a:prstGeom>
        </p:spPr>
      </p:pic>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891" y="4221088"/>
            <a:ext cx="2160240" cy="1811002"/>
          </a:xfrm>
          <a:prstGeom prst="rect">
            <a:avLst/>
          </a:prstGeom>
        </p:spPr>
      </p:pic>
      <p:pic>
        <p:nvPicPr>
          <p:cNvPr id="4" name="Kuva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145" y="4221088"/>
            <a:ext cx="3219559" cy="1811002"/>
          </a:xfrm>
          <a:prstGeom prst="rect">
            <a:avLst/>
          </a:prstGeom>
        </p:spPr>
      </p:pic>
      <p:pic>
        <p:nvPicPr>
          <p:cNvPr id="7" name="Kuv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8358" y="4221088"/>
            <a:ext cx="3219560" cy="1811002"/>
          </a:xfrm>
          <a:prstGeom prst="rect">
            <a:avLst/>
          </a:prstGeom>
        </p:spPr>
      </p:pic>
    </p:spTree>
    <p:extLst>
      <p:ext uri="{BB962C8B-B14F-4D97-AF65-F5344CB8AC3E}">
        <p14:creationId xmlns:p14="http://schemas.microsoft.com/office/powerpoint/2010/main" val="2513204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3352" y="1128610"/>
            <a:ext cx="6196914" cy="1325563"/>
          </a:xfrm>
        </p:spPr>
        <p:txBody>
          <a:bodyPr>
            <a:normAutofit/>
          </a:bodyPr>
          <a:lstStyle/>
          <a:p>
            <a:pPr algn="l"/>
            <a:r>
              <a:rPr lang="en-US" sz="2800" b="1" dirty="0" smtClean="0"/>
              <a:t>Do </a:t>
            </a:r>
            <a:r>
              <a:rPr lang="en-US" sz="2800" b="1" dirty="0"/>
              <a:t>you have any suggestion in order to improve next training on this topic?</a:t>
            </a:r>
            <a:r>
              <a:rPr lang="en-US" sz="2800" b="1" dirty="0" smtClean="0"/>
              <a:t> </a:t>
            </a:r>
            <a:endParaRPr lang="fi-FI" sz="2800" b="1" dirty="0"/>
          </a:p>
        </p:txBody>
      </p:sp>
      <p:sp>
        <p:nvSpPr>
          <p:cNvPr id="3" name="Sisällön paikkamerkki 2"/>
          <p:cNvSpPr>
            <a:spLocks noGrp="1"/>
          </p:cNvSpPr>
          <p:nvPr>
            <p:ph idx="1"/>
          </p:nvPr>
        </p:nvSpPr>
        <p:spPr>
          <a:xfrm>
            <a:off x="237974" y="2406321"/>
            <a:ext cx="6547338" cy="4351338"/>
          </a:xfrm>
        </p:spPr>
        <p:txBody>
          <a:bodyPr>
            <a:normAutofit/>
          </a:bodyPr>
          <a:lstStyle/>
          <a:p>
            <a:r>
              <a:rPr lang="en-US" sz="2800" dirty="0" smtClean="0"/>
              <a:t>“to inform  participants to bring some tools like </a:t>
            </a:r>
            <a:r>
              <a:rPr lang="en-US" sz="2800" dirty="0" err="1" smtClean="0"/>
              <a:t>scredrivers</a:t>
            </a:r>
            <a:r>
              <a:rPr lang="en-US" sz="2800" dirty="0" smtClean="0"/>
              <a:t>, </a:t>
            </a:r>
            <a:r>
              <a:rPr lang="en-US" sz="2800" dirty="0" err="1" smtClean="0"/>
              <a:t>flaslights</a:t>
            </a:r>
            <a:r>
              <a:rPr lang="en-US" sz="2800" dirty="0" smtClean="0"/>
              <a:t> etc..”</a:t>
            </a:r>
          </a:p>
          <a:p>
            <a:r>
              <a:rPr lang="en-US" sz="2800" dirty="0" smtClean="0"/>
              <a:t>“more time, course 4 days, 2 days of theory and 2 practice”</a:t>
            </a:r>
          </a:p>
          <a:p>
            <a:r>
              <a:rPr lang="fi-FI" sz="2800" dirty="0" smtClean="0"/>
              <a:t>”it </a:t>
            </a:r>
            <a:r>
              <a:rPr lang="fi-FI" sz="2800" dirty="0" err="1" smtClean="0"/>
              <a:t>was</a:t>
            </a:r>
            <a:r>
              <a:rPr lang="fi-FI" sz="2800" dirty="0" smtClean="0"/>
              <a:t> </a:t>
            </a:r>
            <a:r>
              <a:rPr lang="fi-FI" sz="2800" dirty="0" err="1" smtClean="0"/>
              <a:t>perfect</a:t>
            </a:r>
            <a:r>
              <a:rPr lang="fi-FI" sz="2800" dirty="0" smtClean="0"/>
              <a:t>”</a:t>
            </a:r>
          </a:p>
          <a:p>
            <a:r>
              <a:rPr lang="en-US" sz="2800" dirty="0" smtClean="0"/>
              <a:t>“the organizer should inform trainees to take own tools”</a:t>
            </a:r>
            <a:endParaRPr lang="fi-FI" sz="2800" dirty="0"/>
          </a:p>
        </p:txBody>
      </p:sp>
      <p:pic>
        <p:nvPicPr>
          <p:cNvPr id="5" name="Kuv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896" y="1484784"/>
            <a:ext cx="5184576" cy="3888432"/>
          </a:xfrm>
          <a:prstGeom prst="rect">
            <a:avLst/>
          </a:prstGeom>
        </p:spPr>
      </p:pic>
      <p:pic>
        <p:nvPicPr>
          <p:cNvPr id="6" name="Kuva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501" b="39367"/>
          <a:stretch/>
        </p:blipFill>
        <p:spPr>
          <a:xfrm>
            <a:off x="140277" y="98474"/>
            <a:ext cx="2343843" cy="940618"/>
          </a:xfrm>
          <a:prstGeom prst="rect">
            <a:avLst/>
          </a:prstGeom>
        </p:spPr>
      </p:pic>
    </p:spTree>
    <p:extLst>
      <p:ext uri="{BB962C8B-B14F-4D97-AF65-F5344CB8AC3E}">
        <p14:creationId xmlns:p14="http://schemas.microsoft.com/office/powerpoint/2010/main" val="3109945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81200" y="557808"/>
            <a:ext cx="8229600" cy="1143000"/>
          </a:xfrm>
        </p:spPr>
        <p:txBody>
          <a:bodyPr>
            <a:normAutofit fontScale="90000"/>
          </a:bodyPr>
          <a:lstStyle/>
          <a:p>
            <a:r>
              <a:rPr lang="fi-FI" dirty="0" err="1" smtClean="0">
                <a:latin typeface="Arial" panose="020B0604020202020204" pitchFamily="34" charset="0"/>
                <a:cs typeface="Arial" panose="020B0604020202020204" pitchFamily="34" charset="0"/>
              </a:rPr>
              <a:t>Bus</a:t>
            </a:r>
            <a:r>
              <a:rPr lang="fi-FI" dirty="0" smtClean="0">
                <a:latin typeface="Arial" panose="020B0604020202020204" pitchFamily="34" charset="0"/>
                <a:cs typeface="Arial" panose="020B0604020202020204" pitchFamily="34" charset="0"/>
              </a:rPr>
              <a:t> </a:t>
            </a:r>
            <a:r>
              <a:rPr lang="fi-FI" dirty="0" err="1" smtClean="0">
                <a:latin typeface="Arial" panose="020B0604020202020204" pitchFamily="34" charset="0"/>
                <a:cs typeface="Arial" panose="020B0604020202020204" pitchFamily="34" charset="0"/>
              </a:rPr>
              <a:t>search</a:t>
            </a:r>
            <a:r>
              <a:rPr lang="fi-FI" dirty="0" smtClean="0">
                <a:latin typeface="Arial" panose="020B0604020202020204" pitchFamily="34" charset="0"/>
                <a:cs typeface="Arial" panose="020B0604020202020204" pitchFamily="34" charset="0"/>
              </a:rPr>
              <a:t> </a:t>
            </a:r>
            <a:r>
              <a:rPr lang="fi-FI" dirty="0" err="1" smtClean="0">
                <a:latin typeface="Arial" panose="020B0604020202020204" pitchFamily="34" charset="0"/>
                <a:cs typeface="Arial" panose="020B0604020202020204" pitchFamily="34" charset="0"/>
              </a:rPr>
              <a:t>training</a:t>
            </a:r>
            <a:r>
              <a:rPr lang="fi-FI" dirty="0" smtClean="0">
                <a:latin typeface="Arial" panose="020B0604020202020204" pitchFamily="34" charset="0"/>
                <a:cs typeface="Arial" panose="020B0604020202020204" pitchFamily="34" charset="0"/>
              </a:rPr>
              <a:t/>
            </a:r>
            <a:br>
              <a:rPr lang="fi-FI" dirty="0" smtClean="0">
                <a:latin typeface="Arial" panose="020B0604020202020204" pitchFamily="34" charset="0"/>
                <a:cs typeface="Arial" panose="020B0604020202020204" pitchFamily="34" charset="0"/>
              </a:rPr>
            </a:br>
            <a:r>
              <a:rPr lang="fi-FI" sz="2700" dirty="0" err="1" smtClean="0"/>
              <a:t>September</a:t>
            </a:r>
            <a:r>
              <a:rPr lang="fi-FI" sz="2700" dirty="0" smtClean="0"/>
              <a:t> 26-28 2023</a:t>
            </a:r>
            <a:endParaRPr lang="pl-PL" sz="2700"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479376" y="2122057"/>
            <a:ext cx="5544616" cy="4065315"/>
          </a:xfrm>
        </p:spPr>
        <p:txBody>
          <a:bodyPr>
            <a:normAutofit/>
          </a:bodyPr>
          <a:lstStyle/>
          <a:p>
            <a:r>
              <a:rPr lang="en-US" sz="1800" dirty="0"/>
              <a:t>The training consisted of the theory of bus inspection and two practical exercises</a:t>
            </a:r>
          </a:p>
          <a:p>
            <a:r>
              <a:rPr lang="en-US" sz="1800" dirty="0" smtClean="0">
                <a:cs typeface="Arial" panose="020B0604020202020204" pitchFamily="34" charset="0"/>
              </a:rPr>
              <a:t>Theory </a:t>
            </a:r>
            <a:r>
              <a:rPr lang="en-US" sz="1800" dirty="0">
                <a:cs typeface="Arial" panose="020B0604020202020204" pitchFamily="34" charset="0"/>
              </a:rPr>
              <a:t>at the </a:t>
            </a:r>
            <a:r>
              <a:rPr lang="en-US" sz="1800" dirty="0" err="1">
                <a:cs typeface="Arial" panose="020B0604020202020204" pitchFamily="34" charset="0"/>
              </a:rPr>
              <a:t>Tax&amp;Customs</a:t>
            </a:r>
            <a:r>
              <a:rPr lang="en-US" sz="1800" dirty="0">
                <a:cs typeface="Arial" panose="020B0604020202020204" pitchFamily="34" charset="0"/>
              </a:rPr>
              <a:t> Academy in </a:t>
            </a:r>
            <a:r>
              <a:rPr lang="en-US" sz="1800" dirty="0" err="1">
                <a:cs typeface="Arial" panose="020B0604020202020204" pitchFamily="34" charset="0"/>
              </a:rPr>
              <a:t>Przemyśl</a:t>
            </a:r>
            <a:r>
              <a:rPr lang="en-US" sz="1800" dirty="0">
                <a:cs typeface="Arial" panose="020B0604020202020204" pitchFamily="34" charset="0"/>
              </a:rPr>
              <a:t>, practical parts at the training center and </a:t>
            </a:r>
            <a:r>
              <a:rPr lang="en-US" sz="1800" dirty="0" err="1">
                <a:cs typeface="Arial" panose="020B0604020202020204" pitchFamily="34" charset="0"/>
              </a:rPr>
              <a:t>Medyka</a:t>
            </a:r>
            <a:r>
              <a:rPr lang="en-US" sz="1800" dirty="0">
                <a:cs typeface="Arial" panose="020B0604020202020204" pitchFamily="34" charset="0"/>
              </a:rPr>
              <a:t> </a:t>
            </a:r>
            <a:r>
              <a:rPr lang="en-US" sz="1800" dirty="0" smtClean="0">
                <a:cs typeface="Arial" panose="020B0604020202020204" pitchFamily="34" charset="0"/>
              </a:rPr>
              <a:t>BCP</a:t>
            </a:r>
          </a:p>
          <a:p>
            <a:r>
              <a:rPr lang="en-US" sz="1800" dirty="0" smtClean="0">
                <a:cs typeface="Arial" panose="020B0604020202020204" pitchFamily="34" charset="0"/>
              </a:rPr>
              <a:t>Training focused at </a:t>
            </a:r>
            <a:r>
              <a:rPr lang="en-US" sz="1800" dirty="0"/>
              <a:t>inspection process, different inspection methods and the correct and safe use of inspection </a:t>
            </a:r>
            <a:r>
              <a:rPr lang="en-US" sz="1800" dirty="0" smtClean="0"/>
              <a:t>equipment</a:t>
            </a:r>
          </a:p>
          <a:p>
            <a:r>
              <a:rPr lang="pl-PL" sz="1800" dirty="0" smtClean="0">
                <a:cs typeface="Arial" panose="020B0604020202020204" pitchFamily="34" charset="0"/>
              </a:rPr>
              <a:t>Customs </a:t>
            </a:r>
            <a:r>
              <a:rPr lang="pl-PL" sz="1800" dirty="0">
                <a:cs typeface="Arial" panose="020B0604020202020204" pitchFamily="34" charset="0"/>
              </a:rPr>
              <a:t>inspectors from 15 countries participated in the training: Belgium, Austria, Greece, Luxembourg, Poland, Romania, Sweden, Germany, Slovakia, Slovenia, Finland, Denmark, Czech Republic, Hungary and Estonia</a:t>
            </a:r>
            <a:endParaRPr lang="pl-PL" sz="1800" dirty="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16632"/>
            <a:ext cx="2193920" cy="576010"/>
          </a:xfrm>
          <a:prstGeom prst="rect">
            <a:avLst/>
          </a:prstGeom>
        </p:spPr>
      </p:pic>
      <p:pic>
        <p:nvPicPr>
          <p:cNvPr id="6" name="Kuv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410" y="4271417"/>
            <a:ext cx="5605302" cy="2277154"/>
          </a:xfrm>
          <a:prstGeom prst="rect">
            <a:avLst/>
          </a:prstGeom>
        </p:spPr>
      </p:pic>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7410" y="1854248"/>
            <a:ext cx="5605302" cy="2366839"/>
          </a:xfrm>
          <a:prstGeom prst="rect">
            <a:avLst/>
          </a:prstGeom>
        </p:spPr>
      </p:pic>
      <p:grpSp>
        <p:nvGrpSpPr>
          <p:cNvPr id="10" name="Ryhmä 9"/>
          <p:cNvGrpSpPr/>
          <p:nvPr/>
        </p:nvGrpSpPr>
        <p:grpSpPr>
          <a:xfrm>
            <a:off x="6213054" y="1526582"/>
            <a:ext cx="5978946" cy="5040560"/>
            <a:chOff x="6649852" y="1700808"/>
            <a:chExt cx="5978946" cy="5040560"/>
          </a:xfrm>
        </p:grpSpPr>
        <p:sp>
          <p:nvSpPr>
            <p:cNvPr id="9" name="Suorakulmio 8"/>
            <p:cNvSpPr/>
            <p:nvPr/>
          </p:nvSpPr>
          <p:spPr>
            <a:xfrm>
              <a:off x="6672064" y="1700808"/>
              <a:ext cx="5956734" cy="504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p:cNvSpPr/>
            <p:nvPr/>
          </p:nvSpPr>
          <p:spPr>
            <a:xfrm>
              <a:off x="6649852" y="2033198"/>
              <a:ext cx="5760640" cy="1384995"/>
            </a:xfrm>
            <a:prstGeom prst="rect">
              <a:avLst/>
            </a:prstGeom>
          </p:spPr>
          <p:txBody>
            <a:bodyPr wrap="square">
              <a:spAutoFit/>
            </a:bodyPr>
            <a:lstStyle/>
            <a:p>
              <a:r>
                <a:rPr lang="en-US" sz="1200" b="1" dirty="0">
                  <a:solidFill>
                    <a:srgbClr val="000000"/>
                  </a:solidFill>
                  <a:latin typeface="Calibri" panose="020F0502020204030204" pitchFamily="34" charset="0"/>
                </a:rPr>
                <a:t>Participant's comment about the </a:t>
              </a:r>
              <a:r>
                <a:rPr lang="en-US" sz="1200" b="1" dirty="0" smtClean="0">
                  <a:solidFill>
                    <a:srgbClr val="000000"/>
                  </a:solidFill>
                  <a:latin typeface="Calibri" panose="020F0502020204030204" pitchFamily="34" charset="0"/>
                </a:rPr>
                <a:t>training:</a:t>
              </a:r>
              <a:endParaRPr lang="en-US" sz="1200" b="1" dirty="0">
                <a:solidFill>
                  <a:srgbClr val="000000"/>
                </a:solidFill>
                <a:latin typeface="Calibri" panose="020F0502020204030204" pitchFamily="34" charset="0"/>
              </a:endParaRPr>
            </a:p>
            <a:p>
              <a:r>
                <a:rPr lang="en-US" sz="1200" i="1" dirty="0" smtClean="0">
                  <a:solidFill>
                    <a:srgbClr val="000000"/>
                  </a:solidFill>
                  <a:latin typeface="Calibri" panose="020F0502020204030204" pitchFamily="34" charset="0"/>
                </a:rPr>
                <a:t>“Definitely </a:t>
              </a:r>
              <a:r>
                <a:rPr lang="en-US" sz="1200" i="1" dirty="0">
                  <a:solidFill>
                    <a:srgbClr val="000000"/>
                  </a:solidFill>
                  <a:latin typeface="Calibri" panose="020F0502020204030204" pitchFamily="34" charset="0"/>
                </a:rPr>
                <a:t>the best part of the course was noticing the incredible opportunities and unity the EU offers us. It was interesting to hear about current smuggling trends from inspector colleagues and to compare their own work environment with others. In addition to physical inspection skills, the work of today's customs inspector requires mental skills, the ability to withstand pressure and social gifts. I warmly recommend applying to CELBET's courses</a:t>
              </a:r>
              <a:r>
                <a:rPr lang="en-US" sz="1200" i="1" dirty="0" smtClean="0">
                  <a:solidFill>
                    <a:srgbClr val="000000"/>
                  </a:solidFill>
                  <a:latin typeface="Calibri" panose="020F0502020204030204" pitchFamily="34" charset="0"/>
                </a:rPr>
                <a:t>.”</a:t>
              </a:r>
              <a:endParaRPr lang="fi-FI" sz="1200" dirty="0"/>
            </a:p>
          </p:txBody>
        </p:sp>
        <p:pic>
          <p:nvPicPr>
            <p:cNvPr id="8" name="Kuva 7"/>
            <p:cNvPicPr>
              <a:picLocks noChangeAspect="1"/>
            </p:cNvPicPr>
            <p:nvPr/>
          </p:nvPicPr>
          <p:blipFill rotWithShape="1">
            <a:blip r:embed="rId5">
              <a:extLst>
                <a:ext uri="{28A0092B-C50C-407E-A947-70E740481C1C}">
                  <a14:useLocalDpi xmlns:a14="http://schemas.microsoft.com/office/drawing/2010/main" val="0"/>
                </a:ext>
              </a:extLst>
            </a:blip>
            <a:srcRect t="7561"/>
            <a:stretch/>
          </p:blipFill>
          <p:spPr>
            <a:xfrm>
              <a:off x="6744072" y="3499328"/>
              <a:ext cx="5476540" cy="3114598"/>
            </a:xfrm>
            <a:prstGeom prst="rect">
              <a:avLst/>
            </a:prstGeom>
          </p:spPr>
        </p:pic>
      </p:grpSp>
      <p:cxnSp>
        <p:nvCxnSpPr>
          <p:cNvPr id="12" name="Suora yhdysviiva 11"/>
          <p:cNvCxnSpPr/>
          <p:nvPr/>
        </p:nvCxnSpPr>
        <p:spPr>
          <a:xfrm>
            <a:off x="6168008" y="1844824"/>
            <a:ext cx="0" cy="463421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62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116632"/>
            <a:ext cx="2193920" cy="576010"/>
          </a:xfrm>
          <a:prstGeom prst="rect">
            <a:avLst/>
          </a:prstGeom>
        </p:spPr>
      </p:pic>
      <p:sp>
        <p:nvSpPr>
          <p:cNvPr id="6" name="Tytuł 1"/>
          <p:cNvSpPr>
            <a:spLocks noGrp="1"/>
          </p:cNvSpPr>
          <p:nvPr>
            <p:ph type="title"/>
          </p:nvPr>
        </p:nvSpPr>
        <p:spPr>
          <a:xfrm>
            <a:off x="1981200" y="557808"/>
            <a:ext cx="8229600" cy="1143000"/>
          </a:xfrm>
        </p:spPr>
        <p:txBody>
          <a:bodyPr>
            <a:normAutofit fontScale="90000"/>
          </a:bodyPr>
          <a:lstStyle/>
          <a:p>
            <a:r>
              <a:rPr lang="fi-FI" dirty="0" err="1" smtClean="0">
                <a:latin typeface="Arial" panose="020B0604020202020204" pitchFamily="34" charset="0"/>
                <a:cs typeface="Arial" panose="020B0604020202020204" pitchFamily="34" charset="0"/>
              </a:rPr>
              <a:t>Integrity</a:t>
            </a:r>
            <a:r>
              <a:rPr lang="fi-FI" dirty="0" smtClean="0">
                <a:latin typeface="Arial" panose="020B0604020202020204" pitchFamily="34" charset="0"/>
                <a:cs typeface="Arial" panose="020B0604020202020204" pitchFamily="34" charset="0"/>
              </a:rPr>
              <a:t> and </a:t>
            </a:r>
            <a:r>
              <a:rPr lang="fi-FI" dirty="0" err="1" smtClean="0">
                <a:latin typeface="Arial" panose="020B0604020202020204" pitchFamily="34" charset="0"/>
                <a:cs typeface="Arial" panose="020B0604020202020204" pitchFamily="34" charset="0"/>
              </a:rPr>
              <a:t>professional</a:t>
            </a:r>
            <a:r>
              <a:rPr lang="fi-FI" dirty="0" smtClean="0">
                <a:latin typeface="Arial" panose="020B0604020202020204" pitchFamily="34" charset="0"/>
                <a:cs typeface="Arial" panose="020B0604020202020204" pitchFamily="34" charset="0"/>
              </a:rPr>
              <a:t> </a:t>
            </a:r>
            <a:r>
              <a:rPr lang="fi-FI" dirty="0" err="1" smtClean="0">
                <a:latin typeface="Arial" panose="020B0604020202020204" pitchFamily="34" charset="0"/>
                <a:cs typeface="Arial" panose="020B0604020202020204" pitchFamily="34" charset="0"/>
              </a:rPr>
              <a:t>ethics</a:t>
            </a:r>
            <a:r>
              <a:rPr lang="fi-FI" dirty="0" smtClean="0">
                <a:latin typeface="Arial" panose="020B0604020202020204" pitchFamily="34" charset="0"/>
                <a:cs typeface="Arial" panose="020B0604020202020204" pitchFamily="34" charset="0"/>
              </a:rPr>
              <a:t/>
            </a:r>
            <a:br>
              <a:rPr lang="fi-FI" dirty="0" smtClean="0">
                <a:latin typeface="Arial" panose="020B0604020202020204" pitchFamily="34" charset="0"/>
                <a:cs typeface="Arial" panose="020B0604020202020204" pitchFamily="34" charset="0"/>
              </a:rPr>
            </a:br>
            <a:r>
              <a:rPr lang="fi-FI" sz="2700" dirty="0" smtClean="0"/>
              <a:t>October 24-252023</a:t>
            </a:r>
            <a:endParaRPr lang="pl-PL" sz="2700" dirty="0">
              <a:latin typeface="Arial" panose="020B0604020202020204" pitchFamily="34" charset="0"/>
              <a:cs typeface="Arial" panose="020B0604020202020204" pitchFamily="34" charset="0"/>
            </a:endParaRPr>
          </a:p>
        </p:txBody>
      </p:sp>
      <p:sp>
        <p:nvSpPr>
          <p:cNvPr id="8" name="Symbol zastępczy zawartości 4"/>
          <p:cNvSpPr>
            <a:spLocks noGrp="1"/>
          </p:cNvSpPr>
          <p:nvPr>
            <p:ph idx="1"/>
          </p:nvPr>
        </p:nvSpPr>
        <p:spPr>
          <a:xfrm>
            <a:off x="479375" y="2122057"/>
            <a:ext cx="4774795" cy="4331279"/>
          </a:xfrm>
        </p:spPr>
        <p:txBody>
          <a:bodyPr>
            <a:normAutofit/>
          </a:bodyPr>
          <a:lstStyle/>
          <a:p>
            <a:r>
              <a:rPr lang="en-US" sz="1800" dirty="0" smtClean="0"/>
              <a:t>First integrity training </a:t>
            </a:r>
          </a:p>
          <a:p>
            <a:r>
              <a:rPr lang="en-US" sz="1800" dirty="0" smtClean="0"/>
              <a:t>Forms </a:t>
            </a:r>
            <a:r>
              <a:rPr lang="en-US" sz="1800" dirty="0"/>
              <a:t>of corruption, occurrence and its </a:t>
            </a:r>
            <a:r>
              <a:rPr lang="en-US" sz="1800" dirty="0" smtClean="0"/>
              <a:t>prevention</a:t>
            </a:r>
          </a:p>
          <a:p>
            <a:r>
              <a:rPr lang="en-US" sz="1800" dirty="0"/>
              <a:t>Participatory training methods</a:t>
            </a:r>
          </a:p>
          <a:p>
            <a:r>
              <a:rPr lang="en-US" sz="1800" dirty="0" smtClean="0"/>
              <a:t>One </a:t>
            </a:r>
            <a:r>
              <a:rPr lang="en-US" sz="1800" dirty="0"/>
              <a:t>of the goals of the training was to develop capabilities for training the subject at the national </a:t>
            </a:r>
            <a:r>
              <a:rPr lang="en-US" sz="1800" dirty="0" smtClean="0"/>
              <a:t>level</a:t>
            </a:r>
          </a:p>
          <a:p>
            <a:r>
              <a:rPr lang="en-US" sz="1800" dirty="0" err="1"/>
              <a:t>Frontex</a:t>
            </a:r>
            <a:r>
              <a:rPr lang="en-US" sz="1800" dirty="0"/>
              <a:t> participation in training</a:t>
            </a:r>
            <a:endParaRPr lang="en-US" sz="1800" dirty="0" smtClean="0"/>
          </a:p>
          <a:p>
            <a:r>
              <a:rPr lang="en-US" sz="1800" dirty="0" smtClean="0"/>
              <a:t>There </a:t>
            </a:r>
            <a:r>
              <a:rPr lang="en-US" sz="1800" dirty="0"/>
              <a:t>were a total of 17 participants from various customs and taxation positions in Greece, Poland, Hungary, Estonia, Romania, Latvia, Croatia and Finland.</a:t>
            </a:r>
            <a:endParaRPr lang="pl-PL" sz="1800" dirty="0">
              <a:cs typeface="Arial" panose="020B0604020202020204" pitchFamily="34" charset="0"/>
            </a:endParaRPr>
          </a:p>
        </p:txBody>
      </p:sp>
      <p:grpSp>
        <p:nvGrpSpPr>
          <p:cNvPr id="18" name="Ryhmä 17"/>
          <p:cNvGrpSpPr/>
          <p:nvPr/>
        </p:nvGrpSpPr>
        <p:grpSpPr>
          <a:xfrm>
            <a:off x="5641687" y="1834449"/>
            <a:ext cx="5523995" cy="4756706"/>
            <a:chOff x="6960096" y="2196452"/>
            <a:chExt cx="4310203" cy="4184876"/>
          </a:xfrm>
        </p:grpSpPr>
        <p:pic>
          <p:nvPicPr>
            <p:cNvPr id="14" name="Kuv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5433" y="4894654"/>
              <a:ext cx="1920213" cy="1486673"/>
            </a:xfrm>
            <a:prstGeom prst="rect">
              <a:avLst/>
            </a:prstGeom>
          </p:spPr>
        </p:pic>
        <p:pic>
          <p:nvPicPr>
            <p:cNvPr id="15" name="Kuva 14"/>
            <p:cNvPicPr>
              <a:picLocks noChangeAspect="1"/>
            </p:cNvPicPr>
            <p:nvPr/>
          </p:nvPicPr>
          <p:blipFill rotWithShape="1">
            <a:blip r:embed="rId6" cstate="print">
              <a:extLst>
                <a:ext uri="{28A0092B-C50C-407E-A947-70E740481C1C}">
                  <a14:useLocalDpi xmlns:a14="http://schemas.microsoft.com/office/drawing/2010/main" val="0"/>
                </a:ext>
              </a:extLst>
            </a:blip>
            <a:srcRect b="12121"/>
            <a:stretch/>
          </p:blipFill>
          <p:spPr>
            <a:xfrm>
              <a:off x="6960096" y="4886677"/>
              <a:ext cx="1275606" cy="1494651"/>
            </a:xfrm>
            <a:prstGeom prst="rect">
              <a:avLst/>
            </a:prstGeom>
          </p:spPr>
        </p:pic>
        <p:pic>
          <p:nvPicPr>
            <p:cNvPr id="16" name="Kuva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5377" y="4886677"/>
              <a:ext cx="934922" cy="1494650"/>
            </a:xfrm>
            <a:prstGeom prst="rect">
              <a:avLst/>
            </a:prstGeom>
          </p:spPr>
        </p:pic>
        <p:pic>
          <p:nvPicPr>
            <p:cNvPr id="17" name="Kuva 16"/>
            <p:cNvPicPr>
              <a:picLocks noChangeAspect="1"/>
            </p:cNvPicPr>
            <p:nvPr/>
          </p:nvPicPr>
          <p:blipFill rotWithShape="1">
            <a:blip r:embed="rId8">
              <a:extLst>
                <a:ext uri="{28A0092B-C50C-407E-A947-70E740481C1C}">
                  <a14:useLocalDpi xmlns:a14="http://schemas.microsoft.com/office/drawing/2010/main" val="0"/>
                </a:ext>
              </a:extLst>
            </a:blip>
            <a:srcRect t="18381"/>
            <a:stretch/>
          </p:blipFill>
          <p:spPr>
            <a:xfrm>
              <a:off x="6960096" y="2196452"/>
              <a:ext cx="4310203" cy="2638478"/>
            </a:xfrm>
            <a:prstGeom prst="rect">
              <a:avLst/>
            </a:prstGeom>
          </p:spPr>
        </p:pic>
      </p:grpSp>
      <p:grpSp>
        <p:nvGrpSpPr>
          <p:cNvPr id="21" name="Ryhmä 20"/>
          <p:cNvGrpSpPr/>
          <p:nvPr/>
        </p:nvGrpSpPr>
        <p:grpSpPr>
          <a:xfrm>
            <a:off x="5447928" y="1807359"/>
            <a:ext cx="6744071" cy="4931622"/>
            <a:chOff x="5575901" y="2027776"/>
            <a:chExt cx="6493056" cy="4641584"/>
          </a:xfrm>
        </p:grpSpPr>
        <p:sp>
          <p:nvSpPr>
            <p:cNvPr id="19" name="Suorakulmio 18"/>
            <p:cNvSpPr/>
            <p:nvPr/>
          </p:nvSpPr>
          <p:spPr>
            <a:xfrm>
              <a:off x="5575901" y="2060848"/>
              <a:ext cx="6493056"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Tower of pow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735960" y="2027776"/>
              <a:ext cx="6163881" cy="3467183"/>
            </a:xfrm>
            <a:prstGeom prst="rect">
              <a:avLst/>
            </a:prstGeom>
          </p:spPr>
        </p:pic>
      </p:grpSp>
      <p:cxnSp>
        <p:nvCxnSpPr>
          <p:cNvPr id="22" name="Suora yhdysviiva 21"/>
          <p:cNvCxnSpPr/>
          <p:nvPr/>
        </p:nvCxnSpPr>
        <p:spPr>
          <a:xfrm>
            <a:off x="5447928" y="1819123"/>
            <a:ext cx="0" cy="463421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5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51010" y="836712"/>
            <a:ext cx="8229600" cy="1143000"/>
          </a:xfrm>
        </p:spPr>
        <p:txBody>
          <a:bodyPr>
            <a:normAutofit fontScale="90000"/>
          </a:bodyPr>
          <a:lstStyle/>
          <a:p>
            <a:r>
              <a:rPr lang="fi-FI" dirty="0" err="1" smtClean="0">
                <a:latin typeface="Arial" panose="020B0604020202020204" pitchFamily="34" charset="0"/>
                <a:cs typeface="Arial" panose="020B0604020202020204" pitchFamily="34" charset="0"/>
              </a:rPr>
              <a:t>Truck</a:t>
            </a:r>
            <a:r>
              <a:rPr lang="fi-FI" dirty="0" smtClean="0">
                <a:latin typeface="Arial" panose="020B0604020202020204" pitchFamily="34" charset="0"/>
                <a:cs typeface="Arial" panose="020B0604020202020204" pitchFamily="34" charset="0"/>
              </a:rPr>
              <a:t> </a:t>
            </a:r>
            <a:r>
              <a:rPr lang="fi-FI" dirty="0" err="1" smtClean="0">
                <a:latin typeface="Arial" panose="020B0604020202020204" pitchFamily="34" charset="0"/>
                <a:cs typeface="Arial" panose="020B0604020202020204" pitchFamily="34" charset="0"/>
              </a:rPr>
              <a:t>search</a:t>
            </a:r>
            <a:r>
              <a:rPr lang="fi-FI" dirty="0" smtClean="0">
                <a:latin typeface="Arial" panose="020B0604020202020204" pitchFamily="34" charset="0"/>
                <a:cs typeface="Arial" panose="020B0604020202020204" pitchFamily="34" charset="0"/>
              </a:rPr>
              <a:t> </a:t>
            </a:r>
            <a:r>
              <a:rPr lang="fi-FI" dirty="0" err="1" smtClean="0">
                <a:latin typeface="Arial" panose="020B0604020202020204" pitchFamily="34" charset="0"/>
                <a:cs typeface="Arial" panose="020B0604020202020204" pitchFamily="34" charset="0"/>
              </a:rPr>
              <a:t>training</a:t>
            </a:r>
            <a:r>
              <a:rPr lang="fi-FI" dirty="0">
                <a:latin typeface="Arial" panose="020B0604020202020204" pitchFamily="34" charset="0"/>
                <a:cs typeface="Arial" panose="020B0604020202020204" pitchFamily="34" charset="0"/>
              </a:rPr>
              <a:t/>
            </a:r>
            <a:br>
              <a:rPr lang="fi-FI" dirty="0">
                <a:latin typeface="Arial" panose="020B0604020202020204" pitchFamily="34" charset="0"/>
                <a:cs typeface="Arial" panose="020B0604020202020204" pitchFamily="34" charset="0"/>
              </a:rPr>
            </a:br>
            <a:r>
              <a:rPr lang="fi-FI" sz="2700" dirty="0" smtClean="0">
                <a:latin typeface="Arial" panose="020B0604020202020204" pitchFamily="34" charset="0"/>
                <a:cs typeface="Arial" panose="020B0604020202020204" pitchFamily="34" charset="0"/>
              </a:rPr>
              <a:t>November 21-23 2023</a:t>
            </a:r>
            <a:r>
              <a:rPr lang="fi-FI" dirty="0" smtClean="0">
                <a:latin typeface="Arial" panose="020B0604020202020204" pitchFamily="34" charset="0"/>
                <a:cs typeface="Arial" panose="020B0604020202020204" pitchFamily="34" charset="0"/>
              </a:rPr>
              <a:t/>
            </a:r>
            <a:br>
              <a:rPr lang="fi-FI" dirty="0" smtClean="0">
                <a:latin typeface="Arial" panose="020B0604020202020204" pitchFamily="34" charset="0"/>
                <a:cs typeface="Arial" panose="020B0604020202020204" pitchFamily="34" charset="0"/>
              </a:rPr>
            </a:br>
            <a:endParaRPr lang="pl-PL" dirty="0">
              <a:latin typeface="Arial" panose="020B0604020202020204" pitchFamily="34" charset="0"/>
              <a:cs typeface="Arial" panose="020B0604020202020204" pitchFamily="34" charset="0"/>
            </a:endParaRPr>
          </a:p>
        </p:txBody>
      </p:sp>
      <p:sp>
        <p:nvSpPr>
          <p:cNvPr id="5" name="Symbol zastępczy zawartości 4"/>
          <p:cNvSpPr>
            <a:spLocks noGrp="1"/>
          </p:cNvSpPr>
          <p:nvPr>
            <p:ph idx="1"/>
          </p:nvPr>
        </p:nvSpPr>
        <p:spPr>
          <a:xfrm>
            <a:off x="492967" y="2075324"/>
            <a:ext cx="5472608" cy="4065315"/>
          </a:xfrm>
        </p:spPr>
        <p:txBody>
          <a:bodyPr>
            <a:normAutofit/>
          </a:bodyPr>
          <a:lstStyle/>
          <a:p>
            <a:r>
              <a:rPr lang="en-US" sz="1800" dirty="0" smtClean="0">
                <a:cs typeface="Arial" panose="020B0604020202020204" pitchFamily="34" charset="0"/>
              </a:rPr>
              <a:t>First Truck search training</a:t>
            </a:r>
          </a:p>
          <a:p>
            <a:r>
              <a:rPr lang="en-US" sz="1800" dirty="0" smtClean="0">
                <a:cs typeface="Arial" panose="020B0604020202020204" pitchFamily="34" charset="0"/>
              </a:rPr>
              <a:t>Main training topics were profiling</a:t>
            </a:r>
            <a:r>
              <a:rPr lang="en-US" sz="1800" dirty="0">
                <a:cs typeface="Arial" panose="020B0604020202020204" pitchFamily="34" charset="0"/>
              </a:rPr>
              <a:t>, driver interview, </a:t>
            </a:r>
            <a:r>
              <a:rPr lang="fi-FI" sz="1800" dirty="0" err="1"/>
              <a:t>inspection</a:t>
            </a:r>
            <a:r>
              <a:rPr lang="en-US" sz="1800" dirty="0" smtClean="0">
                <a:cs typeface="Arial" panose="020B0604020202020204" pitchFamily="34" charset="0"/>
              </a:rPr>
              <a:t> </a:t>
            </a:r>
            <a:r>
              <a:rPr lang="en-US" sz="1800" dirty="0">
                <a:cs typeface="Arial" panose="020B0604020202020204" pitchFamily="34" charset="0"/>
              </a:rPr>
              <a:t>and follow-up measures, occupational safety, inspection methods and </a:t>
            </a:r>
            <a:r>
              <a:rPr lang="en-US" sz="1800" dirty="0" smtClean="0">
                <a:cs typeface="Arial" panose="020B0604020202020204" pitchFamily="34" charset="0"/>
              </a:rPr>
              <a:t>securing </a:t>
            </a:r>
            <a:r>
              <a:rPr lang="en-US" sz="1800" dirty="0">
                <a:cs typeface="Arial" panose="020B0604020202020204" pitchFamily="34" charset="0"/>
              </a:rPr>
              <a:t>the </a:t>
            </a:r>
            <a:r>
              <a:rPr lang="en-US" sz="1800" dirty="0" smtClean="0">
                <a:cs typeface="Arial" panose="020B0604020202020204" pitchFamily="34" charset="0"/>
              </a:rPr>
              <a:t>investigation</a:t>
            </a:r>
          </a:p>
          <a:p>
            <a:r>
              <a:rPr lang="en-US" sz="1800" dirty="0" smtClean="0">
                <a:cs typeface="Arial" panose="020B0604020202020204" pitchFamily="34" charset="0"/>
              </a:rPr>
              <a:t>Theory in Iasi, practice </a:t>
            </a:r>
            <a:r>
              <a:rPr lang="en-US" sz="1800" dirty="0" err="1" smtClean="0">
                <a:cs typeface="Arial" panose="020B0604020202020204" pitchFamily="34" charset="0"/>
              </a:rPr>
              <a:t>Albita</a:t>
            </a:r>
            <a:r>
              <a:rPr lang="en-US" sz="1800" dirty="0" smtClean="0">
                <a:cs typeface="Arial" panose="020B0604020202020204" pitchFamily="34" charset="0"/>
              </a:rPr>
              <a:t> BCP</a:t>
            </a:r>
          </a:p>
          <a:p>
            <a:r>
              <a:rPr lang="en-US" sz="1800" dirty="0">
                <a:cs typeface="Arial" panose="020B0604020202020204" pitchFamily="34" charset="0"/>
              </a:rPr>
              <a:t>In the training, one of the main goals was networking and sharing information</a:t>
            </a:r>
            <a:endParaRPr lang="en-US" sz="1800" dirty="0" smtClean="0">
              <a:cs typeface="Arial" panose="020B0604020202020204" pitchFamily="34" charset="0"/>
            </a:endParaRPr>
          </a:p>
          <a:p>
            <a:r>
              <a:rPr lang="pl-PL" sz="1800" dirty="0">
                <a:cs typeface="Arial" panose="020B0604020202020204" pitchFamily="34" charset="0"/>
              </a:rPr>
              <a:t>22 customs inspectors from 16 countries participated in the training: Bulgaria, Czech Republic, Serbia, Denmark, Germany, Estonia, Latvia, Hungary, Poland, Romania, Slovenia, Slovakia, Finland, Sweden, Greece and Ukraine.</a:t>
            </a:r>
            <a:endParaRPr lang="pl-PL" sz="1800" dirty="0">
              <a:cs typeface="Arial" panose="020B0604020202020204" pitchFamily="34" charset="0"/>
            </a:endParaRPr>
          </a:p>
        </p:txBody>
      </p:sp>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36" y="116632"/>
            <a:ext cx="2193920" cy="576010"/>
          </a:xfrm>
          <a:prstGeom prst="rect">
            <a:avLst/>
          </a:prstGeom>
        </p:spPr>
      </p:pic>
      <p:cxnSp>
        <p:nvCxnSpPr>
          <p:cNvPr id="10" name="Suora yhdysviiva 9"/>
          <p:cNvCxnSpPr/>
          <p:nvPr/>
        </p:nvCxnSpPr>
        <p:spPr>
          <a:xfrm>
            <a:off x="6137818" y="1936804"/>
            <a:ext cx="0" cy="4634213"/>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Kuva 10"/>
          <p:cNvPicPr>
            <a:picLocks noChangeAspect="1"/>
          </p:cNvPicPr>
          <p:nvPr/>
        </p:nvPicPr>
        <p:blipFill rotWithShape="1">
          <a:blip r:embed="rId5" cstate="print">
            <a:extLst>
              <a:ext uri="{28A0092B-C50C-407E-A947-70E740481C1C}">
                <a14:useLocalDpi xmlns:a14="http://schemas.microsoft.com/office/drawing/2010/main" val="0"/>
              </a:ext>
            </a:extLst>
          </a:blip>
          <a:srcRect t="6117"/>
          <a:stretch/>
        </p:blipFill>
        <p:spPr>
          <a:xfrm>
            <a:off x="6395593" y="1988840"/>
            <a:ext cx="5631799" cy="2265070"/>
          </a:xfrm>
          <a:prstGeom prst="rect">
            <a:avLst/>
          </a:prstGeom>
        </p:spPr>
      </p:pic>
      <p:pic>
        <p:nvPicPr>
          <p:cNvPr id="12" name="Kuva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5593" y="4335478"/>
            <a:ext cx="5614957" cy="2457191"/>
          </a:xfrm>
          <a:prstGeom prst="rect">
            <a:avLst/>
          </a:prstGeom>
        </p:spPr>
      </p:pic>
      <p:grpSp>
        <p:nvGrpSpPr>
          <p:cNvPr id="9" name="Ryhmä 8"/>
          <p:cNvGrpSpPr/>
          <p:nvPr/>
        </p:nvGrpSpPr>
        <p:grpSpPr>
          <a:xfrm>
            <a:off x="6251758" y="1871473"/>
            <a:ext cx="5902626" cy="4921196"/>
            <a:chOff x="6384032" y="1556792"/>
            <a:chExt cx="5902626" cy="4921196"/>
          </a:xfrm>
        </p:grpSpPr>
        <p:sp>
          <p:nvSpPr>
            <p:cNvPr id="8" name="Suorakulmio 7"/>
            <p:cNvSpPr/>
            <p:nvPr/>
          </p:nvSpPr>
          <p:spPr>
            <a:xfrm>
              <a:off x="6384032" y="1556792"/>
              <a:ext cx="5902626" cy="4921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p:cNvSpPr/>
            <p:nvPr/>
          </p:nvSpPr>
          <p:spPr>
            <a:xfrm>
              <a:off x="6456040" y="1628800"/>
              <a:ext cx="5472608" cy="1569660"/>
            </a:xfrm>
            <a:prstGeom prst="rect">
              <a:avLst/>
            </a:prstGeom>
          </p:spPr>
          <p:txBody>
            <a:bodyPr wrap="square">
              <a:spAutoFit/>
            </a:bodyPr>
            <a:lstStyle/>
            <a:p>
              <a:r>
                <a:rPr lang="en-US" sz="1200" b="1" i="1" dirty="0" smtClean="0"/>
                <a:t>Trainers </a:t>
              </a:r>
              <a:r>
                <a:rPr lang="en-US" sz="1200" b="1" dirty="0">
                  <a:solidFill>
                    <a:srgbClr val="000000"/>
                  </a:solidFill>
                  <a:latin typeface="Calibri" panose="020F0502020204030204" pitchFamily="34" charset="0"/>
                </a:rPr>
                <a:t>comment about the training:</a:t>
              </a:r>
            </a:p>
            <a:p>
              <a:r>
                <a:rPr lang="en-US" sz="1200" i="1" dirty="0" smtClean="0"/>
                <a:t>"</a:t>
              </a:r>
              <a:r>
                <a:rPr lang="en-US" sz="1200" i="1" dirty="0"/>
                <a:t>From the trainer's point of view, it was rewarding to be able to kick off the first course after a long preparation. It was also nice to notice that we have things quite good in Finland in terms of infrastructure, equipment and education. After this, you can also appreciate the Finnish mentality in a completely different way, because the cultural differences offered challenges both in the preparation of the training, as well as in the implementation itself. In any case, it was nice to meet new colleagues from different parts of Europe."</a:t>
              </a:r>
              <a:endParaRPr lang="fi-FI" sz="1200" i="1" dirty="0"/>
            </a:p>
          </p:txBody>
        </p:sp>
        <p:pic>
          <p:nvPicPr>
            <p:cNvPr id="7" name="Kuva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8611" y="3266758"/>
              <a:ext cx="5370037" cy="2270796"/>
            </a:xfrm>
            <a:prstGeom prst="rect">
              <a:avLst/>
            </a:prstGeom>
          </p:spPr>
        </p:pic>
      </p:grpSp>
      <p:grpSp>
        <p:nvGrpSpPr>
          <p:cNvPr id="15" name="Ryhmä 14"/>
          <p:cNvGrpSpPr/>
          <p:nvPr/>
        </p:nvGrpSpPr>
        <p:grpSpPr>
          <a:xfrm>
            <a:off x="6336702" y="1765438"/>
            <a:ext cx="5855298" cy="5019853"/>
            <a:chOff x="6289374" y="1772816"/>
            <a:chExt cx="5855298" cy="5019853"/>
          </a:xfrm>
        </p:grpSpPr>
        <p:sp>
          <p:nvSpPr>
            <p:cNvPr id="13" name="Suorakulmio 12"/>
            <p:cNvSpPr/>
            <p:nvPr/>
          </p:nvSpPr>
          <p:spPr>
            <a:xfrm>
              <a:off x="6289374" y="1772816"/>
              <a:ext cx="5855298" cy="5019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CELBET Truck search trai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73757" y="1813355"/>
              <a:ext cx="4950835" cy="4950835"/>
            </a:xfrm>
            <a:prstGeom prst="rect">
              <a:avLst/>
            </a:prstGeom>
          </p:spPr>
        </p:pic>
      </p:grpSp>
    </p:spTree>
    <p:extLst>
      <p:ext uri="{BB962C8B-B14F-4D97-AF65-F5344CB8AC3E}">
        <p14:creationId xmlns:p14="http://schemas.microsoft.com/office/powerpoint/2010/main" val="377616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1384" y="2924944"/>
            <a:ext cx="10972800" cy="1143000"/>
          </a:xfrm>
        </p:spPr>
        <p:txBody>
          <a:bodyPr/>
          <a:lstStyle/>
          <a:p>
            <a:r>
              <a:rPr lang="fi-FI" dirty="0" err="1" smtClean="0"/>
              <a:t>Thank</a:t>
            </a:r>
            <a:r>
              <a:rPr lang="fi-FI" dirty="0" smtClean="0"/>
              <a:t> </a:t>
            </a:r>
            <a:r>
              <a:rPr lang="fi-FI" dirty="0" err="1" smtClean="0"/>
              <a:t>you</a:t>
            </a:r>
            <a:endParaRPr lang="fi-FI"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16632"/>
            <a:ext cx="2193920" cy="576010"/>
          </a:xfrm>
          <a:prstGeom prst="rect">
            <a:avLst/>
          </a:prstGeom>
        </p:spPr>
      </p:pic>
    </p:spTree>
    <p:extLst>
      <p:ext uri="{BB962C8B-B14F-4D97-AF65-F5344CB8AC3E}">
        <p14:creationId xmlns:p14="http://schemas.microsoft.com/office/powerpoint/2010/main" val="4238345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78383" y="2428974"/>
            <a:ext cx="10363200" cy="1470025"/>
          </a:xfrm>
        </p:spPr>
        <p:txBody>
          <a:bodyPr>
            <a:normAutofit/>
          </a:bodyPr>
          <a:lstStyle/>
          <a:p>
            <a:r>
              <a:rPr lang="pl-PL" dirty="0"/>
              <a:t>Training evaluation </a:t>
            </a:r>
            <a:endParaRPr lang="pl-PL" sz="2700"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12" y="404665"/>
            <a:ext cx="5112542" cy="1299387"/>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440" y="6203554"/>
            <a:ext cx="1944118" cy="510380"/>
          </a:xfrm>
          <a:prstGeom prst="rect">
            <a:avLst/>
          </a:prstGeom>
        </p:spPr>
      </p:pic>
    </p:spTree>
    <p:extLst>
      <p:ext uri="{BB962C8B-B14F-4D97-AF65-F5344CB8AC3E}">
        <p14:creationId xmlns:p14="http://schemas.microsoft.com/office/powerpoint/2010/main" val="3769159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Experiences</a:t>
            </a:r>
            <a:r>
              <a:rPr lang="fi-FI" dirty="0"/>
              <a:t> </a:t>
            </a:r>
            <a:r>
              <a:rPr lang="fi-FI" dirty="0" err="1"/>
              <a:t>with</a:t>
            </a:r>
            <a:r>
              <a:rPr lang="fi-FI" dirty="0"/>
              <a:t> feedback </a:t>
            </a:r>
            <a:r>
              <a:rPr lang="fi-FI" dirty="0" err="1"/>
              <a:t>practice</a:t>
            </a:r>
            <a:endParaRPr lang="fi-FI" dirty="0"/>
          </a:p>
        </p:txBody>
      </p:sp>
      <p:sp>
        <p:nvSpPr>
          <p:cNvPr id="3" name="Sisällön paikkamerkki 2"/>
          <p:cNvSpPr>
            <a:spLocks noGrp="1"/>
          </p:cNvSpPr>
          <p:nvPr>
            <p:ph idx="1"/>
          </p:nvPr>
        </p:nvSpPr>
        <p:spPr>
          <a:xfrm>
            <a:off x="609600" y="1662519"/>
            <a:ext cx="5630416" cy="4525963"/>
          </a:xfrm>
        </p:spPr>
        <p:txBody>
          <a:bodyPr/>
          <a:lstStyle/>
          <a:p>
            <a:r>
              <a:rPr lang="en-US" dirty="0"/>
              <a:t>During each training, a feedback survey is carried </a:t>
            </a:r>
            <a:r>
              <a:rPr lang="en-US" dirty="0" smtClean="0"/>
              <a:t>out</a:t>
            </a:r>
          </a:p>
          <a:p>
            <a:r>
              <a:rPr lang="en-US" dirty="0"/>
              <a:t>To maximize feedback, a paper version is </a:t>
            </a:r>
            <a:r>
              <a:rPr lang="en-US" dirty="0" smtClean="0"/>
              <a:t>used</a:t>
            </a:r>
          </a:p>
          <a:p>
            <a:r>
              <a:rPr lang="en-US" dirty="0"/>
              <a:t>Response rate from the last three trainings 100%</a:t>
            </a:r>
            <a:endParaRPr lang="en-US" dirty="0" smtClean="0"/>
          </a:p>
          <a:p>
            <a:r>
              <a:rPr lang="en-US" dirty="0"/>
              <a:t>Feedback is used to develop operations and training</a:t>
            </a:r>
            <a:endParaRPr lang="fi-FI" dirty="0"/>
          </a:p>
        </p:txBody>
      </p:sp>
      <p:pic>
        <p:nvPicPr>
          <p:cNvPr id="5" name="Kuva 4"/>
          <p:cNvPicPr>
            <a:picLocks noChangeAspect="1"/>
          </p:cNvPicPr>
          <p:nvPr/>
        </p:nvPicPr>
        <p:blipFill>
          <a:blip r:embed="rId3"/>
          <a:stretch>
            <a:fillRect/>
          </a:stretch>
        </p:blipFill>
        <p:spPr>
          <a:xfrm>
            <a:off x="7392144" y="1379572"/>
            <a:ext cx="3941876" cy="5091856"/>
          </a:xfrm>
          <a:prstGeom prst="rect">
            <a:avLst/>
          </a:prstGeom>
          <a:ln>
            <a:solidFill>
              <a:schemeClr val="accent1"/>
            </a:solidFill>
          </a:ln>
        </p:spPr>
      </p:pic>
      <p:graphicFrame>
        <p:nvGraphicFramePr>
          <p:cNvPr id="9" name="Objekti 8"/>
          <p:cNvGraphicFramePr>
            <a:graphicFrameLocks noChangeAspect="1"/>
          </p:cNvGraphicFramePr>
          <p:nvPr>
            <p:extLst>
              <p:ext uri="{D42A27DB-BD31-4B8C-83A1-F6EECF244321}">
                <p14:modId xmlns:p14="http://schemas.microsoft.com/office/powerpoint/2010/main" val="1586611146"/>
              </p:ext>
            </p:extLst>
          </p:nvPr>
        </p:nvGraphicFramePr>
        <p:xfrm>
          <a:off x="11334020" y="5802719"/>
          <a:ext cx="914400" cy="771525"/>
        </p:xfrm>
        <a:graphic>
          <a:graphicData uri="http://schemas.openxmlformats.org/presentationml/2006/ole">
            <mc:AlternateContent xmlns:mc="http://schemas.openxmlformats.org/markup-compatibility/2006">
              <mc:Choice xmlns:v="urn:schemas-microsoft-com:vml" Requires="v">
                <p:oleObj spid="_x0000_s1029" name="Acrobat Document" showAsIcon="1" r:id="rId4" imgW="914400" imgH="771480" progId="AcroExch.Document.DC">
                  <p:embed/>
                </p:oleObj>
              </mc:Choice>
              <mc:Fallback>
                <p:oleObj name="Acrobat Document" showAsIcon="1" r:id="rId4" imgW="914400" imgH="771480" progId="AcroExch.Document.DC">
                  <p:embed/>
                  <p:pic>
                    <p:nvPicPr>
                      <p:cNvPr id="0" name=""/>
                      <p:cNvPicPr/>
                      <p:nvPr/>
                    </p:nvPicPr>
                    <p:blipFill>
                      <a:blip r:embed="rId5"/>
                      <a:stretch>
                        <a:fillRect/>
                      </a:stretch>
                    </p:blipFill>
                    <p:spPr>
                      <a:xfrm>
                        <a:off x="11334020" y="580271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8174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31892" y="1579033"/>
            <a:ext cx="4104456" cy="1325563"/>
          </a:xfrm>
        </p:spPr>
        <p:txBody>
          <a:bodyPr>
            <a:normAutofit/>
          </a:bodyPr>
          <a:lstStyle/>
          <a:p>
            <a:pPr algn="l"/>
            <a:r>
              <a:rPr lang="fi-FI" sz="2800" dirty="0" smtClean="0"/>
              <a:t>General </a:t>
            </a:r>
            <a:r>
              <a:rPr lang="fi-FI" sz="2800" dirty="0" err="1" smtClean="0"/>
              <a:t>questions</a:t>
            </a:r>
            <a:r>
              <a:rPr lang="fi-FI" sz="2800" dirty="0" smtClean="0"/>
              <a:t/>
            </a:r>
            <a:br>
              <a:rPr lang="fi-FI" sz="2800" dirty="0" smtClean="0"/>
            </a:br>
            <a:r>
              <a:rPr lang="fi-FI" sz="1800" dirty="0" err="1" smtClean="0"/>
              <a:t>options</a:t>
            </a:r>
            <a:r>
              <a:rPr lang="fi-FI" sz="1800" dirty="0"/>
              <a:t>:</a:t>
            </a:r>
            <a:r>
              <a:rPr lang="fi-FI" sz="1800" dirty="0" smtClean="0"/>
              <a:t> </a:t>
            </a:r>
            <a:r>
              <a:rPr lang="fi-FI" sz="1800" dirty="0" err="1" smtClean="0">
                <a:solidFill>
                  <a:srgbClr val="FF0000"/>
                </a:solidFill>
              </a:rPr>
              <a:t>fair</a:t>
            </a:r>
            <a:r>
              <a:rPr lang="fi-FI" sz="1800" dirty="0" smtClean="0"/>
              <a:t>, </a:t>
            </a:r>
            <a:r>
              <a:rPr lang="fi-FI" sz="1800" dirty="0" err="1" smtClean="0"/>
              <a:t>good</a:t>
            </a:r>
            <a:r>
              <a:rPr lang="fi-FI" sz="1800" dirty="0" smtClean="0"/>
              <a:t>, </a:t>
            </a:r>
            <a:r>
              <a:rPr lang="fi-FI" sz="1800" dirty="0" err="1" smtClean="0">
                <a:solidFill>
                  <a:srgbClr val="00B050"/>
                </a:solidFill>
              </a:rPr>
              <a:t>exellent</a:t>
            </a:r>
            <a:endParaRPr lang="fi-FI" sz="1800" dirty="0">
              <a:solidFill>
                <a:srgbClr val="00B050"/>
              </a:solidFill>
            </a:endParaRPr>
          </a:p>
        </p:txBody>
      </p:sp>
      <p:sp>
        <p:nvSpPr>
          <p:cNvPr id="3" name="Sisällön paikkamerkki 2"/>
          <p:cNvSpPr>
            <a:spLocks noGrp="1"/>
          </p:cNvSpPr>
          <p:nvPr>
            <p:ph idx="1"/>
          </p:nvPr>
        </p:nvSpPr>
        <p:spPr>
          <a:xfrm>
            <a:off x="431892" y="2904596"/>
            <a:ext cx="6434797" cy="4351338"/>
          </a:xfrm>
        </p:spPr>
        <p:txBody>
          <a:bodyPr>
            <a:normAutofit fontScale="77500" lnSpcReduction="20000"/>
          </a:bodyPr>
          <a:lstStyle/>
          <a:p>
            <a:r>
              <a:rPr lang="en-US" dirty="0" smtClean="0"/>
              <a:t>The objective of the training was clearly defined: EXELLENT (</a:t>
            </a:r>
            <a:r>
              <a:rPr lang="en-US" dirty="0" smtClean="0">
                <a:solidFill>
                  <a:srgbClr val="FF0000"/>
                </a:solidFill>
              </a:rPr>
              <a:t>0</a:t>
            </a:r>
            <a:r>
              <a:rPr lang="en-US" dirty="0" smtClean="0"/>
              <a:t>, 5, </a:t>
            </a:r>
            <a:r>
              <a:rPr lang="en-US" dirty="0" smtClean="0">
                <a:solidFill>
                  <a:srgbClr val="00B050"/>
                </a:solidFill>
              </a:rPr>
              <a:t>17</a:t>
            </a:r>
            <a:r>
              <a:rPr lang="en-US" dirty="0" smtClean="0"/>
              <a:t>)</a:t>
            </a:r>
          </a:p>
          <a:p>
            <a:r>
              <a:rPr lang="en-US" dirty="0" smtClean="0"/>
              <a:t>Participation and interaction were encouraged: (</a:t>
            </a:r>
            <a:r>
              <a:rPr lang="en-US" dirty="0" smtClean="0">
                <a:solidFill>
                  <a:srgbClr val="FF0000"/>
                </a:solidFill>
              </a:rPr>
              <a:t>0</a:t>
            </a:r>
            <a:r>
              <a:rPr lang="en-US" dirty="0" smtClean="0"/>
              <a:t>, 6, </a:t>
            </a:r>
            <a:r>
              <a:rPr lang="en-US" dirty="0" smtClean="0">
                <a:solidFill>
                  <a:srgbClr val="00B050"/>
                </a:solidFill>
              </a:rPr>
              <a:t>16</a:t>
            </a:r>
            <a:r>
              <a:rPr lang="en-US" dirty="0" smtClean="0"/>
              <a:t>)</a:t>
            </a:r>
          </a:p>
          <a:p>
            <a:r>
              <a:rPr lang="en-US" dirty="0" smtClean="0"/>
              <a:t>This training experience will be useful in my work: (</a:t>
            </a:r>
            <a:r>
              <a:rPr lang="en-US" dirty="0" smtClean="0">
                <a:solidFill>
                  <a:srgbClr val="FF0000"/>
                </a:solidFill>
              </a:rPr>
              <a:t>0</a:t>
            </a:r>
            <a:r>
              <a:rPr lang="en-US" dirty="0" smtClean="0"/>
              <a:t>, 4, </a:t>
            </a:r>
            <a:r>
              <a:rPr lang="en-US" dirty="0" smtClean="0">
                <a:solidFill>
                  <a:srgbClr val="00B050"/>
                </a:solidFill>
              </a:rPr>
              <a:t>18</a:t>
            </a:r>
            <a:r>
              <a:rPr lang="en-US" dirty="0" smtClean="0"/>
              <a:t>)</a:t>
            </a:r>
          </a:p>
          <a:p>
            <a:r>
              <a:rPr lang="fi-FI" dirty="0" smtClean="0"/>
              <a:t>Organization of </a:t>
            </a:r>
            <a:r>
              <a:rPr lang="fi-FI" dirty="0" err="1" smtClean="0"/>
              <a:t>the</a:t>
            </a:r>
            <a:r>
              <a:rPr lang="fi-FI" dirty="0" smtClean="0"/>
              <a:t> </a:t>
            </a:r>
            <a:r>
              <a:rPr lang="fi-FI" dirty="0" err="1" smtClean="0"/>
              <a:t>training</a:t>
            </a:r>
            <a:r>
              <a:rPr lang="fi-FI" dirty="0" smtClean="0"/>
              <a:t>: (</a:t>
            </a:r>
            <a:r>
              <a:rPr lang="fi-FI" dirty="0" smtClean="0">
                <a:solidFill>
                  <a:srgbClr val="FF0000"/>
                </a:solidFill>
              </a:rPr>
              <a:t>1</a:t>
            </a:r>
            <a:r>
              <a:rPr lang="fi-FI" dirty="0" smtClean="0"/>
              <a:t>, 3, </a:t>
            </a:r>
            <a:r>
              <a:rPr lang="fi-FI" dirty="0" smtClean="0">
                <a:solidFill>
                  <a:srgbClr val="00B050"/>
                </a:solidFill>
              </a:rPr>
              <a:t>18</a:t>
            </a:r>
            <a:r>
              <a:rPr lang="fi-FI" dirty="0" smtClean="0"/>
              <a:t>)</a:t>
            </a:r>
          </a:p>
          <a:p>
            <a:r>
              <a:rPr lang="fi-FI" dirty="0" smtClean="0"/>
              <a:t>Environment  </a:t>
            </a:r>
            <a:r>
              <a:rPr lang="fi-FI" dirty="0" err="1" smtClean="0"/>
              <a:t>theoretical</a:t>
            </a:r>
            <a:r>
              <a:rPr lang="fi-FI" dirty="0" smtClean="0"/>
              <a:t> </a:t>
            </a:r>
            <a:r>
              <a:rPr lang="fi-FI" dirty="0" err="1" smtClean="0"/>
              <a:t>training</a:t>
            </a:r>
            <a:r>
              <a:rPr lang="fi-FI" dirty="0" smtClean="0"/>
              <a:t>: (</a:t>
            </a:r>
            <a:r>
              <a:rPr lang="fi-FI" dirty="0" smtClean="0">
                <a:solidFill>
                  <a:srgbClr val="FF0000"/>
                </a:solidFill>
              </a:rPr>
              <a:t>0</a:t>
            </a:r>
            <a:r>
              <a:rPr lang="fi-FI" dirty="0" smtClean="0"/>
              <a:t>, 6, </a:t>
            </a:r>
            <a:r>
              <a:rPr lang="fi-FI" dirty="0" smtClean="0">
                <a:solidFill>
                  <a:srgbClr val="00B050"/>
                </a:solidFill>
              </a:rPr>
              <a:t>16</a:t>
            </a:r>
            <a:r>
              <a:rPr lang="fi-FI" dirty="0" smtClean="0"/>
              <a:t>)</a:t>
            </a:r>
          </a:p>
          <a:p>
            <a:r>
              <a:rPr lang="fi-FI" dirty="0" smtClean="0"/>
              <a:t>Environment </a:t>
            </a:r>
            <a:r>
              <a:rPr lang="fi-FI" dirty="0" err="1" smtClean="0"/>
              <a:t>practical</a:t>
            </a:r>
            <a:r>
              <a:rPr lang="fi-FI" dirty="0" smtClean="0"/>
              <a:t> </a:t>
            </a:r>
            <a:r>
              <a:rPr lang="fi-FI" dirty="0" err="1" smtClean="0"/>
              <a:t>training</a:t>
            </a:r>
            <a:r>
              <a:rPr lang="fi-FI" dirty="0" smtClean="0"/>
              <a:t> (</a:t>
            </a:r>
            <a:r>
              <a:rPr lang="fi-FI" dirty="0" smtClean="0">
                <a:solidFill>
                  <a:srgbClr val="FF0000"/>
                </a:solidFill>
              </a:rPr>
              <a:t>0</a:t>
            </a:r>
            <a:r>
              <a:rPr lang="fi-FI" dirty="0" smtClean="0"/>
              <a:t>, 5, </a:t>
            </a:r>
            <a:r>
              <a:rPr lang="fi-FI" dirty="0" smtClean="0">
                <a:solidFill>
                  <a:srgbClr val="00B050"/>
                </a:solidFill>
              </a:rPr>
              <a:t>17</a:t>
            </a:r>
            <a:r>
              <a:rPr lang="fi-FI" dirty="0" smtClean="0"/>
              <a:t>)</a:t>
            </a:r>
          </a:p>
          <a:p>
            <a:r>
              <a:rPr lang="en-US" dirty="0" smtClean="0"/>
              <a:t>Balance between theoretical and practical training (</a:t>
            </a:r>
            <a:r>
              <a:rPr lang="en-US" dirty="0" smtClean="0">
                <a:solidFill>
                  <a:srgbClr val="FF0000"/>
                </a:solidFill>
              </a:rPr>
              <a:t>2</a:t>
            </a:r>
            <a:r>
              <a:rPr lang="en-US" dirty="0" smtClean="0"/>
              <a:t>, 8, </a:t>
            </a:r>
            <a:r>
              <a:rPr lang="en-US" dirty="0" smtClean="0">
                <a:solidFill>
                  <a:srgbClr val="00B050"/>
                </a:solidFill>
              </a:rPr>
              <a:t>12</a:t>
            </a:r>
            <a:r>
              <a:rPr lang="en-US" dirty="0" smtClean="0"/>
              <a:t>)</a:t>
            </a:r>
            <a:endParaRPr lang="fi-FI" dirty="0"/>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742" y="1916832"/>
            <a:ext cx="5088566" cy="3816424"/>
          </a:xfrm>
          <a:prstGeom prst="rect">
            <a:avLst/>
          </a:prstGeom>
        </p:spPr>
      </p:pic>
      <p:pic>
        <p:nvPicPr>
          <p:cNvPr id="5" name="Kuva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501" b="39367"/>
          <a:stretch/>
        </p:blipFill>
        <p:spPr>
          <a:xfrm>
            <a:off x="140277" y="98474"/>
            <a:ext cx="2343843" cy="940618"/>
          </a:xfrm>
          <a:prstGeom prst="rect">
            <a:avLst/>
          </a:prstGeom>
        </p:spPr>
      </p:pic>
      <p:sp>
        <p:nvSpPr>
          <p:cNvPr id="6" name="Otsikko 1"/>
          <p:cNvSpPr txBox="1">
            <a:spLocks/>
          </p:cNvSpPr>
          <p:nvPr/>
        </p:nvSpPr>
        <p:spPr>
          <a:xfrm>
            <a:off x="250776" y="638415"/>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An example of using a feedback survey</a:t>
            </a:r>
            <a:endParaRPr lang="fi-FI" dirty="0"/>
          </a:p>
        </p:txBody>
      </p:sp>
    </p:spTree>
    <p:extLst>
      <p:ext uri="{BB962C8B-B14F-4D97-AF65-F5344CB8AC3E}">
        <p14:creationId xmlns:p14="http://schemas.microsoft.com/office/powerpoint/2010/main" val="2362310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1614" y="1087647"/>
            <a:ext cx="7200312" cy="1325563"/>
          </a:xfrm>
        </p:spPr>
        <p:txBody>
          <a:bodyPr>
            <a:normAutofit/>
          </a:bodyPr>
          <a:lstStyle/>
          <a:p>
            <a:pPr algn="l"/>
            <a:r>
              <a:rPr lang="en-US" sz="2800" b="1" dirty="0" smtClean="0"/>
              <a:t>Do you have any suggestion in order to improve next training on this topic?</a:t>
            </a:r>
            <a:endParaRPr lang="fi-FI" sz="2800" b="1" dirty="0"/>
          </a:p>
        </p:txBody>
      </p:sp>
      <p:sp>
        <p:nvSpPr>
          <p:cNvPr id="3" name="Sisällön paikkamerkki 2"/>
          <p:cNvSpPr>
            <a:spLocks noGrp="1"/>
          </p:cNvSpPr>
          <p:nvPr>
            <p:ph idx="1"/>
          </p:nvPr>
        </p:nvSpPr>
        <p:spPr>
          <a:xfrm>
            <a:off x="437528" y="2506662"/>
            <a:ext cx="7433603" cy="4351338"/>
          </a:xfrm>
        </p:spPr>
        <p:txBody>
          <a:bodyPr>
            <a:normAutofit fontScale="85000" lnSpcReduction="20000"/>
          </a:bodyPr>
          <a:lstStyle/>
          <a:p>
            <a:r>
              <a:rPr lang="en-US" dirty="0" smtClean="0"/>
              <a:t>“to </a:t>
            </a:r>
            <a:r>
              <a:rPr lang="en-US" dirty="0"/>
              <a:t>have 1 additional day of </a:t>
            </a:r>
            <a:r>
              <a:rPr lang="en-US" dirty="0" smtClean="0"/>
              <a:t>practice” </a:t>
            </a:r>
          </a:p>
          <a:p>
            <a:r>
              <a:rPr lang="en-US" dirty="0" smtClean="0"/>
              <a:t>“more theoretical </a:t>
            </a:r>
            <a:r>
              <a:rPr lang="en-US" dirty="0"/>
              <a:t>training on </a:t>
            </a:r>
            <a:r>
              <a:rPr lang="en-US" dirty="0" smtClean="0"/>
              <a:t>bus” </a:t>
            </a:r>
          </a:p>
          <a:p>
            <a:r>
              <a:rPr lang="fi-FI" dirty="0" smtClean="0"/>
              <a:t>”</a:t>
            </a:r>
            <a:r>
              <a:rPr lang="fi-FI" dirty="0" err="1" smtClean="0"/>
              <a:t>more</a:t>
            </a:r>
            <a:r>
              <a:rPr lang="fi-FI" dirty="0" smtClean="0"/>
              <a:t> </a:t>
            </a:r>
            <a:r>
              <a:rPr lang="fi-FI" dirty="0" err="1" smtClean="0"/>
              <a:t>practise</a:t>
            </a:r>
            <a:r>
              <a:rPr lang="fi-FI" dirty="0" smtClean="0"/>
              <a:t>”</a:t>
            </a:r>
          </a:p>
          <a:p>
            <a:r>
              <a:rPr lang="en-US" dirty="0" smtClean="0"/>
              <a:t>“more </a:t>
            </a:r>
            <a:r>
              <a:rPr lang="en-US" dirty="0"/>
              <a:t>practical training - 1 extra </a:t>
            </a:r>
            <a:r>
              <a:rPr lang="en-US" dirty="0" smtClean="0"/>
              <a:t>day” </a:t>
            </a:r>
          </a:p>
          <a:p>
            <a:r>
              <a:rPr lang="en-US" dirty="0" smtClean="0"/>
              <a:t>“not </a:t>
            </a:r>
            <a:r>
              <a:rPr lang="en-US" dirty="0"/>
              <a:t>enough time for practice, 1 day should be </a:t>
            </a:r>
            <a:r>
              <a:rPr lang="en-US" dirty="0" smtClean="0"/>
              <a:t>added” </a:t>
            </a:r>
          </a:p>
          <a:p>
            <a:r>
              <a:rPr lang="en-US" dirty="0" smtClean="0"/>
              <a:t>“a </a:t>
            </a:r>
            <a:r>
              <a:rPr lang="en-US" dirty="0"/>
              <a:t>little bit more practical, theory should be </a:t>
            </a:r>
            <a:r>
              <a:rPr lang="en-US" dirty="0" smtClean="0"/>
              <a:t>explained </a:t>
            </a:r>
            <a:r>
              <a:rPr lang="en-US" dirty="0"/>
              <a:t>during the practical </a:t>
            </a:r>
            <a:r>
              <a:rPr lang="en-US" dirty="0" smtClean="0"/>
              <a:t>part” </a:t>
            </a:r>
          </a:p>
          <a:p>
            <a:r>
              <a:rPr lang="en-US" dirty="0" smtClean="0"/>
              <a:t>“the practical training could be better organized with a couple of workshops and groups who rotate for </a:t>
            </a:r>
            <a:r>
              <a:rPr lang="en-US" dirty="0" err="1" smtClean="0"/>
              <a:t>examp</a:t>
            </a:r>
            <a:r>
              <a:rPr lang="en-US" dirty="0" smtClean="0"/>
              <a:t> every hour”</a:t>
            </a:r>
          </a:p>
          <a:p>
            <a:pPr marL="0" indent="0">
              <a:buNone/>
            </a:pPr>
            <a:endParaRPr lang="fi-FI" dirty="0"/>
          </a:p>
        </p:txBody>
      </p:sp>
      <p:pic>
        <p:nvPicPr>
          <p:cNvPr id="4" name="Kuva 3"/>
          <p:cNvPicPr>
            <a:picLocks noChangeAspect="1"/>
          </p:cNvPicPr>
          <p:nvPr/>
        </p:nvPicPr>
        <p:blipFill rotWithShape="1">
          <a:blip r:embed="rId2">
            <a:extLst>
              <a:ext uri="{28A0092B-C50C-407E-A947-70E740481C1C}">
                <a14:useLocalDpi xmlns:a14="http://schemas.microsoft.com/office/drawing/2010/main" val="0"/>
              </a:ext>
            </a:extLst>
          </a:blip>
          <a:srcRect b="22943"/>
          <a:stretch/>
        </p:blipFill>
        <p:spPr>
          <a:xfrm>
            <a:off x="7805376" y="1340768"/>
            <a:ext cx="4275237" cy="4392488"/>
          </a:xfrm>
          <a:prstGeom prst="rect">
            <a:avLst/>
          </a:prstGeom>
        </p:spPr>
      </p:pic>
      <p:pic>
        <p:nvPicPr>
          <p:cNvPr id="5" name="Kuva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501" b="39367"/>
          <a:stretch/>
        </p:blipFill>
        <p:spPr>
          <a:xfrm>
            <a:off x="140277" y="98474"/>
            <a:ext cx="2343843" cy="940618"/>
          </a:xfrm>
          <a:prstGeom prst="rect">
            <a:avLst/>
          </a:prstGeom>
        </p:spPr>
      </p:pic>
    </p:spTree>
    <p:extLst>
      <p:ext uri="{BB962C8B-B14F-4D97-AF65-F5344CB8AC3E}">
        <p14:creationId xmlns:p14="http://schemas.microsoft.com/office/powerpoint/2010/main" val="1126463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CELBET full blue with COM logo template</Template>
  <TotalTime>131</TotalTime>
  <Words>783</Words>
  <Application>Microsoft Office PowerPoint</Application>
  <PresentationFormat>Laajakuva</PresentationFormat>
  <Paragraphs>52</Paragraphs>
  <Slides>10</Slides>
  <Notes>0</Notes>
  <HiddenSlides>0</HiddenSlides>
  <MMClips>2</MMClips>
  <ScaleCrop>false</ScaleCrop>
  <HeadingPairs>
    <vt:vector size="8" baseType="variant">
      <vt:variant>
        <vt:lpstr>Käytetyt fontit</vt:lpstr>
      </vt:variant>
      <vt:variant>
        <vt:i4>2</vt:i4>
      </vt:variant>
      <vt:variant>
        <vt:lpstr>Teema</vt:lpstr>
      </vt:variant>
      <vt:variant>
        <vt:i4>1</vt:i4>
      </vt:variant>
      <vt:variant>
        <vt:lpstr>Upotetut OLE-palvelimet</vt:lpstr>
      </vt:variant>
      <vt:variant>
        <vt:i4>1</vt:i4>
      </vt:variant>
      <vt:variant>
        <vt:lpstr>Dian otsikot</vt:lpstr>
      </vt:variant>
      <vt:variant>
        <vt:i4>10</vt:i4>
      </vt:variant>
    </vt:vector>
  </HeadingPairs>
  <TitlesOfParts>
    <vt:vector size="14" baseType="lpstr">
      <vt:lpstr>Arial</vt:lpstr>
      <vt:lpstr>Calibri</vt:lpstr>
      <vt:lpstr>Motyw pakietu Office</vt:lpstr>
      <vt:lpstr>Adobe Acrobat Document</vt:lpstr>
      <vt:lpstr>Autumn trainings Bus search Integrity and professional ethics Truck search</vt:lpstr>
      <vt:lpstr>Bus search training September 26-28 2023</vt:lpstr>
      <vt:lpstr>Integrity and professional ethics October 24-252023</vt:lpstr>
      <vt:lpstr>Truck search training November 21-23 2023 </vt:lpstr>
      <vt:lpstr>Thank you</vt:lpstr>
      <vt:lpstr>Training evaluation </vt:lpstr>
      <vt:lpstr>Experiences with feedback practice</vt:lpstr>
      <vt:lpstr>General questions options: fair, good, exellent</vt:lpstr>
      <vt:lpstr>Do you have any suggestion in order to improve next training on this topic?</vt:lpstr>
      <vt:lpstr>Do you have any suggestion in order to improve next training on this topic?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Anna Hatała-Wanat</dc:creator>
  <cp:lastModifiedBy>Kilpinen Immo</cp:lastModifiedBy>
  <cp:revision>22</cp:revision>
  <dcterms:created xsi:type="dcterms:W3CDTF">2020-05-26T11:23:46Z</dcterms:created>
  <dcterms:modified xsi:type="dcterms:W3CDTF">2023-12-14T10:48:59Z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FCATEGORY">
    <vt:lpwstr>InformacjePubliczneInformacjeSektoraPublicznego</vt:lpwstr>
  </property>
  <property fmtid="{D5CDD505-2E9C-101B-9397-08002B2CF9AE}" pid="3" name="MFClassifiedBy">
    <vt:lpwstr>MF\DNPS;Hatała-Wanat Anna</vt:lpwstr>
  </property>
  <property fmtid="{D5CDD505-2E9C-101B-9397-08002B2CF9AE}" pid="4" name="MFClassificationDate">
    <vt:lpwstr>2022-05-13T11:45:44.6310729+02:00</vt:lpwstr>
  </property>
  <property fmtid="{D5CDD505-2E9C-101B-9397-08002B2CF9AE}" pid="5" name="MFClassifiedBySID">
    <vt:lpwstr>MF\S-1-5-21-1525952054-1005573771-2909822258-86928</vt:lpwstr>
  </property>
  <property fmtid="{D5CDD505-2E9C-101B-9397-08002B2CF9AE}" pid="6" name="MFGRNItemId">
    <vt:lpwstr>GRN-d1648d59-8d04-43bb-b89c-67c2643d6211</vt:lpwstr>
  </property>
  <property fmtid="{D5CDD505-2E9C-101B-9397-08002B2CF9AE}" pid="7" name="MFHash">
    <vt:lpwstr>b0hcFtl+psk6WsttGVQEm1jM4hLT2WHKHBYHWTFYpv8=</vt:lpwstr>
  </property>
  <property fmtid="{D5CDD505-2E9C-101B-9397-08002B2CF9AE}" pid="8" name="DLPManualFileClassification">
    <vt:lpwstr>{2755b7d9-e53d-4779-a40c-03797dcf43b3}</vt:lpwstr>
  </property>
  <property fmtid="{D5CDD505-2E9C-101B-9397-08002B2CF9AE}" pid="9" name="MFRefresh">
    <vt:lpwstr>False</vt:lpwstr>
  </property>
</Properties>
</file>